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2" r:id="rId1"/>
  </p:sldMasterIdLst>
  <p:sldIdLst>
    <p:sldId id="256" r:id="rId2"/>
    <p:sldId id="264" r:id="rId3"/>
    <p:sldId id="295" r:id="rId4"/>
    <p:sldId id="266" r:id="rId5"/>
    <p:sldId id="273" r:id="rId6"/>
    <p:sldId id="294" r:id="rId7"/>
    <p:sldId id="274" r:id="rId8"/>
    <p:sldId id="270" r:id="rId9"/>
    <p:sldId id="271" r:id="rId10"/>
    <p:sldId id="298" r:id="rId11"/>
    <p:sldId id="272" r:id="rId12"/>
    <p:sldId id="275" r:id="rId13"/>
    <p:sldId id="299" r:id="rId14"/>
    <p:sldId id="279" r:id="rId15"/>
    <p:sldId id="300" r:id="rId16"/>
    <p:sldId id="287" r:id="rId17"/>
    <p:sldId id="301" r:id="rId18"/>
    <p:sldId id="277" r:id="rId19"/>
    <p:sldId id="25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BE82965-8A4C-6124-9476-7A7D71390717}" name="Voldemārs Kizino" initials="" userId="S::vkizino@TS.GOV.LV::0d99e84a-6d0d-4443-96f5-586149a8a064" providerId="AD"/>
  <p188:author id="{D4EAF0FC-EB31-D038-8D6A-E702D37BC70D}" name="Ilze Piševa" initials="IP" userId="S::ipiseva@TS.GOV.LV::eb9077c4-837b-4808-aee7-b63fa5ba3ed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D27667-A4A7-4CB5-9E44-4616BAA54CF5}" v="6" dt="2024-12-12T21:41:39.9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v-LV"/>
              <a:t>Noklikšķiniet, lai rediģētu šablona apakšvirsraksta stilu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9523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415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46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378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505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71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04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22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15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/>
              <a:t>Noklikšķiniet uz ikonas, lai pievienotu attēlu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678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31197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tis@ta.gov.lv" TargetMode="Externa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348CC50-7FBC-E2C9-E109-AF5DD5EAC1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>
                <a:solidFill>
                  <a:schemeClr val="bg1"/>
                </a:solidFill>
              </a:rPr>
              <a:t>Tiesu darbs ar </a:t>
            </a:r>
            <a:br>
              <a:rPr lang="lv-LV">
                <a:solidFill>
                  <a:schemeClr val="bg1"/>
                </a:solidFill>
              </a:rPr>
            </a:br>
            <a:r>
              <a:rPr lang="lv-LV">
                <a:solidFill>
                  <a:schemeClr val="bg1"/>
                </a:solidFill>
              </a:rPr>
              <a:t>elektronisku lietu 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D62D9591-B073-97DF-A859-5D73572CD7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13.12.2024. Tiesu Administrācijas Informācijas sistēmu un tehnoloģiju departaments</a:t>
            </a:r>
          </a:p>
        </p:txBody>
      </p:sp>
    </p:spTree>
    <p:extLst>
      <p:ext uri="{BB962C8B-B14F-4D97-AF65-F5344CB8AC3E}">
        <p14:creationId xmlns:p14="http://schemas.microsoft.com/office/powerpoint/2010/main" val="215909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A1BE9-CDA1-D636-6241-A5F5179DC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32347D3-8E34-BE55-B2FD-506C17824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E-lietas portāls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F83D0BA-3555-E0DD-7AEE-6D13B8EF1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Pakotāja rīks (visi lietas materiāli vienā datnē) advokāta darba vietā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Lietas dalībnieka kalendārs (visa tiesas sēžu informācija vienuviet)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Pilnveidota Advokāta kalendāra funkcionalitāte (rezervētās sēdes administratīvā pārkāpumu lietās, sēdes reģistrācijas datums, dzēsto prombūtņu skats, mēneša skats, tiesai pieejama advokāta prombūtne)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E-veidlapu uzlabojumi (teksta redaktors, aizpildāmo lauku u.c. uzlabojumi)</a:t>
            </a: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Jauna veidlapa “E-iesniegums tiesai” (nodrošina e-iesnieguma iesniegšanu jebkurai tiesai tiešsaistē.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Risināšanā: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Individuālu tiesību publicēšana portālā, tajā skaitā attiecībā uz </a:t>
            </a:r>
            <a:r>
              <a:rPr lang="lv-LV" sz="1800" kern="100" dirty="0" err="1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pirmstiesas</a:t>
            </a: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procesa materiāliem.</a:t>
            </a:r>
          </a:p>
          <a:p>
            <a:pPr marL="0" indent="0">
              <a:buNone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</p:txBody>
      </p:sp>
      <p:sp>
        <p:nvSpPr>
          <p:cNvPr id="6" name="Teksta vietturis 3">
            <a:extLst>
              <a:ext uri="{FF2B5EF4-FFF2-40B4-BE49-F238E27FC236}">
                <a16:creationId xmlns:a16="http://schemas.microsoft.com/office/drawing/2014/main" id="{288170CF-AF5A-5C5D-75BF-874AAF75D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/>
          <a:lstStyle/>
          <a:p>
            <a:r>
              <a:rPr lang="lv-LV" dirty="0"/>
              <a:t>Pilnveidotās funkcionalitātes lietotāju un tiesu ērtībai </a:t>
            </a:r>
          </a:p>
        </p:txBody>
      </p:sp>
    </p:spTree>
    <p:extLst>
      <p:ext uri="{BB962C8B-B14F-4D97-AF65-F5344CB8AC3E}">
        <p14:creationId xmlns:p14="http://schemas.microsoft.com/office/powerpoint/2010/main" val="3583652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2942A-F50F-A96E-118D-11966FE15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8F49AF7-D9AA-2384-32D5-E7DF16DAF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E-lietas portāls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0396199-BF3E-A171-23E6-168BF7314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348343"/>
            <a:ext cx="6492240" cy="5956861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 Plānots ieviest trīs jaunas veidlapas tiesām.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 Papildinājumi saistībā ar juridiskās palīdzības sniegšanu (E-veidlapas, juridiskās palīdzības sniedzēja darba vieta, advokāta norīkošana, advokāta vecākā darba vietas papildinājumi).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Advokāta darba vietas pilnveide (Advokāta datu ielasīšana e-veidlapā no reģistra, Advokātu kalendārā atspoguļo sēdes laiku, izceļ neaktīvās sēdes citā krāsā, norāda tiesas adresi).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Lietas kartītes pilnveide (e-lietas portāla lietotāju auditācijas dati TIS, saite sasaiste ar e-veidlapu sadaļu, Aktualitātes </a:t>
            </a:r>
            <a:r>
              <a:rPr lang="lv-LV" sz="1800" kern="100" dirty="0" err="1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apakšsadaļas</a:t>
            </a:r>
            <a:r>
              <a:rPr lang="lv-LV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laika joslas risinājums).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Maksājumu veikšana e-lietas portāla e-veidlapās.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Z</a:t>
            </a:r>
            <a:r>
              <a:rPr lang="lv-LV" sz="1800" dirty="0">
                <a:solidFill>
                  <a:schemeClr val="bg1"/>
                </a:solidFill>
              </a:rPr>
              <a:t>vērinātu advokātu klātienes praktiskās apmācības ārpus Rīgas tiesu telpās (iepriekš Rīgā, Administrācijas datorklasē).</a:t>
            </a:r>
            <a:endParaRPr lang="lv-LV" sz="1800" dirty="0">
              <a:solidFill>
                <a:schemeClr val="bg1"/>
              </a:solidFill>
              <a:ea typeface="Calibri"/>
              <a:cs typeface="Calibri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lv-LV" dirty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</p:txBody>
      </p:sp>
      <p:sp>
        <p:nvSpPr>
          <p:cNvPr id="6" name="Teksta vietturis 3">
            <a:extLst>
              <a:ext uri="{FF2B5EF4-FFF2-40B4-BE49-F238E27FC236}">
                <a16:creationId xmlns:a16="http://schemas.microsoft.com/office/drawing/2014/main" id="{677FD593-E49B-AA3D-1159-E8E7925E7E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/>
          <a:lstStyle/>
          <a:p>
            <a:r>
              <a:rPr lang="lv-LV"/>
              <a:t>2025. gadā plānotais</a:t>
            </a:r>
          </a:p>
        </p:txBody>
      </p:sp>
    </p:spTree>
    <p:extLst>
      <p:ext uri="{BB962C8B-B14F-4D97-AF65-F5344CB8AC3E}">
        <p14:creationId xmlns:p14="http://schemas.microsoft.com/office/powerpoint/2010/main" val="3312641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BEE715-2A02-0345-E12D-C0A523D11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AD94282-1721-9067-0A4D-42FFD5B2A1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>
                <a:solidFill>
                  <a:schemeClr val="bg1"/>
                </a:solidFill>
              </a:rPr>
              <a:t>Tiesu informatīvā sistēma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9C2A0E9B-D89D-08AD-35AD-2C56C0B266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13.12.2024. Tiesu Administrācijas Informācijas sistēmu un tehnoloģiju departaments</a:t>
            </a:r>
          </a:p>
        </p:txBody>
      </p:sp>
    </p:spTree>
    <p:extLst>
      <p:ext uri="{BB962C8B-B14F-4D97-AF65-F5344CB8AC3E}">
        <p14:creationId xmlns:p14="http://schemas.microsoft.com/office/powerpoint/2010/main" val="1503407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4E398-66B0-9F7D-F376-71DC68EBC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409EDA3-F7DE-EDED-B926-527E51F06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Tiesu informatīvā sistēma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F97EEEC-198F-A3F0-A988-5F19661E6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cs typeface="Times New Roman"/>
              </a:rPr>
              <a:t> TIS1 veiktspējas uzlabojumi – dzēsti liekie faili, optimizēti datu bāzes pieprasījumi, mainīts </a:t>
            </a:r>
            <a:r>
              <a:rPr lang="lv-LV" sz="1800" kern="100" dirty="0" err="1">
                <a:solidFill>
                  <a:schemeClr val="bg1"/>
                </a:solidFill>
                <a:cs typeface="Times New Roman"/>
              </a:rPr>
              <a:t>pdf</a:t>
            </a:r>
            <a:r>
              <a:rPr lang="lv-LV" sz="1800" kern="100" dirty="0">
                <a:solidFill>
                  <a:schemeClr val="bg1"/>
                </a:solidFill>
                <a:cs typeface="Times New Roman"/>
              </a:rPr>
              <a:t> datņu ģenerēšanas risinājums.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Calibri"/>
                <a:cs typeface="Times New Roman"/>
              </a:rPr>
              <a:t> </a:t>
            </a:r>
            <a:r>
              <a:rPr lang="lv-LV" sz="1800" dirty="0">
                <a:solidFill>
                  <a:schemeClr val="bg1"/>
                </a:solidFill>
              </a:rPr>
              <a:t>Materiālu sarakstā materiālus var ielādēt vairākās kopās un veidot </a:t>
            </a:r>
            <a:r>
              <a:rPr lang="lv-LV" sz="1800" dirty="0" err="1">
                <a:solidFill>
                  <a:schemeClr val="bg1"/>
                </a:solidFill>
              </a:rPr>
              <a:t>pakotnes</a:t>
            </a:r>
            <a:r>
              <a:rPr lang="lv-LV" sz="1800" dirty="0">
                <a:solidFill>
                  <a:schemeClr val="bg1"/>
                </a:solidFill>
              </a:rPr>
              <a:t> konkrētām daļām. Jāuzlabo </a:t>
            </a:r>
            <a:r>
              <a:rPr lang="lv-LV" sz="1800" dirty="0" err="1">
                <a:solidFill>
                  <a:schemeClr val="bg1"/>
                </a:solidFill>
              </a:rPr>
              <a:t>pakotnes</a:t>
            </a:r>
            <a:r>
              <a:rPr lang="lv-LV" sz="1800" dirty="0">
                <a:solidFill>
                  <a:schemeClr val="bg1"/>
                </a:solidFill>
              </a:rPr>
              <a:t> izveidošanas ērtums.</a:t>
            </a:r>
            <a:endParaRPr lang="lv-LV" sz="18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a typeface="Calibri"/>
              <a:cs typeface="Times New Roman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</p:txBody>
      </p:sp>
      <p:sp>
        <p:nvSpPr>
          <p:cNvPr id="6" name="Teksta vietturis 3">
            <a:extLst>
              <a:ext uri="{FF2B5EF4-FFF2-40B4-BE49-F238E27FC236}">
                <a16:creationId xmlns:a16="http://schemas.microsoft.com/office/drawing/2014/main" id="{2A13CDFA-8E3A-7CA1-5FA0-CD7DD98950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/>
          <a:lstStyle/>
          <a:p>
            <a:r>
              <a:rPr lang="lv-LV" dirty="0"/>
              <a:t>Aktivitātes, lai lietu varētu izskatīt elektroniski un nodrošinātu tiesības uz taisnīgu tiesu.</a:t>
            </a:r>
          </a:p>
          <a:p>
            <a:endParaRPr lang="lv-LV" dirty="0"/>
          </a:p>
        </p:txBody>
      </p:sp>
      <p:pic>
        <p:nvPicPr>
          <p:cNvPr id="7" name="Attēls 6">
            <a:extLst>
              <a:ext uri="{FF2B5EF4-FFF2-40B4-BE49-F238E27FC236}">
                <a16:creationId xmlns:a16="http://schemas.microsoft.com/office/drawing/2014/main" id="{2D14DD46-BF65-89E3-93B8-A3F342A3CB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3312" y="2168742"/>
            <a:ext cx="4893688" cy="3820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127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319FF-1B64-DD82-7D76-71DDC6BD1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623BCF8-2232-089A-CEFC-923ADEBC8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Tiesu informatīvā sistēma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502DEAD-FB00-7144-5105-44C760526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573684"/>
          </a:xfrm>
        </p:spPr>
        <p:txBody>
          <a:bodyPr vert="horz" lIns="0" tIns="45720" rIns="0" bIns="45720" rtlCol="0" anchor="t">
            <a:normAutofit/>
          </a:bodyPr>
          <a:lstStyle/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/>
              </a:rPr>
              <a:t> 15.augustā produkcijā ieslēgts pilnveidotais TIS2 lietvedības modulis.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Lietvedības ieviešanas procesā ieviesta sadarbība ar tiesām prasību definēšanā un pilnveidē, pieredze ņemta vērā turpmākiem procesiem.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Ieviešana ciešā sadarbībā ar Atbalsta personām, regulāras tikšanās ar lietotājiem, tajā skaitā atkārtotas apmācības tiesās, sazvani.</a:t>
            </a: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</p:txBody>
      </p:sp>
      <p:sp>
        <p:nvSpPr>
          <p:cNvPr id="6" name="Teksta vietturis 3">
            <a:extLst>
              <a:ext uri="{FF2B5EF4-FFF2-40B4-BE49-F238E27FC236}">
                <a16:creationId xmlns:a16="http://schemas.microsoft.com/office/drawing/2014/main" id="{02E35190-0D62-27FE-8057-88FE252DF1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/>
          <a:lstStyle/>
          <a:p>
            <a:r>
              <a:rPr lang="lv-LV"/>
              <a:t>Pilnveidotā lietvedības moduļa ieviešana</a:t>
            </a:r>
          </a:p>
        </p:txBody>
      </p:sp>
      <p:pic>
        <p:nvPicPr>
          <p:cNvPr id="5" name="Attēls 4" descr="Attēls, kurā ir teksts, ekrānuzņēmums, fonts, cipars&#10;&#10;Apraksts ģenerēts automātiski">
            <a:extLst>
              <a:ext uri="{FF2B5EF4-FFF2-40B4-BE49-F238E27FC236}">
                <a16:creationId xmlns:a16="http://schemas.microsoft.com/office/drawing/2014/main" id="{73B518C7-A52B-C759-487D-0376AACC04F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73" t="4388" r="588" b="528"/>
          <a:stretch/>
        </p:blipFill>
        <p:spPr>
          <a:xfrm>
            <a:off x="4702628" y="2926080"/>
            <a:ext cx="6890657" cy="295313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218762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DED50-CC48-B5DF-933D-92CBF97BA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C3BB81A-4C59-26E1-0C52-92151637F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Tiesu informatīvā sistēma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C76D075-4ABF-092A-0A9E-C85C90080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731520"/>
            <a:ext cx="6640286" cy="4558937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Priekšrocības: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/>
              </a:rPr>
              <a:t> </a:t>
            </a: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A</a:t>
            </a:r>
            <a:r>
              <a:rPr lang="lv-LV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/>
              </a:rPr>
              <a:t>tsevišķas jaunas funkcionalitātes (piemēram, datņu nosaukumu maiņa, automātiska e-pastu ielasīšana, datņu secības maiņa.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</a:t>
            </a:r>
            <a:r>
              <a:rPr lang="lv-LV" sz="1800" dirty="0">
                <a:solidFill>
                  <a:schemeClr val="bg1"/>
                </a:solidFill>
                <a:cs typeface="Gotham" panose="020B0604020202020204" charset="0"/>
              </a:rPr>
              <a:t>Termiņu uzraudzības mehānismi (darba galds, uzdevumi, atgādinājuma e-pasti), kurus varēs izmantot arī citos procesos.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Lietotāju pierašana darbam TIS2.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Administrācijas darbinieku pieredze liela skaita lietotāju pārcelšanai.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sadarbības ar Atbalsta personām nostiprināšana.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lv-LV" sz="1800" kern="100" dirty="0">
              <a:solidFill>
                <a:schemeClr val="bg1"/>
              </a:solidFill>
              <a:ea typeface="Aptos" panose="020B0004020202020204" pitchFamily="34" charset="0"/>
              <a:cs typeface="Times New Roman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/>
              </a:rPr>
              <a:t>Noslēdzoš</a:t>
            </a: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ie darbi – e-adrešu pieslēgšana, lietvedības darba grupas identificētie papildinājumi (vairāki adresāti, </a:t>
            </a:r>
            <a:r>
              <a:rPr lang="lv-LV" sz="1800" kern="100" dirty="0" err="1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edoc</a:t>
            </a: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un arhīva </a:t>
            </a:r>
            <a:r>
              <a:rPr lang="lv-LV" sz="1800" kern="100" dirty="0" err="1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pakotnes</a:t>
            </a: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), jāuzlabo meklēšana.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a typeface="Aptos" panose="020B0004020202020204" pitchFamily="34" charset="0"/>
              <a:cs typeface="Times New Roman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</p:txBody>
      </p:sp>
      <p:sp>
        <p:nvSpPr>
          <p:cNvPr id="6" name="Teksta vietturis 3">
            <a:extLst>
              <a:ext uri="{FF2B5EF4-FFF2-40B4-BE49-F238E27FC236}">
                <a16:creationId xmlns:a16="http://schemas.microsoft.com/office/drawing/2014/main" id="{18502EE2-B0E9-8552-E045-8925FFE54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/>
          <a:lstStyle/>
          <a:p>
            <a:r>
              <a:rPr lang="lv-LV" dirty="0"/>
              <a:t>Pilnveidotā lietvedības moduļa ieviešana</a:t>
            </a:r>
          </a:p>
        </p:txBody>
      </p:sp>
    </p:spTree>
    <p:extLst>
      <p:ext uri="{BB962C8B-B14F-4D97-AF65-F5344CB8AC3E}">
        <p14:creationId xmlns:p14="http://schemas.microsoft.com/office/powerpoint/2010/main" val="3094037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3C1AB6-80A5-6968-C869-AFBA7FBDE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7B492E9-9889-BD90-15E0-828CE2290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Tiesu informatīvā sistēma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F557EA5-AC73-150C-7F85-93901E5EE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9085" y="720634"/>
            <a:ext cx="6955971" cy="5257800"/>
          </a:xfrm>
        </p:spPr>
        <p:txBody>
          <a:bodyPr>
            <a:normAutofit lnSpcReduction="10000"/>
          </a:bodyPr>
          <a:lstStyle/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lv-LV" sz="1800" kern="100" dirty="0" err="1">
                <a:solidFill>
                  <a:schemeClr val="bg1"/>
                </a:solidFill>
                <a:cs typeface="Times New Roman" panose="02020603050405020304" pitchFamily="18" charset="0"/>
              </a:rPr>
              <a:t>Anonimizācijas</a:t>
            </a:r>
            <a:r>
              <a:rPr lang="lv-LV" sz="1800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 rīks</a:t>
            </a:r>
          </a:p>
          <a:p>
            <a:pPr marL="292608"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TIS2 administratīvā pārkāpuma lietās iepazīšanās režīmā</a:t>
            </a:r>
          </a:p>
          <a:p>
            <a:pPr marL="109728" lvl="1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lv-LV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E-rēķini </a:t>
            </a:r>
          </a:p>
          <a:p>
            <a:pPr marL="292608"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Pilotprojekts ar Kurzemes rajona tiesu</a:t>
            </a:r>
          </a:p>
          <a:p>
            <a:pPr marL="109728" lvl="1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lv-LV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 AVR protokoli</a:t>
            </a:r>
          </a:p>
          <a:p>
            <a:pPr marL="292608"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Pilotprojekts ar Rīgas pilsētas tiesu Abrenes ielā, Vidzemes rajona tiesa</a:t>
            </a:r>
          </a:p>
          <a:p>
            <a:pPr marL="292608"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 Pavēstes TIS2</a:t>
            </a:r>
          </a:p>
          <a:p>
            <a:pPr marL="292608"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Pilotprojekts ar Kurzemes rajona tiesu</a:t>
            </a:r>
          </a:p>
          <a:p>
            <a:pPr marL="292608"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 Straumētājs</a:t>
            </a:r>
          </a:p>
          <a:p>
            <a:pPr marL="292608"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Sadarbība ar Atbalsta personām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lv-LV" sz="1800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</p:txBody>
      </p:sp>
      <p:sp>
        <p:nvSpPr>
          <p:cNvPr id="6" name="Teksta vietturis 3">
            <a:extLst>
              <a:ext uri="{FF2B5EF4-FFF2-40B4-BE49-F238E27FC236}">
                <a16:creationId xmlns:a16="http://schemas.microsoft.com/office/drawing/2014/main" id="{979E3285-B7BF-A41D-7721-1E40F8A89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/>
          <a:lstStyle/>
          <a:p>
            <a:r>
              <a:rPr lang="lv-LV" dirty="0"/>
              <a:t>Noslēdzamie 2024. gada darbi (2025.gada sākums).</a:t>
            </a:r>
          </a:p>
          <a:p>
            <a:r>
              <a:rPr lang="lv-LV" dirty="0"/>
              <a:t>Risinājumu pilnīga ieviešana produkcijā (šobrīd testa vidē) balstīta uz lietvedības pieredzi, proti, pakāpeniski iepazīstinot lietotājus ar ieviešanu</a:t>
            </a:r>
          </a:p>
        </p:txBody>
      </p:sp>
    </p:spTree>
    <p:extLst>
      <p:ext uri="{BB962C8B-B14F-4D97-AF65-F5344CB8AC3E}">
        <p14:creationId xmlns:p14="http://schemas.microsoft.com/office/powerpoint/2010/main" val="1486628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F4E90-E1FF-A58D-BCD0-606DBCE7A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57B9A67-F24B-7C47-04A6-E56E692B4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Tiesu informatīvā sistēma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C118132-DDDB-01F9-5B47-6D3DF1711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731520"/>
            <a:ext cx="6705600" cy="4558937"/>
          </a:xfrm>
        </p:spPr>
        <p:txBody>
          <a:bodyPr vert="horz" lIns="0" tIns="45720" rIns="0" bIns="45720" rtlCol="0" anchor="t">
            <a:normAutofit/>
          </a:bodyPr>
          <a:lstStyle/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Administratīvā procesa darba vides pārcelšana uz TIS2: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Izstrādes un testēšanas posma noslēgšana 2025. gada 1. ceturksnī.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Paralēls apmācību process (2-3 mēneši) tiesās vai datorklasē.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Pārejas posms, pabeidzot konkrētā instancē uzsāktās lietas.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Pamats turpmākai procesu pārcelšanai (darbplūsmas, lietas skats, nolēmumu meklēšana)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Ieteikumi?</a:t>
            </a:r>
            <a:endParaRPr lang="lv-LV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a typeface="Aptos" panose="020B0004020202020204" pitchFamily="34" charset="0"/>
              <a:cs typeface="Times New Roman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lv-LV" sz="1800" kern="100" dirty="0">
                <a:solidFill>
                  <a:schemeClr val="accent1">
                    <a:lumMod val="60000"/>
                    <a:lumOff val="40000"/>
                  </a:schemeClr>
                </a:solidFill>
                <a:ea typeface="Aptos" panose="020B0004020202020204" pitchFamily="34" charset="0"/>
                <a:cs typeface="Times New Roman"/>
              </a:rPr>
              <a:t>2.    </a:t>
            </a: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Kriminālprocesa darba vides pārcelšana uz TIS2, datu apmaiņas ar projekta partneriem pilnveide. 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</p:txBody>
      </p:sp>
      <p:sp>
        <p:nvSpPr>
          <p:cNvPr id="6" name="Teksta vietturis 3">
            <a:extLst>
              <a:ext uri="{FF2B5EF4-FFF2-40B4-BE49-F238E27FC236}">
                <a16:creationId xmlns:a16="http://schemas.microsoft.com/office/drawing/2014/main" id="{6FB838C7-A761-944C-5E2E-20AFBAE1D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/>
          <a:lstStyle/>
          <a:p>
            <a:r>
              <a:rPr lang="lv-LV" dirty="0"/>
              <a:t>2025. gada prioritātes</a:t>
            </a:r>
          </a:p>
        </p:txBody>
      </p:sp>
    </p:spTree>
    <p:extLst>
      <p:ext uri="{BB962C8B-B14F-4D97-AF65-F5344CB8AC3E}">
        <p14:creationId xmlns:p14="http://schemas.microsoft.com/office/powerpoint/2010/main" val="318914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20262E-2B8E-6AEA-8BBA-E31DC04B2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0D4F64C-E37D-853D-C010-FE470DC0D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Tiesu informatīvā sistēma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87D530F-8329-1C50-2E0D-466E3074A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171" y="672537"/>
            <a:ext cx="6492240" cy="3379125"/>
          </a:xfrm>
        </p:spPr>
        <p:txBody>
          <a:bodyPr vert="horz" lIns="0" tIns="45720" rIns="0" bIns="45720" rtlCol="0" anchor="t">
            <a:normAutofit/>
          </a:bodyPr>
          <a:lstStyle/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/>
              </a:rPr>
              <a:t> Grozījumi Administratīvās atbildības likumā, vienota sadale apgabaltiesās.</a:t>
            </a: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Elektroniskas lietas arhivācija.</a:t>
            </a:r>
            <a:endParaRPr lang="lv-LV" sz="18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Pieteikumu par saistību piespiedu izpildi brīdinājuma kārtībā izlemšanas pilnveide.</a:t>
            </a:r>
            <a:endParaRPr lang="lv-LV" sz="18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</a:t>
            </a:r>
            <a:r>
              <a:rPr lang="lv-LV" sz="1800" kern="100" dirty="0" err="1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eEvidence</a:t>
            </a: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dokumentu apmaiņa.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Apmācību aktivitāšu turpināšana, īpaši, apgabaltiesās.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Civilprocesa darba vides pārcelšanas uz TIS2 uzsākšana.</a:t>
            </a:r>
            <a:endParaRPr lang="lv-LV" sz="18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</p:txBody>
      </p:sp>
      <p:sp>
        <p:nvSpPr>
          <p:cNvPr id="6" name="Teksta vietturis 3">
            <a:extLst>
              <a:ext uri="{FF2B5EF4-FFF2-40B4-BE49-F238E27FC236}">
                <a16:creationId xmlns:a16="http://schemas.microsoft.com/office/drawing/2014/main" id="{55F17FFA-35AD-05DE-2BD6-0A3A7D720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/>
          <a:lstStyle/>
          <a:p>
            <a:r>
              <a:rPr lang="lv-LV" dirty="0"/>
              <a:t>Citas 2025. gada aktivitātes</a:t>
            </a:r>
          </a:p>
        </p:txBody>
      </p:sp>
    </p:spTree>
    <p:extLst>
      <p:ext uri="{BB962C8B-B14F-4D97-AF65-F5344CB8AC3E}">
        <p14:creationId xmlns:p14="http://schemas.microsoft.com/office/powerpoint/2010/main" val="28925480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B3118E9-2883-BA05-A5ED-53160F47C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299" y="3572690"/>
            <a:ext cx="10113645" cy="822960"/>
          </a:xfrm>
        </p:spPr>
        <p:txBody>
          <a:bodyPr/>
          <a:lstStyle/>
          <a:p>
            <a:r>
              <a:rPr lang="lv-LV">
                <a:solidFill>
                  <a:schemeClr val="bg1"/>
                </a:solidFill>
              </a:rPr>
              <a:t>Paldies par uzmanību!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551119D4-19C6-45B8-80A8-BD64CBC54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5232109"/>
            <a:ext cx="10113264" cy="1353748"/>
          </a:xfrm>
        </p:spPr>
        <p:txBody>
          <a:bodyPr>
            <a:normAutofit/>
          </a:bodyPr>
          <a:lstStyle/>
          <a:p>
            <a:r>
              <a:rPr lang="lv-LV" b="0" i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Tiesu informatīvās sistēmas </a:t>
            </a:r>
            <a:r>
              <a:rPr lang="lv-LV">
                <a:solidFill>
                  <a:schemeClr val="tx1"/>
                </a:solidFill>
                <a:latin typeface="arial" panose="020B0604020202020204" pitchFamily="34" charset="0"/>
              </a:rPr>
              <a:t>lietotāju atbalsts: </a:t>
            </a:r>
            <a:r>
              <a:rPr lang="lv-LV">
                <a:solidFill>
                  <a:schemeClr val="tx1"/>
                </a:solidFill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tis@ta.gov.lv</a:t>
            </a:r>
            <a:r>
              <a:rPr lang="lv-LV">
                <a:solidFill>
                  <a:schemeClr val="tx1"/>
                </a:solidFill>
                <a:latin typeface="arial" panose="020B0604020202020204" pitchFamily="34" charset="0"/>
              </a:rPr>
              <a:t>, 67063800.</a:t>
            </a:r>
          </a:p>
          <a:p>
            <a:r>
              <a:rPr lang="lv-LV">
                <a:solidFill>
                  <a:schemeClr val="tx1"/>
                </a:solidFill>
                <a:latin typeface="arial" panose="020B0604020202020204" pitchFamily="34" charset="0"/>
              </a:rPr>
              <a:t>E-lietas portāla lietotāju atbalsts: </a:t>
            </a:r>
            <a:r>
              <a:rPr lang="lv-LV" u="sng">
                <a:solidFill>
                  <a:schemeClr val="tx1"/>
                </a:solidFill>
                <a:latin typeface="arial" panose="020B0604020202020204" pitchFamily="34" charset="0"/>
              </a:rPr>
              <a:t>elietasportals@ta.gov.lv</a:t>
            </a:r>
            <a:r>
              <a:rPr lang="lv-LV">
                <a:solidFill>
                  <a:schemeClr val="tx1"/>
                </a:solidFill>
                <a:latin typeface="arial" panose="020B0604020202020204" pitchFamily="34" charset="0"/>
              </a:rPr>
              <a:t>, 67063800.</a:t>
            </a:r>
          </a:p>
          <a:p>
            <a:endParaRPr lang="lv-LV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lv-LV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lv-LV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61B481-B2EA-72AA-9F9F-3AED03F48196}"/>
              </a:ext>
            </a:extLst>
          </p:cNvPr>
          <p:cNvSpPr txBox="1"/>
          <p:nvPr/>
        </p:nvSpPr>
        <p:spPr>
          <a:xfrm>
            <a:off x="868299" y="4444547"/>
            <a:ext cx="838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>
                <a:solidFill>
                  <a:schemeClr val="bg1"/>
                </a:solidFill>
              </a:rPr>
              <a:t>Jautājumu par prezentāciju gadījumā lūdzam rakstīt ilze.piseva@ta.gov.lv!</a:t>
            </a:r>
          </a:p>
        </p:txBody>
      </p:sp>
    </p:spTree>
    <p:extLst>
      <p:ext uri="{BB962C8B-B14F-4D97-AF65-F5344CB8AC3E}">
        <p14:creationId xmlns:p14="http://schemas.microsoft.com/office/powerpoint/2010/main" val="2967498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207837A-B5A5-0BBF-56A6-C6F43EF62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>
                <a:solidFill>
                  <a:schemeClr val="bg1"/>
                </a:solidFill>
              </a:rPr>
              <a:t>Darba kārtība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706D59A-2C05-52D7-4305-B4D88C807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2646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lv-LV" dirty="0">
                <a:solidFill>
                  <a:schemeClr val="bg1"/>
                </a:solidFill>
              </a:rPr>
              <a:t>Ievads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>
                <a:solidFill>
                  <a:schemeClr val="bg1"/>
                </a:solidFill>
              </a:rPr>
              <a:t>Tehniskais nodrošinājums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>
                <a:solidFill>
                  <a:schemeClr val="bg1"/>
                </a:solidFill>
              </a:rPr>
              <a:t>E-lietas portāls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>
                <a:solidFill>
                  <a:schemeClr val="bg1"/>
                </a:solidFill>
              </a:rPr>
              <a:t>Tiesu informatīvā sistēma</a:t>
            </a:r>
          </a:p>
          <a:p>
            <a:pPr marL="749808" lvl="1" indent="-457200">
              <a:buFont typeface="+mj-lt"/>
              <a:buAutoNum type="arabicPeriod"/>
            </a:pPr>
            <a:endParaRPr lang="lv-LV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102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7D588-DB8A-CCC5-B2B8-F7B140BB4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1BDFA11-D40E-4293-B6A2-DA926AACA9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>
                <a:solidFill>
                  <a:schemeClr val="bg1"/>
                </a:solidFill>
              </a:rPr>
              <a:t>Ievads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0B50443E-7E76-FAE1-1380-08DA5AE1F1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13.12.2024. Tiesu Administrācijas Informācijas sistēmu un tehnoloģiju departaments</a:t>
            </a:r>
          </a:p>
        </p:txBody>
      </p:sp>
    </p:spTree>
    <p:extLst>
      <p:ext uri="{BB962C8B-B14F-4D97-AF65-F5344CB8AC3E}">
        <p14:creationId xmlns:p14="http://schemas.microsoft.com/office/powerpoint/2010/main" val="3331941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7DDDD-10C8-7CC6-79FC-C005D768B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B6961D5-B866-C655-0797-8A3441D39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Ievads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FF3E2E6-6223-FD7A-2AD5-2543012BE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1113" y="298270"/>
            <a:ext cx="7282543" cy="3644537"/>
          </a:xfrm>
        </p:spPr>
        <p:txBody>
          <a:bodyPr vert="horz" lIns="0" tIns="45720" rIns="0" bIns="45720" rtlCol="0" anchor="t"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lv-LV" sz="1800" dirty="0">
                <a:solidFill>
                  <a:schemeClr val="bg1"/>
                </a:solidFill>
                <a:cs typeface="Gotham" panose="020B0604020202020204" charset="0"/>
              </a:rPr>
              <a:t> Administrācija sagatavoja rīcības plānu e-lietas tehnisko risinājumu pilnveidei un attīstībai, lai nodrošinātu efektīvu elektronisku lietu izskatīšanu tiesās.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lv-LV" sz="1800" dirty="0">
                <a:solidFill>
                  <a:schemeClr val="bg1"/>
                </a:solidFill>
              </a:rPr>
              <a:t> Turpmāk prezentācijā iekļauta informācija saistībā ar e-lietas programmas ietvaros veicamām tiesvedības procesa aktivitātēm, Rīcības plānā iekļautu aktivitāšu ieviešanu un tām aktivitātēm, kurās izpilde vēl jāturpina.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lv-LV" sz="1800" dirty="0">
                <a:solidFill>
                  <a:schemeClr val="bg1"/>
                </a:solidFill>
              </a:rPr>
              <a:t> Kopējais e-lietas programmas tvērums ir plašāks un var tikt aplūkots atsevišķi, aptverot arī Latvijas Republikas prokuratūras, Valsts Probācijas dienesta, Ieslodzījuma vietu pārvaldes, Iekšlietu ministrijas Informācijas Centra, Tiesu administrācijas </a:t>
            </a:r>
            <a:r>
              <a:rPr lang="lv-LV" sz="1800" b="0" i="0" dirty="0">
                <a:solidFill>
                  <a:srgbClr val="1C1C1C"/>
                </a:solidFill>
                <a:effectLst/>
              </a:rPr>
              <a:t>juridiskās palīdzības un valsts kompensācijas cietušajiem kompetences jautājumos u.c.</a:t>
            </a:r>
          </a:p>
          <a:p>
            <a:pPr algn="just"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  <a:p>
            <a:pPr algn="just"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  <a:p>
            <a:pPr algn="just"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6" name="Attēls 5">
            <a:extLst>
              <a:ext uri="{FF2B5EF4-FFF2-40B4-BE49-F238E27FC236}">
                <a16:creationId xmlns:a16="http://schemas.microsoft.com/office/drawing/2014/main" id="{B8DCB075-680B-E036-1E96-D2C8B047D1E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20" b="7966"/>
          <a:stretch/>
        </p:blipFill>
        <p:spPr>
          <a:xfrm>
            <a:off x="4845677" y="3757749"/>
            <a:ext cx="7104100" cy="2320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15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362FE8-7355-23DB-5B1C-CFAA0CF91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2FF9A0C-9B2C-9EC9-EC19-5BB5323CBD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>
                <a:solidFill>
                  <a:schemeClr val="bg1"/>
                </a:solidFill>
              </a:rPr>
              <a:t>Tehniskais nodrošinājums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EE060AD9-184C-0658-3423-A425E4ECDF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13.12.2024. Tiesu Administrācijas Informācijas sistēmu un tehnoloģiju departaments</a:t>
            </a:r>
          </a:p>
        </p:txBody>
      </p:sp>
    </p:spTree>
    <p:extLst>
      <p:ext uri="{BB962C8B-B14F-4D97-AF65-F5344CB8AC3E}">
        <p14:creationId xmlns:p14="http://schemas.microsoft.com/office/powerpoint/2010/main" val="1856179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F5516-B725-9658-0E92-E2E5A9E9E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A656056-B732-8AFC-CF16-DBCA616DD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Tehniskais nodrošinājums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6EBFE46-262E-1D24-804E-A63914D88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599" y="731520"/>
            <a:ext cx="7228115" cy="5257800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lv-LV" sz="1900" dirty="0">
                <a:solidFill>
                  <a:schemeClr val="bg1"/>
                </a:solidFill>
              </a:rPr>
              <a:t> Administrācija tiesās apkalpo vairāk nekā 8500 tehnikas vienībās un ik gadu veic līdz 10% tehnikas nomaiņu, nodrošinot darbu nepārtrauktību.</a:t>
            </a:r>
            <a:endParaRPr lang="en-US" sz="1900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lv-LV" sz="1900" dirty="0">
                <a:solidFill>
                  <a:schemeClr val="bg1"/>
                </a:solidFill>
              </a:rPr>
              <a:t> 2024.gadā paveikts: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lv-LV" sz="1900" dirty="0">
                <a:solidFill>
                  <a:schemeClr val="bg1"/>
                </a:solidFill>
              </a:rPr>
              <a:t> visās tiesas sēžu zālēs nomainīti monitori,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lv-LV" sz="1900" dirty="0">
                <a:solidFill>
                  <a:schemeClr val="bg1"/>
                </a:solidFill>
              </a:rPr>
              <a:t> pusē no zālēm nomainīti datori,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lv-LV" sz="1900" dirty="0">
                <a:solidFill>
                  <a:schemeClr val="bg1"/>
                </a:solidFill>
              </a:rPr>
              <a:t> veikta zāļu sakārtošanu, mazinot vadu skaitu,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lv-LV" sz="1900" dirty="0">
                <a:solidFill>
                  <a:schemeClr val="bg1"/>
                </a:solidFill>
              </a:rPr>
              <a:t> nomainītas vai papildus uzstādītas 23 videokonferenču iekārtas,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lv-LV" sz="1900" dirty="0">
                <a:solidFill>
                  <a:schemeClr val="bg1"/>
                </a:solidFill>
              </a:rPr>
              <a:t> uzsākts audio iekārtu pilotprojekts,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lv-LV" sz="1900" dirty="0">
                <a:solidFill>
                  <a:schemeClr val="bg1"/>
                </a:solidFill>
              </a:rPr>
              <a:t> nomainīti/uzstādīti vairāk nekā 300 portatīvie datori un ap 400 monitori,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lv-LV" sz="1900" dirty="0">
                <a:solidFill>
                  <a:schemeClr val="bg1"/>
                </a:solidFill>
              </a:rPr>
              <a:t> piegādāti 118 skeneri papīra lietu </a:t>
            </a:r>
            <a:r>
              <a:rPr lang="lv-LV" sz="1900" dirty="0" err="1">
                <a:solidFill>
                  <a:schemeClr val="bg1"/>
                </a:solidFill>
              </a:rPr>
              <a:t>digitalizācijai</a:t>
            </a:r>
            <a:r>
              <a:rPr lang="lv-LV" sz="1900" dirty="0">
                <a:solidFill>
                  <a:schemeClr val="bg1"/>
                </a:solidFill>
              </a:rPr>
              <a:t>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lv-LV" sz="1900" dirty="0">
                <a:solidFill>
                  <a:schemeClr val="bg1"/>
                </a:solidFill>
                <a:ea typeface="Calibri"/>
                <a:cs typeface="Calibri"/>
              </a:rPr>
              <a:t> nomainīti un papildus uzstādīti 70 </a:t>
            </a:r>
            <a:r>
              <a:rPr lang="lv-LV" sz="1900" dirty="0" err="1">
                <a:solidFill>
                  <a:schemeClr val="bg1"/>
                </a:solidFill>
                <a:ea typeface="Calibri"/>
                <a:cs typeface="Calibri"/>
              </a:rPr>
              <a:t>Wi-Fi</a:t>
            </a:r>
            <a:r>
              <a:rPr lang="lv-LV" sz="1900" dirty="0">
                <a:solidFill>
                  <a:schemeClr val="bg1"/>
                </a:solidFill>
                <a:ea typeface="Calibri"/>
                <a:cs typeface="Calibri"/>
              </a:rPr>
              <a:t> piekļuves punkti.</a:t>
            </a:r>
            <a:endParaRPr lang="lv-LV" sz="1900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lv-LV" sz="1900" dirty="0">
                <a:solidFill>
                  <a:schemeClr val="bg1"/>
                </a:solidFill>
              </a:rPr>
              <a:t> 2025. gadā plānots: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lv-LV" sz="1900" dirty="0">
                <a:solidFill>
                  <a:schemeClr val="bg1"/>
                </a:solidFill>
              </a:rPr>
              <a:t> pabeigt datoru nomaiņu tiesas sēžu zālēs.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lv-LV" sz="1900" dirty="0">
                <a:solidFill>
                  <a:schemeClr val="bg1"/>
                </a:solidFill>
                <a:ea typeface="Calibri"/>
                <a:cs typeface="Calibri"/>
              </a:rPr>
              <a:t> turpināt regulāru novecojušās tehnikas nomaiņu.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lv-LV" sz="1900" dirty="0">
                <a:solidFill>
                  <a:schemeClr val="bg1"/>
                </a:solidFill>
              </a:rPr>
              <a:t> 2026. gadā plānots: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lv-LV" sz="1900" dirty="0">
                <a:solidFill>
                  <a:schemeClr val="bg1"/>
                </a:solidFill>
              </a:rPr>
              <a:t>pēc audio iekārtu pilotprojekta noslēguma veikt pakāpeniska audio iekārtu nomaiņa tiesās,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lv-LV" sz="1900" dirty="0">
                <a:solidFill>
                  <a:schemeClr val="bg1"/>
                </a:solidFill>
                <a:ea typeface="Calibri"/>
                <a:cs typeface="Calibri"/>
              </a:rPr>
              <a:t>Turpināt regulāru novecojušās tehnikas nomaiņu. </a:t>
            </a:r>
            <a:endParaRPr lang="lv-LV" sz="1900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3E888E58-E6A9-19D2-6168-5D215D668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lv-LV" dirty="0">
                <a:ea typeface="Calibri"/>
                <a:cs typeface="Calibri"/>
              </a:rPr>
              <a:t>Rīcības plāns paredz veikt pastāvīgu tiesu tehniskā nodrošinājuma pilnveidi, tiesas sēžu zāļu aprīkošana un interneta stabilitātes nodrošināšanu.</a:t>
            </a:r>
          </a:p>
        </p:txBody>
      </p:sp>
    </p:spTree>
    <p:extLst>
      <p:ext uri="{BB962C8B-B14F-4D97-AF65-F5344CB8AC3E}">
        <p14:creationId xmlns:p14="http://schemas.microsoft.com/office/powerpoint/2010/main" val="843529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65203-02FE-62AC-A497-348E27B40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9282FEC-75AB-30CC-C405-AF0B21EF46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>
                <a:solidFill>
                  <a:schemeClr val="bg1"/>
                </a:solidFill>
              </a:rPr>
              <a:t>E-lietas portāls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AADECC72-80B1-4417-49B6-1E939F2191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13.12.2024. Tiesu Administrācijas Informācijas sistēmu un tehnoloģiju departaments</a:t>
            </a:r>
          </a:p>
        </p:txBody>
      </p:sp>
    </p:spTree>
    <p:extLst>
      <p:ext uri="{BB962C8B-B14F-4D97-AF65-F5344CB8AC3E}">
        <p14:creationId xmlns:p14="http://schemas.microsoft.com/office/powerpoint/2010/main" val="2849838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F9F999-43D4-C0E4-10CF-98663B0D3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46005CC-079F-1167-AE38-2E8A3F5D5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E-lietas portāls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8B9C8D8-DD6D-094B-95EB-13B6EB548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7367" y="240917"/>
            <a:ext cx="7713526" cy="2637774"/>
          </a:xfrm>
        </p:spPr>
        <p:txBody>
          <a:bodyPr vert="horz" lIns="0" tIns="45720" rIns="0" bIns="45720" rtlCol="0" anchor="t">
            <a:normAutofit/>
          </a:bodyPr>
          <a:lstStyle/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/>
              </a:rPr>
              <a:t> 2024. gadā pieaudzis apmeklētāju </a:t>
            </a: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skaits:</a:t>
            </a:r>
            <a:endParaRPr lang="en-US" sz="1800" dirty="0">
              <a:solidFill>
                <a:schemeClr val="bg1"/>
              </a:solidFill>
              <a:ea typeface="Calibri" panose="020F0502020204030204"/>
              <a:cs typeface="Calibri" panose="020F0502020204030204"/>
            </a:endParaRPr>
          </a:p>
          <a:p>
            <a:pPr marL="292608"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Unikālie (reģistrētie) lietotāji </a:t>
            </a:r>
            <a:r>
              <a:rPr lang="lv-LV" b="1" kern="100" dirty="0">
                <a:solidFill>
                  <a:schemeClr val="bg1"/>
                </a:solidFill>
                <a:ea typeface="+mn-lt"/>
                <a:cs typeface="+mn-lt"/>
              </a:rPr>
              <a:t>49 398 </a:t>
            </a:r>
            <a:endParaRPr lang="en-US" b="1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92608"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kern="100" dirty="0">
                <a:solidFill>
                  <a:schemeClr val="bg1"/>
                </a:solidFill>
                <a:ea typeface="Calibri"/>
                <a:cs typeface="Calibri"/>
              </a:rPr>
              <a:t>Unikālie (visu lietotāju) apmeklējumi</a:t>
            </a:r>
            <a:r>
              <a:rPr lang="lv-LV" b="1" kern="100" dirty="0">
                <a:solidFill>
                  <a:schemeClr val="bg1"/>
                </a:solidFill>
                <a:ea typeface="Calibri"/>
                <a:cs typeface="Calibri"/>
              </a:rPr>
              <a:t> </a:t>
            </a:r>
            <a:r>
              <a:rPr lang="lv-LV" b="1" kern="100" dirty="0">
                <a:solidFill>
                  <a:schemeClr val="bg1"/>
                </a:solidFill>
                <a:ea typeface="+mn-lt"/>
                <a:cs typeface="+mn-lt"/>
              </a:rPr>
              <a:t>838 107</a:t>
            </a:r>
            <a:endParaRPr lang="lv-LV" b="1" kern="1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292608"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Kopumā lapa apmeklēta </a:t>
            </a:r>
            <a:r>
              <a:rPr lang="lv-LV" b="1" kern="100" dirty="0">
                <a:solidFill>
                  <a:schemeClr val="bg1"/>
                </a:solidFill>
                <a:ea typeface="+mn-lt"/>
                <a:cs typeface="+mn-lt"/>
              </a:rPr>
              <a:t>1 767 299</a:t>
            </a:r>
            <a:r>
              <a:rPr lang="lv-LV" kern="100" dirty="0">
                <a:solidFill>
                  <a:schemeClr val="bg1"/>
                </a:solidFill>
                <a:ea typeface="+mn-lt"/>
                <a:cs typeface="+mn-lt"/>
              </a:rPr>
              <a:t> reizes</a:t>
            </a:r>
            <a:endParaRPr lang="lv-LV" kern="100" dirty="0">
              <a:solidFill>
                <a:schemeClr val="bg1"/>
              </a:solidFill>
              <a:ea typeface="Aptos" panose="020B0004020202020204" pitchFamily="34" charset="0"/>
              <a:cs typeface="Times New Roman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2024. gadā iesniegtas </a:t>
            </a:r>
            <a:r>
              <a:rPr lang="lv-LV" sz="1800" b="1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113 731</a:t>
            </a: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veidlapas, no tiem</a:t>
            </a:r>
            <a:r>
              <a:rPr lang="lv-LV" sz="1800" b="1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109 602</a:t>
            </a: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pieteikumi par saistību piespiedu izpildīšanu brīdinājuma kārtībā.</a:t>
            </a:r>
            <a:endParaRPr lang="lv-LV" sz="18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 Advokāta darba vietā līdz novembra beigām izveidotas </a:t>
            </a:r>
            <a:r>
              <a:rPr lang="lv-LV" sz="1800" b="1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4745 </a:t>
            </a:r>
            <a:r>
              <a:rPr lang="lv-LV" sz="1800" kern="100" dirty="0" err="1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pakotnes</a:t>
            </a:r>
            <a:r>
              <a:rPr lang="lv-LV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/>
              </a:rPr>
              <a:t>.</a:t>
            </a:r>
            <a:endParaRPr lang="lv-LV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/>
            </a:endParaRPr>
          </a:p>
          <a:p>
            <a:pPr marL="0" indent="0">
              <a:buNone/>
            </a:pPr>
            <a:endParaRPr lang="lv-LV" dirty="0">
              <a:solidFill>
                <a:schemeClr val="bg1"/>
              </a:solidFill>
              <a:ea typeface="Calibri" panose="020F0502020204030204"/>
              <a:cs typeface="Calibri" panose="020F0502020204030204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  <a:ea typeface="Calibri" panose="020F0502020204030204"/>
              <a:cs typeface="Calibri" panose="020F0502020204030204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</p:txBody>
      </p:sp>
      <p:sp>
        <p:nvSpPr>
          <p:cNvPr id="6" name="Teksta vietturis 3">
            <a:extLst>
              <a:ext uri="{FF2B5EF4-FFF2-40B4-BE49-F238E27FC236}">
                <a16:creationId xmlns:a16="http://schemas.microsoft.com/office/drawing/2014/main" id="{432DF95A-5F63-5CB0-C923-4D65572557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/>
          <a:lstStyle/>
          <a:p>
            <a:r>
              <a:rPr lang="lv-LV" dirty="0"/>
              <a:t>Aktuālā statistika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27B93E6-7474-6D72-9735-D5DBCDB29EF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79" t="10308" r="11910" b="3911"/>
          <a:stretch/>
        </p:blipFill>
        <p:spPr>
          <a:xfrm>
            <a:off x="4365171" y="3047998"/>
            <a:ext cx="7519522" cy="3154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801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AB968-4AFB-E844-4BF5-F25C7B322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D18241B-75E9-3BD9-AC32-97FAFBEAB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E-lietas portāls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DEF2370-684F-7049-2887-B35C46674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599" y="731520"/>
            <a:ext cx="7053943" cy="5257800"/>
          </a:xfrm>
        </p:spPr>
        <p:txBody>
          <a:bodyPr>
            <a:normAutofit/>
          </a:bodyPr>
          <a:lstStyle/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ffectLst/>
                <a:latin typeface="Calibri (Pamatteksts)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lv-LV" sz="1800" kern="100" dirty="0" err="1">
                <a:solidFill>
                  <a:schemeClr val="bg1"/>
                </a:solidFill>
                <a:effectLst/>
                <a:latin typeface="Calibri (Pamatteksts)"/>
                <a:ea typeface="Aptos" panose="020B0004020202020204" pitchFamily="34" charset="0"/>
                <a:cs typeface="Times New Roman" panose="02020603050405020304" pitchFamily="18" charset="0"/>
              </a:rPr>
              <a:t>Divfaktoru</a:t>
            </a:r>
            <a:r>
              <a:rPr lang="lv-LV" sz="1800" kern="100" dirty="0">
                <a:solidFill>
                  <a:schemeClr val="bg1"/>
                </a:solidFill>
                <a:effectLst/>
                <a:latin typeface="Calibri (Pamatteksts)"/>
                <a:ea typeface="Aptos" panose="020B0004020202020204" pitchFamily="34" charset="0"/>
                <a:cs typeface="Times New Roman" panose="02020603050405020304" pitchFamily="18" charset="0"/>
              </a:rPr>
              <a:t> identifikācija ar lietotāja rekvizītiem.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lv-LV" sz="1800" kern="100" dirty="0">
                <a:solidFill>
                  <a:schemeClr val="bg1"/>
                </a:solidFill>
                <a:effectLst/>
                <a:latin typeface="Calibri (Pamatteksts)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lv-LV" sz="1800" dirty="0">
                <a:solidFill>
                  <a:schemeClr val="bg1"/>
                </a:solidFill>
                <a:latin typeface="Calibri (Pamatteksts)"/>
              </a:rPr>
              <a:t> Lietas materiāli e-lietas portālā, datus nododot vairākas reizes dienā, tajā skaitā, tehniski nodrošināta prokuratūras materiālu publicēšana.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lv-LV" sz="1800" dirty="0">
                <a:solidFill>
                  <a:schemeClr val="bg1"/>
                </a:solidFill>
                <a:latin typeface="Calibri (Pamatteksts)"/>
              </a:rPr>
              <a:t> Palielināts portālā iesniedzamo datņu izmērs (iepriekš – 10 MB kopējais, tagad 15 MB katrai datnei).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lv-LV" sz="1800" dirty="0">
                <a:solidFill>
                  <a:schemeClr val="bg1"/>
                </a:solidFill>
                <a:latin typeface="Calibri (Pamatteksts)"/>
                <a:ea typeface="Calibri"/>
                <a:cs typeface="Calibri"/>
              </a:rPr>
              <a:t> </a:t>
            </a:r>
            <a:r>
              <a:rPr lang="lv-LV" sz="1800" kern="100" dirty="0">
                <a:solidFill>
                  <a:schemeClr val="bg1"/>
                </a:solidFill>
                <a:latin typeface="Calibri (Pamatteksts)"/>
                <a:ea typeface="Aptos" panose="020B0004020202020204" pitchFamily="34" charset="0"/>
                <a:cs typeface="Times New Roman" panose="02020603050405020304" pitchFamily="18" charset="0"/>
              </a:rPr>
              <a:t>Uzlabota informācijas pieejamība (process par noziedzīgi iegūtu mantu, Ārpus tiesas sēdes izskatāmie materiāli, Civilprocesa kārtībā izskatāmie materiāli, pēc civillietas ierosināšanas Atbildētājiem kļūst pieejama pieteikuma  informācija.</a:t>
            </a:r>
          </a:p>
          <a:p>
            <a:pPr marL="0" indent="0">
              <a:buNone/>
            </a:pPr>
            <a:endParaRPr lang="lv-LV" sz="1800" kern="100" dirty="0">
              <a:solidFill>
                <a:schemeClr val="bg1"/>
              </a:solidFill>
              <a:latin typeface="Calibri (Pamatteksts)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v-LV" sz="1800" dirty="0">
                <a:solidFill>
                  <a:schemeClr val="bg1"/>
                </a:solidFill>
                <a:latin typeface="Calibri (Pamatteksts)"/>
              </a:rPr>
              <a:t>Risināšanā: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lv-LV" sz="1800" dirty="0">
                <a:solidFill>
                  <a:schemeClr val="bg1"/>
                </a:solidFill>
                <a:latin typeface="Calibri (Pamatteksts)"/>
              </a:rPr>
              <a:t> Iestādes materiāli administratīvā pārkāpuma lietā e-lietas portālā (šobrīd tiesas materiāli pieejami).</a:t>
            </a:r>
            <a:endParaRPr lang="lv-LV" sz="1800" dirty="0">
              <a:solidFill>
                <a:schemeClr val="bg1"/>
              </a:solidFill>
              <a:latin typeface="Calibri (Pamatteksts)"/>
              <a:ea typeface="Calibri"/>
              <a:cs typeface="Calibri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lv-LV" sz="1800" dirty="0">
                <a:solidFill>
                  <a:schemeClr val="bg1"/>
                </a:solidFill>
                <a:latin typeface="Calibri (Pamatteksts)"/>
              </a:rPr>
              <a:t> Ieslodzīto piekļuve e-lietas portālam.</a:t>
            </a:r>
          </a:p>
          <a:p>
            <a:pPr marL="0" indent="0">
              <a:buNone/>
            </a:pPr>
            <a:endParaRPr lang="lv-LV" dirty="0">
              <a:solidFill>
                <a:schemeClr val="bg1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lv-LV" dirty="0">
              <a:solidFill>
                <a:schemeClr val="bg1"/>
              </a:solidFill>
            </a:endParaRPr>
          </a:p>
        </p:txBody>
      </p:sp>
      <p:sp>
        <p:nvSpPr>
          <p:cNvPr id="6" name="Teksta vietturis 3">
            <a:extLst>
              <a:ext uri="{FF2B5EF4-FFF2-40B4-BE49-F238E27FC236}">
                <a16:creationId xmlns:a16="http://schemas.microsoft.com/office/drawing/2014/main" id="{8CA27A6E-9124-86CC-1D5F-7D9CA76DB8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/>
          <a:lstStyle/>
          <a:p>
            <a:r>
              <a:rPr lang="lv-LV" dirty="0"/>
              <a:t>Pilnveidotās funkcionalitātes, lai lietu varētu izskatīt elektroniski un nodrošinātu tiesības uz taisnīgu tiesu</a:t>
            </a:r>
          </a:p>
        </p:txBody>
      </p:sp>
    </p:spTree>
    <p:extLst>
      <p:ext uri="{BB962C8B-B14F-4D97-AF65-F5344CB8AC3E}">
        <p14:creationId xmlns:p14="http://schemas.microsoft.com/office/powerpoint/2010/main" val="282064545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ija">
  <a:themeElements>
    <a:clrScheme name="Retrospekcija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B9F25"/>
      </a:hlink>
      <a:folHlink>
        <a:srgbClr val="B26B02"/>
      </a:folHlink>
    </a:clrScheme>
    <a:fontScheme name="Retrospekci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i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CA72677B-2F8C-4192-8EBE-D360BE3B20F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297</TotalTime>
  <Words>1212</Words>
  <Application>Microsoft Office PowerPoint</Application>
  <PresentationFormat>Widescreen</PresentationFormat>
  <Paragraphs>169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Aptos</vt:lpstr>
      <vt:lpstr>arial</vt:lpstr>
      <vt:lpstr>Calibri</vt:lpstr>
      <vt:lpstr>Calibri (Pamatteksts)</vt:lpstr>
      <vt:lpstr>Calibri Light</vt:lpstr>
      <vt:lpstr>Courier New</vt:lpstr>
      <vt:lpstr>Gotham</vt:lpstr>
      <vt:lpstr>Times New Roman</vt:lpstr>
      <vt:lpstr>Retrospekcija</vt:lpstr>
      <vt:lpstr>Tiesu darbs ar  elektronisku lietu </vt:lpstr>
      <vt:lpstr>Darba kārtība</vt:lpstr>
      <vt:lpstr>Ievads</vt:lpstr>
      <vt:lpstr>Ievads</vt:lpstr>
      <vt:lpstr>Tehniskais nodrošinājums</vt:lpstr>
      <vt:lpstr>Tehniskais nodrošinājums</vt:lpstr>
      <vt:lpstr>E-lietas portāls</vt:lpstr>
      <vt:lpstr>E-lietas portāls</vt:lpstr>
      <vt:lpstr>E-lietas portāls</vt:lpstr>
      <vt:lpstr>E-lietas portāls</vt:lpstr>
      <vt:lpstr>E-lietas portāls</vt:lpstr>
      <vt:lpstr>Tiesu informatīvā sistēma</vt:lpstr>
      <vt:lpstr>Tiesu informatīvā sistēma</vt:lpstr>
      <vt:lpstr>Tiesu informatīvā sistēma</vt:lpstr>
      <vt:lpstr>Tiesu informatīvā sistēma</vt:lpstr>
      <vt:lpstr>Tiesu informatīvā sistēma</vt:lpstr>
      <vt:lpstr>Tiesu informatīvā sistēma</vt:lpstr>
      <vt:lpstr>Tiesu informatīvā sistēma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Ilze Piševa</dc:creator>
  <cp:lastModifiedBy>Lana Mauliņa</cp:lastModifiedBy>
  <cp:revision>3</cp:revision>
  <dcterms:created xsi:type="dcterms:W3CDTF">2024-12-03T11:17:43Z</dcterms:created>
  <dcterms:modified xsi:type="dcterms:W3CDTF">2025-01-02T12:39:04Z</dcterms:modified>
</cp:coreProperties>
</file>