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7" r:id="rId1"/>
  </p:sldMasterIdLst>
  <p:notesMasterIdLst>
    <p:notesMasterId r:id="rId4"/>
  </p:notesMasterIdLst>
  <p:handoutMasterIdLst>
    <p:handoutMasterId r:id="rId5"/>
  </p:handoutMasterIdLst>
  <p:sldIdLst>
    <p:sldId id="256" r:id="rId2"/>
    <p:sldId id="31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7C03259-887C-41EA-AF45-0F1145A89E65}">
          <p14:sldIdLst>
            <p14:sldId id="256"/>
            <p14:sldId id="31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F3C5CC-0701-C829-6A69-A0C5DB34FD44}" name="Ilze Celmiņa" initials="IC" userId="S::icelmina01@TS.GOV.LV::b40c5825-5d09-4fe8-ba84-f88e930b28b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E779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1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dacesulmane\AppData\Local\Microsoft\Windows\INetCache\Content.Outlook\VQ391697\TA_04112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defRPr>
            </a:pPr>
            <a:r>
              <a:rPr lang="lv-LV" sz="1400" b="0">
                <a:latin typeface="Arial Black" panose="020B0A04020102020204" pitchFamily="34" charset="0"/>
              </a:rPr>
              <a:t>Sanemtas</a:t>
            </a:r>
            <a:r>
              <a:rPr lang="lv-LV" sz="1400" b="0" baseline="0">
                <a:latin typeface="Arial Black" panose="020B0A04020102020204" pitchFamily="34" charset="0"/>
              </a:rPr>
              <a:t> civillietas 2023. gadā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Arial Black" panose="020B0A04020102020204" pitchFamily="34" charset="0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46CF-46AB-AA71-94FC8119981C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46CF-46AB-AA71-94FC8119981C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46CF-46AB-AA71-94FC8119981C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46CF-46AB-AA71-94FC8119981C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46CF-46AB-AA71-94FC8119981C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46CF-46AB-AA71-94FC8119981C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46CF-46AB-AA71-94FC8119981C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46CF-46AB-AA71-94FC8119981C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46CF-46AB-AA71-94FC8119981C}"/>
              </c:ext>
            </c:extLst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3-46CF-46AB-AA71-94FC8119981C}"/>
              </c:ext>
            </c:extLst>
          </c:dPt>
          <c:dPt>
            <c:idx val="10"/>
            <c:bubble3D val="0"/>
            <c:spPr>
              <a:gradFill>
                <a:gsLst>
                  <a:gs pos="100000">
                    <a:schemeClr val="accent5">
                      <a:lumMod val="60000"/>
                      <a:lumMod val="60000"/>
                      <a:lumOff val="40000"/>
                    </a:schemeClr>
                  </a:gs>
                  <a:gs pos="0">
                    <a:schemeClr val="accent5">
                      <a:lumMod val="60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5-46CF-46AB-AA71-94FC8119981C}"/>
              </c:ext>
            </c:extLst>
          </c:dPt>
          <c:dPt>
            <c:idx val="11"/>
            <c:bubble3D val="0"/>
            <c:spPr>
              <a:gradFill>
                <a:gsLst>
                  <a:gs pos="100000">
                    <a:schemeClr val="accent6">
                      <a:lumMod val="60000"/>
                      <a:lumMod val="60000"/>
                      <a:lumOff val="40000"/>
                    </a:schemeClr>
                  </a:gs>
                  <a:gs pos="0">
                    <a:schemeClr val="accent6">
                      <a:lumMod val="60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7-46CF-46AB-AA71-94FC8119981C}"/>
              </c:ext>
            </c:extLst>
          </c:dPt>
          <c:dPt>
            <c:idx val="12"/>
            <c:bubble3D val="0"/>
            <c:spPr>
              <a:gradFill>
                <a:gsLst>
                  <a:gs pos="100000">
                    <a:schemeClr val="accent1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9-46CF-46AB-AA71-94FC8119981C}"/>
              </c:ext>
            </c:extLst>
          </c:dPt>
          <c:dPt>
            <c:idx val="13"/>
            <c:bubble3D val="0"/>
            <c:spPr>
              <a:gradFill>
                <a:gsLst>
                  <a:gs pos="100000">
                    <a:schemeClr val="accent2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2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B-46CF-46AB-AA71-94FC8119981C}"/>
              </c:ext>
            </c:extLst>
          </c:dPt>
          <c:dPt>
            <c:idx val="14"/>
            <c:bubble3D val="0"/>
            <c:spPr>
              <a:gradFill>
                <a:gsLst>
                  <a:gs pos="100000">
                    <a:schemeClr val="accent3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3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D-46CF-46AB-AA71-94FC8119981C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DATI!$A$7:$A$21</c:f>
              <c:strCache>
                <c:ptCount val="15"/>
                <c:pt idx="0">
                  <c:v>Mantojuma tiesības</c:v>
                </c:pt>
                <c:pt idx="1">
                  <c:v>Ģimenes tiesības (laulātie un bērni)</c:v>
                </c:pt>
                <c:pt idx="2">
                  <c:v>Maksātnespējas lietas</c:v>
                </c:pt>
                <c:pt idx="3">
                  <c:v>Īres/dzīvokļu tiesības</c:v>
                </c:pt>
                <c:pt idx="4">
                  <c:v>Procesuālie jautājumi CPL</c:v>
                </c:pt>
                <c:pt idx="5">
                  <c:v>Procesuālie jautājumi, kas piekrīt zemesgrāmatu tiesnešiem</c:v>
                </c:pt>
                <c:pt idx="6">
                  <c:v>Strīdi par rūpnieciskā īpašuma tiesībām</c:v>
                </c:pt>
                <c:pt idx="7">
                  <c:v>Saistību tiesības</c:v>
                </c:pt>
                <c:pt idx="8">
                  <c:v>Komercstrīdi (ekonomisko lietu tiesas piekritība)</c:v>
                </c:pt>
                <c:pt idx="9">
                  <c:v>Lietu tiesības un īpašums</c:v>
                </c:pt>
                <c:pt idx="10">
                  <c:v>Darba tiesības</c:v>
                </c:pt>
                <c:pt idx="11">
                  <c:v>Autortiesības un blakustiesības</c:v>
                </c:pt>
                <c:pt idx="12">
                  <c:v>Personiskie aizskārumi, arī gods un cieņa</c:v>
                </c:pt>
                <c:pt idx="13">
                  <c:v>Pārējās prasības tiesvedības</c:v>
                </c:pt>
                <c:pt idx="14">
                  <c:v>Juridisko faktu konstatēšana u.c. (sev.tiesv.)</c:v>
                </c:pt>
              </c:strCache>
            </c:strRef>
          </c:cat>
          <c:val>
            <c:numRef>
              <c:f>DATI!$B$7:$B$21</c:f>
              <c:numCache>
                <c:formatCode>#\ ##0_);\(#\ ##0\)</c:formatCode>
                <c:ptCount val="15"/>
                <c:pt idx="0">
                  <c:v>83</c:v>
                </c:pt>
                <c:pt idx="1">
                  <c:v>3206</c:v>
                </c:pt>
                <c:pt idx="2">
                  <c:v>1175</c:v>
                </c:pt>
                <c:pt idx="3">
                  <c:v>433</c:v>
                </c:pt>
                <c:pt idx="4">
                  <c:v>2742</c:v>
                </c:pt>
                <c:pt idx="5">
                  <c:v>84003</c:v>
                </c:pt>
                <c:pt idx="6">
                  <c:v>18</c:v>
                </c:pt>
                <c:pt idx="7">
                  <c:v>18617</c:v>
                </c:pt>
                <c:pt idx="8">
                  <c:v>129</c:v>
                </c:pt>
                <c:pt idx="9">
                  <c:v>204</c:v>
                </c:pt>
                <c:pt idx="10">
                  <c:v>281</c:v>
                </c:pt>
                <c:pt idx="11">
                  <c:v>4</c:v>
                </c:pt>
                <c:pt idx="12">
                  <c:v>60</c:v>
                </c:pt>
                <c:pt idx="13">
                  <c:v>1163</c:v>
                </c:pt>
                <c:pt idx="14">
                  <c:v>379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46CF-46AB-AA71-94FC8119981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219865785788259"/>
          <c:y val="0.26232025062599545"/>
          <c:w val="0.43553934171332936"/>
          <c:h val="0.7181331679728713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7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>
            <a:extLst>
              <a:ext uri="{FF2B5EF4-FFF2-40B4-BE49-F238E27FC236}">
                <a16:creationId xmlns:a16="http://schemas.microsoft.com/office/drawing/2014/main" id="{9379F09E-4C60-45F7-8449-A93EBCE3B8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D949DD65-AD15-4445-B50A-376DB3EA9E2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D2E1E-74F1-46D2-A519-CFE0E793EB53}" type="datetime1">
              <a:rPr lang="lv-LV" smtClean="0"/>
              <a:t>28.11.2024</a:t>
            </a:fld>
            <a:endParaRPr lang="lv-LV" dirty="0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2BE4CB01-1AF4-496F-B25A-C0CBA86C26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0BC68D3A-243F-4B5A-876E-DC9BAB0F2EA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24247-3D82-459C-B1ED-40B8E081DF9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4806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noProof="0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B4E18-4C9F-42E9-81D7-17284957D0CE}" type="datetime1">
              <a:rPr lang="lv-LV" noProof="0" smtClean="0"/>
              <a:pPr/>
              <a:t>28.11.2024</a:t>
            </a:fld>
            <a:endParaRPr lang="lv-LV" noProof="0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noProof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A3A6C-5B2A-4743-802B-3F22EFECA128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116030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A3A6C-5B2A-4743-802B-3F22EFECA128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55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52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46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800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3134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432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769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666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459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65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249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574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71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07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97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936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65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  <p:sldLayoutId id="2147483843" r:id="rId16"/>
    <p:sldLayoutId id="214748384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vintage weighing scales">
            <a:extLst>
              <a:ext uri="{FF2B5EF4-FFF2-40B4-BE49-F238E27FC236}">
                <a16:creationId xmlns:a16="http://schemas.microsoft.com/office/drawing/2014/main" id="{C1668208-E23F-5065-7968-C1DCE9ABE6D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alphaModFix amt="25000"/>
          </a:blip>
          <a:srcRect t="26699" r="9090" b="41407"/>
          <a:stretch/>
        </p:blipFill>
        <p:spPr>
          <a:xfrm>
            <a:off x="0" y="-15288"/>
            <a:ext cx="12192000" cy="6873288"/>
          </a:xfrm>
          <a:prstGeom prst="rect">
            <a:avLst/>
          </a:prstGeom>
        </p:spPr>
      </p:pic>
      <p:sp>
        <p:nvSpPr>
          <p:cNvPr id="10" name="Apakšvirsraksts 2">
            <a:extLst>
              <a:ext uri="{FF2B5EF4-FFF2-40B4-BE49-F238E27FC236}">
                <a16:creationId xmlns:a16="http://schemas.microsoft.com/office/drawing/2014/main" id="{D3A120F8-E4D6-83D4-25FD-36FFD3E202A1}"/>
              </a:ext>
            </a:extLst>
          </p:cNvPr>
          <p:cNvSpPr txBox="1">
            <a:spLocks/>
          </p:cNvSpPr>
          <p:nvPr/>
        </p:nvSpPr>
        <p:spPr>
          <a:xfrm>
            <a:off x="8212347" y="4999839"/>
            <a:ext cx="3372850" cy="12591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lv-LV" dirty="0">
                <a:solidFill>
                  <a:schemeClr val="bg1"/>
                </a:solidFill>
              </a:rPr>
              <a:t>Tieslietu Padomes sēde</a:t>
            </a:r>
          </a:p>
          <a:p>
            <a:pPr algn="r"/>
            <a:r>
              <a:rPr lang="lv-LV" dirty="0">
                <a:solidFill>
                  <a:schemeClr val="bg1"/>
                </a:solidFill>
              </a:rPr>
              <a:t>29.11.2024.</a:t>
            </a:r>
          </a:p>
          <a:p>
            <a:pPr algn="r"/>
            <a:endParaRPr lang="lv-LV" dirty="0">
              <a:solidFill>
                <a:schemeClr val="bg1"/>
              </a:solidFill>
            </a:endParaRPr>
          </a:p>
          <a:p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14" name="Virsraksts 1">
            <a:extLst>
              <a:ext uri="{FF2B5EF4-FFF2-40B4-BE49-F238E27FC236}">
                <a16:creationId xmlns:a16="http://schemas.microsoft.com/office/drawing/2014/main" id="{09EB236B-B2C8-3606-7873-AF59961F15F6}"/>
              </a:ext>
            </a:extLst>
          </p:cNvPr>
          <p:cNvSpPr txBox="1">
            <a:spLocks/>
          </p:cNvSpPr>
          <p:nvPr/>
        </p:nvSpPr>
        <p:spPr bwMode="gray">
          <a:xfrm>
            <a:off x="904052" y="947441"/>
            <a:ext cx="8827245" cy="21313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90000"/>
              </a:lnSpc>
            </a:pPr>
            <a:endParaRPr lang="lv-LV" sz="3600" b="1" dirty="0"/>
          </a:p>
        </p:txBody>
      </p:sp>
      <p:sp>
        <p:nvSpPr>
          <p:cNvPr id="8" name="Apakšvirsraksts 2">
            <a:extLst>
              <a:ext uri="{FF2B5EF4-FFF2-40B4-BE49-F238E27FC236}">
                <a16:creationId xmlns:a16="http://schemas.microsoft.com/office/drawing/2014/main" id="{498D7758-CF36-2694-72AF-E31E4D9948F4}"/>
              </a:ext>
            </a:extLst>
          </p:cNvPr>
          <p:cNvSpPr txBox="1">
            <a:spLocks/>
          </p:cNvSpPr>
          <p:nvPr/>
        </p:nvSpPr>
        <p:spPr bwMode="gray">
          <a:xfrm>
            <a:off x="663321" y="1328469"/>
            <a:ext cx="10464754" cy="430458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lv-LV" dirty="0">
              <a:solidFill>
                <a:schemeClr val="bg1"/>
              </a:solidFill>
            </a:endParaRPr>
          </a:p>
          <a:p>
            <a:pPr algn="ctr"/>
            <a:endParaRPr lang="lv-LV" dirty="0">
              <a:solidFill>
                <a:schemeClr val="bg1"/>
              </a:solidFill>
            </a:endParaRPr>
          </a:p>
          <a:p>
            <a:pPr algn="ctr"/>
            <a:endParaRPr lang="lv-LV" dirty="0">
              <a:solidFill>
                <a:schemeClr val="bg1"/>
              </a:solidFill>
            </a:endParaRPr>
          </a:p>
          <a:p>
            <a:pPr algn="ctr"/>
            <a:r>
              <a:rPr lang="lv-LV" sz="2100" b="1" dirty="0" err="1">
                <a:solidFill>
                  <a:schemeClr val="bg1"/>
                </a:solidFill>
              </a:rPr>
              <a:t>ZIŅOJUMa</a:t>
            </a:r>
            <a:endParaRPr lang="lv-LV" sz="2100" b="1" dirty="0">
              <a:solidFill>
                <a:schemeClr val="bg1"/>
              </a:solidFill>
            </a:endParaRPr>
          </a:p>
          <a:p>
            <a:pPr algn="ctr"/>
            <a:endParaRPr lang="lv-LV" b="1" dirty="0">
              <a:solidFill>
                <a:schemeClr val="bg1"/>
              </a:solidFill>
            </a:endParaRPr>
          </a:p>
          <a:p>
            <a:pPr algn="ctr"/>
            <a:r>
              <a:rPr lang="lv-LV" sz="3900" b="1" dirty="0">
                <a:solidFill>
                  <a:schemeClr val="bg1"/>
                </a:solidFill>
              </a:rPr>
              <a:t>Par zemesgrāmatu lietu specializāciju tiesās</a:t>
            </a:r>
          </a:p>
          <a:p>
            <a:pPr algn="ctr"/>
            <a:r>
              <a:rPr lang="lv-LV" sz="3900" b="1" dirty="0">
                <a:solidFill>
                  <a:schemeClr val="bg1"/>
                </a:solidFill>
              </a:rPr>
              <a:t>STATISTIKAS DATI</a:t>
            </a:r>
          </a:p>
          <a:p>
            <a:pPr algn="ctr"/>
            <a:endParaRPr lang="lv-LV" b="1" dirty="0">
              <a:solidFill>
                <a:schemeClr val="bg1"/>
              </a:solidFill>
            </a:endParaRPr>
          </a:p>
          <a:p>
            <a:pPr algn="ctr"/>
            <a:r>
              <a:rPr lang="lv-LV" b="1" dirty="0">
                <a:solidFill>
                  <a:schemeClr val="bg1"/>
                </a:solidFill>
              </a:rPr>
              <a:t>Ilze </a:t>
            </a:r>
            <a:r>
              <a:rPr lang="lv-LV" b="1" dirty="0" err="1">
                <a:solidFill>
                  <a:schemeClr val="bg1"/>
                </a:solidFill>
              </a:rPr>
              <a:t>Jakubovska</a:t>
            </a:r>
            <a:endParaRPr lang="lv-LV" b="1" dirty="0">
              <a:solidFill>
                <a:schemeClr val="bg1"/>
              </a:solidFill>
            </a:endParaRPr>
          </a:p>
          <a:p>
            <a:pPr algn="ctr"/>
            <a:r>
              <a:rPr lang="lv-LV" dirty="0">
                <a:solidFill>
                  <a:schemeClr val="bg1"/>
                </a:solidFill>
              </a:rPr>
              <a:t>Tiesu administrācijas </a:t>
            </a:r>
          </a:p>
          <a:p>
            <a:pPr algn="ctr"/>
            <a:r>
              <a:rPr lang="lv-LV" dirty="0">
                <a:solidFill>
                  <a:schemeClr val="bg1"/>
                </a:solidFill>
              </a:rPr>
              <a:t>Starptautiskās sadarbības un analītikas</a:t>
            </a:r>
          </a:p>
          <a:p>
            <a:pPr algn="ctr"/>
            <a:r>
              <a:rPr lang="lv-LV" dirty="0">
                <a:solidFill>
                  <a:schemeClr val="bg1"/>
                </a:solidFill>
              </a:rPr>
              <a:t>nodaļas vecākā statistiķe</a:t>
            </a:r>
          </a:p>
          <a:p>
            <a:pPr algn="ctr"/>
            <a:endParaRPr lang="lv-LV" dirty="0">
              <a:solidFill>
                <a:schemeClr val="bg1"/>
              </a:solidFill>
            </a:endParaRPr>
          </a:p>
          <a:p>
            <a:pPr algn="ctr"/>
            <a:endParaRPr lang="lv-LV" dirty="0">
              <a:solidFill>
                <a:schemeClr val="bg1"/>
              </a:solidFill>
            </a:endParaRPr>
          </a:p>
          <a:p>
            <a:pPr algn="ctr"/>
            <a:endParaRPr lang="lv-LV" dirty="0">
              <a:solidFill>
                <a:schemeClr val="bg1"/>
              </a:solidFill>
            </a:endParaRPr>
          </a:p>
          <a:p>
            <a:endParaRPr lang="lv-LV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26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6DFCF-6DD6-7455-BA5D-080B24661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7"/>
            <a:ext cx="9593559" cy="1338211"/>
          </a:xfrm>
        </p:spPr>
        <p:txBody>
          <a:bodyPr/>
          <a:lstStyle/>
          <a:p>
            <a:pPr algn="ctr"/>
            <a:r>
              <a:rPr lang="lv-LV" sz="2800" dirty="0"/>
              <a:t>Saņemtās civillietas, ieskaitot zemesgrāmatu kompetencē esošos jautājumus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131951E-7933-C22D-40B5-AA4675C57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2311879"/>
            <a:ext cx="9492933" cy="3707922"/>
          </a:xfrm>
        </p:spPr>
        <p:txBody>
          <a:bodyPr/>
          <a:lstStyle/>
          <a:p>
            <a:r>
              <a:rPr lang="lv-LV" sz="1400" dirty="0"/>
              <a:t>Ar zaļo krāsu atspoguļoti procesuālie jautājumi, kas piekrīt zemesgrāmatu tiesnešiem</a:t>
            </a:r>
          </a:p>
          <a:p>
            <a:r>
              <a:rPr lang="lv-LV" sz="1400" dirty="0"/>
              <a:t>Visās rajona (pilsētas) tiesās rādītāji ir ļoti līdzīgi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97185E4-793B-4024-807E-444374F315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6648668"/>
              </p:ext>
            </p:extLst>
          </p:nvPr>
        </p:nvGraphicFramePr>
        <p:xfrm>
          <a:off x="2662312" y="3007837"/>
          <a:ext cx="7318301" cy="3775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411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10476</TotalTime>
  <Words>59</Words>
  <Application>Microsoft Office PowerPoint</Application>
  <PresentationFormat>Widescreen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Century Gothic</vt:lpstr>
      <vt:lpstr>Wingdings 3</vt:lpstr>
      <vt:lpstr>Ion Boardroom</vt:lpstr>
      <vt:lpstr>PowerPoint Presentation</vt:lpstr>
      <vt:lpstr>Saņemtās civillietas, ieskaitot zemesgrāmatu kompetencē esošos jautājumus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rihards.veinbergs@at.gov.lv</dc:creator>
  <cp:lastModifiedBy>Dace Šulmane</cp:lastModifiedBy>
  <cp:revision>426</cp:revision>
  <dcterms:created xsi:type="dcterms:W3CDTF">2022-03-18T14:34:05Z</dcterms:created>
  <dcterms:modified xsi:type="dcterms:W3CDTF">2024-11-28T22:02:55Z</dcterms:modified>
</cp:coreProperties>
</file>