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7" r:id="rId1"/>
  </p:sldMasterIdLst>
  <p:notesMasterIdLst>
    <p:notesMasterId r:id="rId6"/>
  </p:notesMasterIdLst>
  <p:handoutMasterIdLst>
    <p:handoutMasterId r:id="rId7"/>
  </p:handoutMasterIdLst>
  <p:sldIdLst>
    <p:sldId id="256" r:id="rId2"/>
    <p:sldId id="313" r:id="rId3"/>
    <p:sldId id="310" r:id="rId4"/>
    <p:sldId id="31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7C03259-887C-41EA-AF45-0F1145A89E65}">
          <p14:sldIdLst>
            <p14:sldId id="256"/>
            <p14:sldId id="313"/>
            <p14:sldId id="310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F3C5CC-0701-C829-6A69-A0C5DB34FD44}" name="Ilze Celmiņa" initials="IC" userId="S::icelmina01@TS.GOV.LV::b40c5825-5d09-4fe8-ba84-f88e930b28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1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29.11.2024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29.11.2024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52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6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0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313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432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69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66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59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26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24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57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1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0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9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3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5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-15288"/>
            <a:ext cx="12192000" cy="6873288"/>
          </a:xfrm>
          <a:prstGeom prst="rect">
            <a:avLst/>
          </a:prstGeom>
        </p:spPr>
      </p:pic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D3A120F8-E4D6-83D4-25FD-36FFD3E202A1}"/>
              </a:ext>
            </a:extLst>
          </p:cNvPr>
          <p:cNvSpPr txBox="1">
            <a:spLocks/>
          </p:cNvSpPr>
          <p:nvPr/>
        </p:nvSpPr>
        <p:spPr>
          <a:xfrm>
            <a:off x="8212347" y="4999839"/>
            <a:ext cx="3372850" cy="12591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dirty="0">
                <a:solidFill>
                  <a:schemeClr val="bg1"/>
                </a:solidFill>
              </a:rPr>
              <a:t>Tieslietu Padomes sēde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29.11.2024.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09EB236B-B2C8-3606-7873-AF59961F15F6}"/>
              </a:ext>
            </a:extLst>
          </p:cNvPr>
          <p:cNvSpPr txBox="1">
            <a:spLocks/>
          </p:cNvSpPr>
          <p:nvPr/>
        </p:nvSpPr>
        <p:spPr bwMode="gray">
          <a:xfrm>
            <a:off x="904052" y="947441"/>
            <a:ext cx="8827245" cy="21313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endParaRPr lang="lv-LV" sz="3600" b="1" dirty="0"/>
          </a:p>
        </p:txBody>
      </p:sp>
      <p:sp>
        <p:nvSpPr>
          <p:cNvPr id="8" name="Apakšvirsraksts 2">
            <a:extLst>
              <a:ext uri="{FF2B5EF4-FFF2-40B4-BE49-F238E27FC236}">
                <a16:creationId xmlns:a16="http://schemas.microsoft.com/office/drawing/2014/main" id="{498D7758-CF36-2694-72AF-E31E4D9948F4}"/>
              </a:ext>
            </a:extLst>
          </p:cNvPr>
          <p:cNvSpPr txBox="1">
            <a:spLocks/>
          </p:cNvSpPr>
          <p:nvPr/>
        </p:nvSpPr>
        <p:spPr bwMode="gray">
          <a:xfrm>
            <a:off x="663321" y="1328469"/>
            <a:ext cx="9791893" cy="43045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r>
              <a:rPr lang="lv-LV" b="1" dirty="0">
                <a:solidFill>
                  <a:schemeClr val="bg1"/>
                </a:solidFill>
              </a:rPr>
              <a:t>NOSLĒGUMA </a:t>
            </a:r>
            <a:r>
              <a:rPr lang="lv-LV" b="1" dirty="0" err="1">
                <a:solidFill>
                  <a:schemeClr val="bg1"/>
                </a:solidFill>
              </a:rPr>
              <a:t>ZIŅOJUMa</a:t>
            </a:r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sz="3900" dirty="0">
                <a:solidFill>
                  <a:schemeClr val="bg1"/>
                </a:solidFill>
              </a:rPr>
              <a:t>Tiesnešu specializācijas pamatprincipi</a:t>
            </a:r>
          </a:p>
          <a:p>
            <a:pPr algn="ctr"/>
            <a:r>
              <a:rPr lang="lv-LV" sz="3900" b="1" dirty="0">
                <a:solidFill>
                  <a:schemeClr val="bg1"/>
                </a:solidFill>
              </a:rPr>
              <a:t>STATISTIKAS DATI</a:t>
            </a:r>
          </a:p>
          <a:p>
            <a:pPr algn="ctr"/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b="1" dirty="0">
                <a:solidFill>
                  <a:schemeClr val="bg1"/>
                </a:solidFill>
              </a:rPr>
              <a:t>Ilze </a:t>
            </a:r>
            <a:r>
              <a:rPr lang="lv-LV" b="1" dirty="0" err="1">
                <a:solidFill>
                  <a:schemeClr val="bg1"/>
                </a:solidFill>
              </a:rPr>
              <a:t>Jakubovska</a:t>
            </a:r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dirty="0">
                <a:solidFill>
                  <a:schemeClr val="bg1"/>
                </a:solidFill>
              </a:rPr>
              <a:t>Tiesu administrācijas 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Starptautiskās sadarbības un analītikas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nodaļas vecākā statistiķe</a:t>
            </a: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67AD1-0571-1677-42C6-19EFA6B3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1286453"/>
          </a:xfrm>
        </p:spPr>
        <p:txBody>
          <a:bodyPr/>
          <a:lstStyle/>
          <a:p>
            <a:pPr algn="ctr"/>
            <a:r>
              <a:rPr lang="lv-LV" sz="3200" dirty="0"/>
              <a:t>Piemērs – saņemto civillietu proporcija rajona (pilsētas) tiesās, neskaitot ZG</a:t>
            </a:r>
            <a:endParaRPr lang="en-US" sz="320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53AC043-303A-E02F-6545-2726F5F76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0650" y="2479041"/>
            <a:ext cx="7421670" cy="409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93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2601-83D4-6957-0F2C-539CA3CA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715993"/>
            <a:ext cx="9757461" cy="1285335"/>
          </a:xfrm>
        </p:spPr>
        <p:txBody>
          <a:bodyPr/>
          <a:lstStyle/>
          <a:p>
            <a:pPr algn="ctr"/>
            <a:r>
              <a:rPr lang="lv-LV" dirty="0"/>
              <a:t>Saņemtās krimināllietas </a:t>
            </a:r>
            <a:br>
              <a:rPr lang="lv-LV" dirty="0"/>
            </a:br>
            <a:r>
              <a:rPr lang="lv-LV" dirty="0"/>
              <a:t>Lietu kategorijas ELT kompetencē </a:t>
            </a:r>
            <a:br>
              <a:rPr lang="lv-LV" dirty="0"/>
            </a:br>
            <a:r>
              <a:rPr lang="lv-LV" sz="1600" dirty="0"/>
              <a:t>(izņemot noziedzīgi iegūta manta)</a:t>
            </a:r>
            <a:endParaRPr lang="en-US" sz="1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B9B5A0-F89A-864B-DC06-A2202B1B8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3025" y="2720455"/>
            <a:ext cx="8208095" cy="368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65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65AD-B08D-4F65-3F47-B9B0B2255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8683E-E67C-DDBD-38D5-B58A04823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715993"/>
            <a:ext cx="9757461" cy="1285335"/>
          </a:xfrm>
        </p:spPr>
        <p:txBody>
          <a:bodyPr/>
          <a:lstStyle/>
          <a:p>
            <a:pPr algn="ctr"/>
            <a:r>
              <a:rPr lang="lv-LV" dirty="0"/>
              <a:t>Saņemtās krimināllietas </a:t>
            </a:r>
            <a:br>
              <a:rPr lang="lv-LV" dirty="0"/>
            </a:br>
            <a:r>
              <a:rPr lang="lv-LV" dirty="0"/>
              <a:t>Lietu kategorijas ELT kompetencē</a:t>
            </a:r>
            <a:br>
              <a:rPr lang="lv-LV" dirty="0"/>
            </a:br>
            <a:r>
              <a:rPr lang="lv-LV" sz="1800" dirty="0"/>
              <a:t>(izņemot noziedzīgi iegūta manta)</a:t>
            </a:r>
            <a:endParaRPr lang="en-US" sz="1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816780-0C23-B75A-7CD3-65A0EBFCC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4558" y="2830193"/>
            <a:ext cx="8838317" cy="33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57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10461</TotalTime>
  <Words>65</Words>
  <Application>Microsoft Office PowerPoint</Application>
  <PresentationFormat>Widescreen</PresentationFormat>
  <Paragraphs>19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Ion Boardroom</vt:lpstr>
      <vt:lpstr>PowerPoint Presentation</vt:lpstr>
      <vt:lpstr>Piemērs – saņemto civillietu proporcija rajona (pilsētas) tiesās, neskaitot ZG</vt:lpstr>
      <vt:lpstr>Saņemtās krimināllietas  Lietu kategorijas ELT kompetencē  (izņemot noziedzīgi iegūta manta)</vt:lpstr>
      <vt:lpstr>Saņemtās krimināllietas  Lietu kategorijas ELT kompetencē (izņemot noziedzīgi iegūta manta)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rihards.veinbergs@at.gov.lv</dc:creator>
  <cp:lastModifiedBy>Dace Šulmane</cp:lastModifiedBy>
  <cp:revision>426</cp:revision>
  <dcterms:created xsi:type="dcterms:W3CDTF">2022-03-18T14:34:05Z</dcterms:created>
  <dcterms:modified xsi:type="dcterms:W3CDTF">2024-11-28T22:03:39Z</dcterms:modified>
</cp:coreProperties>
</file>