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27" r:id="rId1"/>
  </p:sldMasterIdLst>
  <p:notesMasterIdLst>
    <p:notesMasterId r:id="rId11"/>
  </p:notesMasterIdLst>
  <p:handoutMasterIdLst>
    <p:handoutMasterId r:id="rId12"/>
  </p:handoutMasterIdLst>
  <p:sldIdLst>
    <p:sldId id="256" r:id="rId2"/>
    <p:sldId id="309" r:id="rId3"/>
    <p:sldId id="327" r:id="rId4"/>
    <p:sldId id="328" r:id="rId5"/>
    <p:sldId id="326" r:id="rId6"/>
    <p:sldId id="331" r:id="rId7"/>
    <p:sldId id="329" r:id="rId8"/>
    <p:sldId id="330" r:id="rId9"/>
    <p:sldId id="31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7C03259-887C-41EA-AF45-0F1145A89E65}">
          <p14:sldIdLst>
            <p14:sldId id="256"/>
            <p14:sldId id="309"/>
            <p14:sldId id="327"/>
            <p14:sldId id="328"/>
            <p14:sldId id="326"/>
            <p14:sldId id="331"/>
            <p14:sldId id="329"/>
            <p14:sldId id="330"/>
            <p14:sldId id="31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E779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173" autoAdjust="0"/>
    <p:restoredTop sz="94660"/>
  </p:normalViewPr>
  <p:slideViewPr>
    <p:cSldViewPr snapToGrid="0">
      <p:cViewPr varScale="1">
        <p:scale>
          <a:sx n="111" d="100"/>
          <a:sy n="111" d="100"/>
        </p:scale>
        <p:origin x="756" y="96"/>
      </p:cViewPr>
      <p:guideLst/>
    </p:cSldViewPr>
  </p:slideViewPr>
  <p:notesTextViewPr>
    <p:cViewPr>
      <p:scale>
        <a:sx n="1" d="1"/>
        <a:sy n="1" d="1"/>
      </p:scale>
      <p:origin x="0" y="0"/>
    </p:cViewPr>
  </p:notesTextViewPr>
  <p:notesViewPr>
    <p:cSldViewPr snapToGrid="0">
      <p:cViewPr varScale="1">
        <p:scale>
          <a:sx n="89" d="100"/>
          <a:sy n="89" d="100"/>
        </p:scale>
        <p:origin x="378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a:extLst>
              <a:ext uri="{FF2B5EF4-FFF2-40B4-BE49-F238E27FC236}">
                <a16:creationId xmlns:a16="http://schemas.microsoft.com/office/drawing/2014/main" id="{9379F09E-4C60-45F7-8449-A93EBCE3B8B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a:extLst>
              <a:ext uri="{FF2B5EF4-FFF2-40B4-BE49-F238E27FC236}">
                <a16:creationId xmlns:a16="http://schemas.microsoft.com/office/drawing/2014/main" id="{D949DD65-AD15-4445-B50A-376DB3EA9E2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CDD2E1E-74F1-46D2-A519-CFE0E793EB53}" type="datetime1">
              <a:rPr lang="lv-LV" smtClean="0"/>
              <a:t>28.11.2024</a:t>
            </a:fld>
            <a:endParaRPr lang="lv-LV" dirty="0"/>
          </a:p>
        </p:txBody>
      </p:sp>
      <p:sp>
        <p:nvSpPr>
          <p:cNvPr id="4" name="Kājenes vietturis 3">
            <a:extLst>
              <a:ext uri="{FF2B5EF4-FFF2-40B4-BE49-F238E27FC236}">
                <a16:creationId xmlns:a16="http://schemas.microsoft.com/office/drawing/2014/main" id="{2BE4CB01-1AF4-496F-B25A-C0CBA86C262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5" name="Slaida numura vietturis 4">
            <a:extLst>
              <a:ext uri="{FF2B5EF4-FFF2-40B4-BE49-F238E27FC236}">
                <a16:creationId xmlns:a16="http://schemas.microsoft.com/office/drawing/2014/main" id="{0BC68D3A-243F-4B5A-876E-DC9BAB0F2EA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E324247-3D82-459C-B1ED-40B8E081DF92}" type="slidenum">
              <a:rPr lang="lv-LV" smtClean="0"/>
              <a:t>‹#›</a:t>
            </a:fld>
            <a:endParaRPr lang="lv-LV"/>
          </a:p>
        </p:txBody>
      </p:sp>
    </p:spTree>
    <p:extLst>
      <p:ext uri="{BB962C8B-B14F-4D97-AF65-F5344CB8AC3E}">
        <p14:creationId xmlns:p14="http://schemas.microsoft.com/office/powerpoint/2010/main" val="19148060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noProof="0"/>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2B4E18-4C9F-42E9-81D7-17284957D0CE}" type="datetime1">
              <a:rPr lang="lv-LV" noProof="0" smtClean="0"/>
              <a:pPr/>
              <a:t>28.11.2024</a:t>
            </a:fld>
            <a:endParaRPr lang="lv-LV" noProof="0"/>
          </a:p>
        </p:txBody>
      </p:sp>
      <p:sp>
        <p:nvSpPr>
          <p:cNvPr id="4" name="Slaida attēla vietturi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noProof="0"/>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noProof="0"/>
              <a:t>Noklikšķiniet, lai rediģētu šablona teksta stilus</a:t>
            </a:r>
          </a:p>
          <a:p>
            <a:pPr lvl="1"/>
            <a:r>
              <a:rPr lang="lv-LV" noProof="0"/>
              <a:t>Otrais līmenis</a:t>
            </a:r>
          </a:p>
          <a:p>
            <a:pPr lvl="2"/>
            <a:r>
              <a:rPr lang="lv-LV" noProof="0"/>
              <a:t>Trešais līmenis</a:t>
            </a:r>
          </a:p>
          <a:p>
            <a:pPr lvl="3"/>
            <a:r>
              <a:rPr lang="lv-LV" noProof="0"/>
              <a:t>Ceturtais līmenis</a:t>
            </a:r>
          </a:p>
          <a:p>
            <a:pPr lvl="4"/>
            <a:r>
              <a:rPr lang="lv-LV" noProof="0"/>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noProof="0"/>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FA3A6C-5B2A-4743-802B-3F22EFECA128}" type="slidenum">
              <a:rPr lang="lv-LV" noProof="0" smtClean="0"/>
              <a:t>‹#›</a:t>
            </a:fld>
            <a:endParaRPr lang="lv-LV" noProof="0"/>
          </a:p>
        </p:txBody>
      </p:sp>
    </p:spTree>
    <p:extLst>
      <p:ext uri="{BB962C8B-B14F-4D97-AF65-F5344CB8AC3E}">
        <p14:creationId xmlns:p14="http://schemas.microsoft.com/office/powerpoint/2010/main" val="116030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a:p>
        </p:txBody>
      </p:sp>
      <p:sp>
        <p:nvSpPr>
          <p:cNvPr id="4" name="Slaida numura vietturis 3"/>
          <p:cNvSpPr>
            <a:spLocks noGrp="1"/>
          </p:cNvSpPr>
          <p:nvPr>
            <p:ph type="sldNum" sz="quarter" idx="5"/>
          </p:nvPr>
        </p:nvSpPr>
        <p:spPr/>
        <p:txBody>
          <a:bodyPr/>
          <a:lstStyle/>
          <a:p>
            <a:fld id="{45FA3A6C-5B2A-4743-802B-3F22EFECA128}" type="slidenum">
              <a:rPr lang="lv-LV" smtClean="0"/>
              <a:t>1</a:t>
            </a:fld>
            <a:endParaRPr lang="lv-LV"/>
          </a:p>
        </p:txBody>
      </p:sp>
    </p:spTree>
    <p:extLst>
      <p:ext uri="{BB962C8B-B14F-4D97-AF65-F5344CB8AC3E}">
        <p14:creationId xmlns:p14="http://schemas.microsoft.com/office/powerpoint/2010/main" val="28055576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smtClean="0"/>
              <a:pPr/>
              <a:t>11/28/2024</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a:t>
              </a:t>
            </a:r>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68525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11/28/2024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0463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11/28/2024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80800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BE451C3-0FF4-47C4-B829-773ADF60F88C}" type="datetimeFigureOut">
              <a:rPr lang="en-US" smtClean="0"/>
              <a:t>11/28/2024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83431348"/>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11/28/2024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904324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smtClean="0"/>
              <a:t>11/28/2024</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977695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smtClean="0"/>
              <a:t>11/28/2024</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04666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smtClean="0"/>
              <a:t>11/28/2024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634599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smtClean="0"/>
              <a:t>11/28/2024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7265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11/28/2024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07249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11/28/2024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68574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11/28/2024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34718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11/28/2024</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6304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11/28/2024</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107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11/28/2024</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31297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t>11/28/2024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7722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11/28/2024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46936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smtClean="0"/>
              <a:t>11/28/2024</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a:t>
              </a:t>
            </a:r>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5653844"/>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 id="2147483839" r:id="rId12"/>
    <p:sldLayoutId id="2147483840" r:id="rId13"/>
    <p:sldLayoutId id="2147483841" r:id="rId14"/>
    <p:sldLayoutId id="2147483842" r:id="rId15"/>
    <p:sldLayoutId id="2147483843" r:id="rId16"/>
    <p:sldLayoutId id="2147483844"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vintage weighing scales">
            <a:extLst>
              <a:ext uri="{FF2B5EF4-FFF2-40B4-BE49-F238E27FC236}">
                <a16:creationId xmlns:a16="http://schemas.microsoft.com/office/drawing/2014/main" id="{C1668208-E23F-5065-7968-C1DCE9ABE6D0}"/>
              </a:ext>
            </a:extLst>
          </p:cNvPr>
          <p:cNvPicPr>
            <a:picLocks noChangeAspect="1"/>
          </p:cNvPicPr>
          <p:nvPr/>
        </p:nvPicPr>
        <p:blipFill rotWithShape="1">
          <a:blip r:embed="rId3">
            <a:duotone>
              <a:prstClr val="black"/>
              <a:schemeClr val="accent5">
                <a:tint val="45000"/>
                <a:satMod val="400000"/>
              </a:schemeClr>
            </a:duotone>
            <a:alphaModFix amt="25000"/>
          </a:blip>
          <a:srcRect t="26699" r="9090" b="41407"/>
          <a:stretch/>
        </p:blipFill>
        <p:spPr>
          <a:xfrm>
            <a:off x="0" y="-15288"/>
            <a:ext cx="12192000" cy="6873288"/>
          </a:xfrm>
          <a:prstGeom prst="rect">
            <a:avLst/>
          </a:prstGeom>
        </p:spPr>
      </p:pic>
      <p:sp>
        <p:nvSpPr>
          <p:cNvPr id="10" name="Apakšvirsraksts 2">
            <a:extLst>
              <a:ext uri="{FF2B5EF4-FFF2-40B4-BE49-F238E27FC236}">
                <a16:creationId xmlns:a16="http://schemas.microsoft.com/office/drawing/2014/main" id="{D3A120F8-E4D6-83D4-25FD-36FFD3E202A1}"/>
              </a:ext>
            </a:extLst>
          </p:cNvPr>
          <p:cNvSpPr txBox="1">
            <a:spLocks/>
          </p:cNvSpPr>
          <p:nvPr/>
        </p:nvSpPr>
        <p:spPr>
          <a:xfrm>
            <a:off x="8212347" y="4999839"/>
            <a:ext cx="3372850" cy="1259116"/>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accent1"/>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r"/>
            <a:r>
              <a:rPr lang="lv-LV" dirty="0">
                <a:solidFill>
                  <a:schemeClr val="bg1"/>
                </a:solidFill>
              </a:rPr>
              <a:t>Tieslietu Padomes sēde</a:t>
            </a:r>
          </a:p>
          <a:p>
            <a:pPr algn="r"/>
            <a:r>
              <a:rPr lang="lv-LV" dirty="0">
                <a:solidFill>
                  <a:schemeClr val="bg1"/>
                </a:solidFill>
              </a:rPr>
              <a:t>29.11.2024.</a:t>
            </a:r>
          </a:p>
          <a:p>
            <a:pPr algn="r"/>
            <a:endParaRPr lang="lv-LV" dirty="0">
              <a:solidFill>
                <a:schemeClr val="bg1"/>
              </a:solidFill>
            </a:endParaRPr>
          </a:p>
          <a:p>
            <a:endParaRPr lang="lv-LV" dirty="0">
              <a:solidFill>
                <a:schemeClr val="bg1"/>
              </a:solidFill>
            </a:endParaRPr>
          </a:p>
        </p:txBody>
      </p:sp>
      <p:sp>
        <p:nvSpPr>
          <p:cNvPr id="14" name="Virsraksts 1">
            <a:extLst>
              <a:ext uri="{FF2B5EF4-FFF2-40B4-BE49-F238E27FC236}">
                <a16:creationId xmlns:a16="http://schemas.microsoft.com/office/drawing/2014/main" id="{09EB236B-B2C8-3606-7873-AF59961F15F6}"/>
              </a:ext>
            </a:extLst>
          </p:cNvPr>
          <p:cNvSpPr txBox="1">
            <a:spLocks/>
          </p:cNvSpPr>
          <p:nvPr/>
        </p:nvSpPr>
        <p:spPr bwMode="gray">
          <a:xfrm>
            <a:off x="904052" y="947441"/>
            <a:ext cx="8827245" cy="2131319"/>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ct val="90000"/>
              </a:lnSpc>
            </a:pPr>
            <a:endParaRPr lang="lv-LV" sz="3600" b="1" dirty="0"/>
          </a:p>
        </p:txBody>
      </p:sp>
      <p:sp>
        <p:nvSpPr>
          <p:cNvPr id="8" name="Apakšvirsraksts 2">
            <a:extLst>
              <a:ext uri="{FF2B5EF4-FFF2-40B4-BE49-F238E27FC236}">
                <a16:creationId xmlns:a16="http://schemas.microsoft.com/office/drawing/2014/main" id="{498D7758-CF36-2694-72AF-E31E4D9948F4}"/>
              </a:ext>
            </a:extLst>
          </p:cNvPr>
          <p:cNvSpPr txBox="1">
            <a:spLocks/>
          </p:cNvSpPr>
          <p:nvPr/>
        </p:nvSpPr>
        <p:spPr bwMode="gray">
          <a:xfrm>
            <a:off x="663321" y="1155700"/>
            <a:ext cx="9791893" cy="3844139"/>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accent1">
                    <a:lumMod val="60000"/>
                    <a:lumOff val="4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ctr"/>
            <a:endParaRPr lang="lv-LV" dirty="0">
              <a:solidFill>
                <a:schemeClr val="bg1"/>
              </a:solidFill>
            </a:endParaRPr>
          </a:p>
          <a:p>
            <a:pPr algn="ctr"/>
            <a:endParaRPr lang="lv-LV" dirty="0">
              <a:solidFill>
                <a:schemeClr val="bg1"/>
              </a:solidFill>
            </a:endParaRPr>
          </a:p>
          <a:p>
            <a:pPr algn="ctr"/>
            <a:endParaRPr lang="lv-LV" dirty="0">
              <a:solidFill>
                <a:schemeClr val="bg1"/>
              </a:solidFill>
            </a:endParaRPr>
          </a:p>
          <a:p>
            <a:pPr algn="ctr"/>
            <a:endParaRPr lang="lv-LV" dirty="0">
              <a:solidFill>
                <a:schemeClr val="bg1"/>
              </a:solidFill>
            </a:endParaRPr>
          </a:p>
          <a:p>
            <a:pPr algn="ctr"/>
            <a:r>
              <a:rPr lang="lv-LV" sz="2800" b="1" dirty="0">
                <a:solidFill>
                  <a:schemeClr val="bg1"/>
                </a:solidFill>
              </a:rPr>
              <a:t>Par zemesgrāmatu lietu specializāciju tiesās</a:t>
            </a:r>
          </a:p>
          <a:p>
            <a:pPr algn="ctr"/>
            <a:endParaRPr lang="lv-LV" dirty="0">
              <a:solidFill>
                <a:schemeClr val="bg1"/>
              </a:solidFill>
            </a:endParaRPr>
          </a:p>
          <a:p>
            <a:pPr algn="ctr"/>
            <a:r>
              <a:rPr lang="lv-LV" dirty="0">
                <a:solidFill>
                  <a:schemeClr val="bg1"/>
                </a:solidFill>
              </a:rPr>
              <a:t>Tiesnešu specializācijas darba grupa</a:t>
            </a:r>
          </a:p>
          <a:p>
            <a:pPr algn="ctr"/>
            <a:r>
              <a:rPr lang="lv-LV" dirty="0">
                <a:solidFill>
                  <a:schemeClr val="bg1"/>
                </a:solidFill>
              </a:rPr>
              <a:t>Tieslietu padomes stratēģijas 2021. - 2025. gadam 3. rīcības virzienā “Efektīva un kvalitatīva tiesu vara” minēto uzdevumu īstenošanai</a:t>
            </a:r>
          </a:p>
          <a:p>
            <a:endParaRPr lang="lv-LV" dirty="0">
              <a:solidFill>
                <a:schemeClr val="bg1"/>
              </a:solidFill>
            </a:endParaRPr>
          </a:p>
        </p:txBody>
      </p:sp>
    </p:spTree>
    <p:extLst>
      <p:ext uri="{BB962C8B-B14F-4D97-AF65-F5344CB8AC3E}">
        <p14:creationId xmlns:p14="http://schemas.microsoft.com/office/powerpoint/2010/main" val="356326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5320B-50FB-D28C-76A9-E6BEA00C7D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B470F7-81BD-EDD3-A819-1DC80300B8EC}"/>
              </a:ext>
            </a:extLst>
          </p:cNvPr>
          <p:cNvSpPr>
            <a:spLocks noGrp="1"/>
          </p:cNvSpPr>
          <p:nvPr>
            <p:ph type="title"/>
          </p:nvPr>
        </p:nvSpPr>
        <p:spPr>
          <a:xfrm>
            <a:off x="1226389" y="990921"/>
            <a:ext cx="9739222" cy="706964"/>
          </a:xfrm>
        </p:spPr>
        <p:txBody>
          <a:bodyPr/>
          <a:lstStyle/>
          <a:p>
            <a:r>
              <a:rPr lang="lv-LV" sz="2800" dirty="0"/>
              <a:t>Zemesgrāmatu lietu specializācija - problemātika</a:t>
            </a:r>
            <a:endParaRPr lang="en-US" sz="2800" dirty="0"/>
          </a:p>
        </p:txBody>
      </p:sp>
      <p:sp>
        <p:nvSpPr>
          <p:cNvPr id="3" name="Content Placeholder 2">
            <a:extLst>
              <a:ext uri="{FF2B5EF4-FFF2-40B4-BE49-F238E27FC236}">
                <a16:creationId xmlns:a16="http://schemas.microsoft.com/office/drawing/2014/main" id="{8954FDB5-8E33-C0B5-1D4A-430F1D2D84D8}"/>
              </a:ext>
            </a:extLst>
          </p:cNvPr>
          <p:cNvSpPr>
            <a:spLocks noGrp="1"/>
          </p:cNvSpPr>
          <p:nvPr>
            <p:ph idx="1"/>
          </p:nvPr>
        </p:nvSpPr>
        <p:spPr>
          <a:xfrm>
            <a:off x="596900" y="1981200"/>
            <a:ext cx="10947400" cy="4457700"/>
          </a:xfrm>
        </p:spPr>
        <p:txBody>
          <a:bodyPr>
            <a:normAutofit/>
          </a:bodyPr>
          <a:lstStyle/>
          <a:p>
            <a:pPr marL="0" indent="0">
              <a:buNone/>
            </a:pPr>
            <a:endParaRPr lang="lv-LV" dirty="0"/>
          </a:p>
          <a:p>
            <a:r>
              <a:rPr lang="lv-LV" sz="2000" dirty="0"/>
              <a:t>Diskusijas par zemesgrāmatu tiesnešu lomu tiesu sistēmā rada zemesgrāmatu tiesnešu darba tehniskās puses akcentēšana un Satversmes tiesas 2006. gada 14. marta spriedums lietā Nr. 2005-18-01: zemesgrāmatu nodaļas tiesneša lēmums par nekustamā īpašuma ierakstīšanu zemesgrāmatā vai ar nekustamo īpašumu saistītu tiesību nostiprināšanu, „kaut gan tiek noformēts kā tiesas nolēmums (tiesneša lēmums), pēc būtības ir administratīvais akts.” </a:t>
            </a:r>
          </a:p>
          <a:p>
            <a:r>
              <a:rPr lang="lv-LV" sz="2000" dirty="0"/>
              <a:t>2024.gada 20.jūnijā noritēja darba grupas organizēta diskusija “Par zemesgrāmatu specializāciju civillietu nozarē tiesās”. </a:t>
            </a:r>
          </a:p>
          <a:p>
            <a:r>
              <a:rPr lang="lv-LV" sz="2000" dirty="0"/>
              <a:t>Diskusijas rezultātā Darba grupa ir izvērtējusi izskanējušos argumentus un apsvērumus par tālāku zemesgrāmatu lietu specializācijas attīstību tiesās, ņemot vērā pastāvošās tendences (statistikas rādītāji, pieejamie cilvēkresursi)</a:t>
            </a:r>
            <a:endParaRPr lang="en-US" dirty="0"/>
          </a:p>
        </p:txBody>
      </p:sp>
    </p:spTree>
    <p:extLst>
      <p:ext uri="{BB962C8B-B14F-4D97-AF65-F5344CB8AC3E}">
        <p14:creationId xmlns:p14="http://schemas.microsoft.com/office/powerpoint/2010/main" val="2508708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9742E-538A-C4D1-0CCC-C0DD9D6AC2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22E5C5-CDF6-8352-799B-D8F3524F0474}"/>
              </a:ext>
            </a:extLst>
          </p:cNvPr>
          <p:cNvSpPr>
            <a:spLocks noGrp="1"/>
          </p:cNvSpPr>
          <p:nvPr>
            <p:ph type="title"/>
          </p:nvPr>
        </p:nvSpPr>
        <p:spPr>
          <a:xfrm>
            <a:off x="1226389" y="990921"/>
            <a:ext cx="9739222" cy="706964"/>
          </a:xfrm>
        </p:spPr>
        <p:txBody>
          <a:bodyPr/>
          <a:lstStyle/>
          <a:p>
            <a:r>
              <a:rPr lang="lv-LV" sz="2800" dirty="0"/>
              <a:t>Zemesgrāmatu lietu specializācija - problemātika</a:t>
            </a:r>
            <a:endParaRPr lang="en-US" sz="2800" dirty="0"/>
          </a:p>
        </p:txBody>
      </p:sp>
      <p:sp>
        <p:nvSpPr>
          <p:cNvPr id="3" name="Content Placeholder 2">
            <a:extLst>
              <a:ext uri="{FF2B5EF4-FFF2-40B4-BE49-F238E27FC236}">
                <a16:creationId xmlns:a16="http://schemas.microsoft.com/office/drawing/2014/main" id="{99AEA474-68BF-52B1-15DD-4718F53D8BA7}"/>
              </a:ext>
            </a:extLst>
          </p:cNvPr>
          <p:cNvSpPr>
            <a:spLocks noGrp="1"/>
          </p:cNvSpPr>
          <p:nvPr>
            <p:ph idx="1"/>
          </p:nvPr>
        </p:nvSpPr>
        <p:spPr>
          <a:xfrm>
            <a:off x="672860" y="1958196"/>
            <a:ext cx="10515600" cy="4061605"/>
          </a:xfrm>
        </p:spPr>
        <p:txBody>
          <a:bodyPr>
            <a:normAutofit/>
          </a:bodyPr>
          <a:lstStyle/>
          <a:p>
            <a:pPr marL="0" indent="0">
              <a:buNone/>
            </a:pPr>
            <a:endParaRPr lang="lv-LV" dirty="0"/>
          </a:p>
          <a:p>
            <a:r>
              <a:rPr lang="lv-LV" dirty="0"/>
              <a:t>2024.gadā ir vērojama krasa atšķirība starp formāli noteikto amata vietu skaitu (71) un faktiski strādājošo tiesnešu ar specializāciju zemesgrāmatu lietās skaitu (57). izskatīto zemesgrāmatu lietu skaits pēdējos piecos gados ir nedaudz mazinājies, taču kopumā zemesgrāmatu lietu vešana ir svarīga tiesu darba funkcija. </a:t>
            </a:r>
          </a:p>
          <a:p>
            <a:endParaRPr lang="lv-LV" dirty="0"/>
          </a:p>
          <a:p>
            <a:pPr marL="0" indent="0">
              <a:buNone/>
            </a:pPr>
            <a:endParaRPr lang="lv-LV" dirty="0"/>
          </a:p>
          <a:p>
            <a:pPr marL="0" indent="0">
              <a:buNone/>
            </a:pPr>
            <a:endParaRPr lang="lv-LV" dirty="0"/>
          </a:p>
          <a:p>
            <a:endParaRPr lang="en-US" dirty="0"/>
          </a:p>
        </p:txBody>
      </p:sp>
      <p:pic>
        <p:nvPicPr>
          <p:cNvPr id="4" name="Picture 3">
            <a:extLst>
              <a:ext uri="{FF2B5EF4-FFF2-40B4-BE49-F238E27FC236}">
                <a16:creationId xmlns:a16="http://schemas.microsoft.com/office/drawing/2014/main" id="{B43C8502-D2C7-F031-8158-0116DDE1112B}"/>
              </a:ext>
            </a:extLst>
          </p:cNvPr>
          <p:cNvPicPr>
            <a:picLocks noChangeAspect="1"/>
          </p:cNvPicPr>
          <p:nvPr/>
        </p:nvPicPr>
        <p:blipFill>
          <a:blip r:embed="rId2"/>
          <a:stretch>
            <a:fillRect/>
          </a:stretch>
        </p:blipFill>
        <p:spPr>
          <a:xfrm>
            <a:off x="3666227" y="3914186"/>
            <a:ext cx="5381120" cy="2779998"/>
          </a:xfrm>
          <a:prstGeom prst="rect">
            <a:avLst/>
          </a:prstGeom>
        </p:spPr>
      </p:pic>
    </p:spTree>
    <p:extLst>
      <p:ext uri="{BB962C8B-B14F-4D97-AF65-F5344CB8AC3E}">
        <p14:creationId xmlns:p14="http://schemas.microsoft.com/office/powerpoint/2010/main" val="1385002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F5AA5-4492-E122-C1B3-B8EE94649A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8C96E6-D4F1-3FD5-0588-83C716DDD423}"/>
              </a:ext>
            </a:extLst>
          </p:cNvPr>
          <p:cNvSpPr>
            <a:spLocks noGrp="1"/>
          </p:cNvSpPr>
          <p:nvPr>
            <p:ph type="title"/>
          </p:nvPr>
        </p:nvSpPr>
        <p:spPr>
          <a:xfrm>
            <a:off x="1226389" y="990921"/>
            <a:ext cx="9739222" cy="706964"/>
          </a:xfrm>
        </p:spPr>
        <p:txBody>
          <a:bodyPr/>
          <a:lstStyle/>
          <a:p>
            <a:r>
              <a:rPr lang="lv-LV" sz="2800" dirty="0"/>
              <a:t>Zemesgrāmatu lietu specializācija - problemātika</a:t>
            </a:r>
            <a:endParaRPr lang="en-US" sz="2800" dirty="0"/>
          </a:p>
        </p:txBody>
      </p:sp>
      <p:sp>
        <p:nvSpPr>
          <p:cNvPr id="3" name="Content Placeholder 2">
            <a:extLst>
              <a:ext uri="{FF2B5EF4-FFF2-40B4-BE49-F238E27FC236}">
                <a16:creationId xmlns:a16="http://schemas.microsoft.com/office/drawing/2014/main" id="{11031118-282E-D44A-051B-B6A4F070C672}"/>
              </a:ext>
            </a:extLst>
          </p:cNvPr>
          <p:cNvSpPr>
            <a:spLocks noGrp="1"/>
          </p:cNvSpPr>
          <p:nvPr>
            <p:ph idx="1"/>
          </p:nvPr>
        </p:nvSpPr>
        <p:spPr>
          <a:xfrm>
            <a:off x="672860" y="2234243"/>
            <a:ext cx="10401540" cy="4106172"/>
          </a:xfrm>
        </p:spPr>
        <p:txBody>
          <a:bodyPr>
            <a:normAutofit/>
          </a:bodyPr>
          <a:lstStyle/>
          <a:p>
            <a:pPr>
              <a:buFont typeface="Wingdings" panose="05000000000000000000" pitchFamily="2" charset="2"/>
              <a:buChar char="Ø"/>
            </a:pPr>
            <a:r>
              <a:rPr lang="lv-LV" dirty="0"/>
              <a:t>Aplūkojot visu ienākošo lietu skaitu pirmās instances tiesās, kvantitatīvi zemesgrāmatu lietas veido ievērojamu apjomu. Ar zaļo krāsu atspoguļoti procesuālie jautājumi, kas piekrīt zemesgrāmatu tiesnešiem (84 003 jeb 74,67%)</a:t>
            </a:r>
          </a:p>
          <a:p>
            <a:pPr>
              <a:buFont typeface="Wingdings" panose="05000000000000000000" pitchFamily="2" charset="2"/>
              <a:buChar char="Ø"/>
            </a:pPr>
            <a:endParaRPr lang="lv-LV" dirty="0"/>
          </a:p>
          <a:p>
            <a:pPr>
              <a:buFont typeface="Wingdings" panose="05000000000000000000" pitchFamily="2" charset="2"/>
              <a:buChar char="Ø"/>
            </a:pPr>
            <a:endParaRPr lang="lv-LV" dirty="0"/>
          </a:p>
          <a:p>
            <a:pPr marL="0" indent="0">
              <a:buNone/>
            </a:pPr>
            <a:endParaRPr lang="lv-LV" dirty="0"/>
          </a:p>
          <a:p>
            <a:pPr>
              <a:buFont typeface="Wingdings" panose="05000000000000000000" pitchFamily="2" charset="2"/>
              <a:buChar char="Ø"/>
            </a:pPr>
            <a:endParaRPr lang="lv-LV" dirty="0"/>
          </a:p>
          <a:p>
            <a:pPr>
              <a:buFont typeface="Wingdings" panose="05000000000000000000" pitchFamily="2" charset="2"/>
              <a:buChar char="Ø"/>
            </a:pPr>
            <a:endParaRPr lang="lv-LV" dirty="0"/>
          </a:p>
          <a:p>
            <a:pPr>
              <a:buFont typeface="Wingdings" panose="05000000000000000000" pitchFamily="2" charset="2"/>
              <a:buChar char="Ø"/>
            </a:pPr>
            <a:endParaRPr lang="lv-LV" dirty="0"/>
          </a:p>
          <a:p>
            <a:pPr>
              <a:buFont typeface="Wingdings" panose="05000000000000000000" pitchFamily="2" charset="2"/>
              <a:buChar char="Ø"/>
            </a:pPr>
            <a:r>
              <a:rPr lang="lv-LV" dirty="0"/>
              <a:t>No tiesnešu ar specializāciju zemesgrāmatu lietās izskatāmo lietu skaita lielu daļu (26 %) veido lietas par saistību piespiedu  izpildi brīdinājuma kārtībā.</a:t>
            </a:r>
          </a:p>
          <a:p>
            <a:pPr>
              <a:buFont typeface="Wingdings" panose="05000000000000000000" pitchFamily="2" charset="2"/>
              <a:buChar char="Ø"/>
            </a:pPr>
            <a:endParaRPr lang="lv-LV" dirty="0"/>
          </a:p>
          <a:p>
            <a:pPr marL="0" indent="0">
              <a:buNone/>
            </a:pPr>
            <a:endParaRPr lang="lv-LV" dirty="0"/>
          </a:p>
          <a:p>
            <a:endParaRPr lang="en-US" dirty="0"/>
          </a:p>
        </p:txBody>
      </p:sp>
      <p:pic>
        <p:nvPicPr>
          <p:cNvPr id="7" name="Picture 6">
            <a:extLst>
              <a:ext uri="{FF2B5EF4-FFF2-40B4-BE49-F238E27FC236}">
                <a16:creationId xmlns:a16="http://schemas.microsoft.com/office/drawing/2014/main" id="{429820F2-A7EC-1117-134B-ABE583D45C99}"/>
              </a:ext>
            </a:extLst>
          </p:cNvPr>
          <p:cNvPicPr>
            <a:picLocks noChangeAspect="1"/>
          </p:cNvPicPr>
          <p:nvPr/>
        </p:nvPicPr>
        <p:blipFill>
          <a:blip r:embed="rId2"/>
          <a:stretch>
            <a:fillRect/>
          </a:stretch>
        </p:blipFill>
        <p:spPr>
          <a:xfrm>
            <a:off x="3674852" y="3179439"/>
            <a:ext cx="4313207" cy="2357293"/>
          </a:xfrm>
          <a:prstGeom prst="rect">
            <a:avLst/>
          </a:prstGeom>
        </p:spPr>
      </p:pic>
    </p:spTree>
    <p:extLst>
      <p:ext uri="{BB962C8B-B14F-4D97-AF65-F5344CB8AC3E}">
        <p14:creationId xmlns:p14="http://schemas.microsoft.com/office/powerpoint/2010/main" val="1303515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4F5B3-60B4-A7C6-B868-13BC881709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5335FF-9D6E-2A86-1E1C-C1173CAFC8C5}"/>
              </a:ext>
            </a:extLst>
          </p:cNvPr>
          <p:cNvSpPr>
            <a:spLocks noGrp="1"/>
          </p:cNvSpPr>
          <p:nvPr>
            <p:ph type="title"/>
          </p:nvPr>
        </p:nvSpPr>
        <p:spPr>
          <a:xfrm>
            <a:off x="552092" y="990920"/>
            <a:ext cx="11007304" cy="1088045"/>
          </a:xfrm>
        </p:spPr>
        <p:txBody>
          <a:bodyPr/>
          <a:lstStyle/>
          <a:p>
            <a:pPr algn="ctr"/>
            <a:r>
              <a:rPr lang="lv-LV" sz="2800" dirty="0"/>
              <a:t>2024.gada 20.jūnija diskusija “Par zemesgrāmatu specializāciju civillietu nozarē tiesās”</a:t>
            </a:r>
            <a:br>
              <a:rPr lang="lv-LV" sz="2800" dirty="0"/>
            </a:br>
            <a:endParaRPr lang="en-US" sz="2800" dirty="0"/>
          </a:p>
        </p:txBody>
      </p:sp>
      <p:sp>
        <p:nvSpPr>
          <p:cNvPr id="3" name="Content Placeholder 2">
            <a:extLst>
              <a:ext uri="{FF2B5EF4-FFF2-40B4-BE49-F238E27FC236}">
                <a16:creationId xmlns:a16="http://schemas.microsoft.com/office/drawing/2014/main" id="{AD32929F-0988-A8E4-74B8-774C98D0D0F1}"/>
              </a:ext>
            </a:extLst>
          </p:cNvPr>
          <p:cNvSpPr>
            <a:spLocks noGrp="1"/>
          </p:cNvSpPr>
          <p:nvPr>
            <p:ph idx="1"/>
          </p:nvPr>
        </p:nvSpPr>
        <p:spPr>
          <a:xfrm>
            <a:off x="698740" y="2268747"/>
            <a:ext cx="10774390" cy="4304581"/>
          </a:xfrm>
        </p:spPr>
        <p:txBody>
          <a:bodyPr>
            <a:normAutofit/>
          </a:bodyPr>
          <a:lstStyle/>
          <a:p>
            <a:pPr marL="0" indent="0">
              <a:buNone/>
            </a:pPr>
            <a:r>
              <a:rPr lang="lv-LV" sz="2000" dirty="0"/>
              <a:t>Diskusijas laikā tika izteikti vairāki priekšlikumi par iespējamiem tālākās attīstības virzieniem:</a:t>
            </a:r>
          </a:p>
          <a:p>
            <a:pPr>
              <a:buFont typeface="Wingdings" panose="05000000000000000000" pitchFamily="2" charset="2"/>
              <a:buChar char="Ø"/>
            </a:pPr>
            <a:r>
              <a:rPr lang="lv-LV" sz="2000" dirty="0"/>
              <a:t>Zemesgrāmatu lietu specializāciju saglabāt un nostiprināt kā atsevišķu kategoriju civillietu specializācijā vispārējās jurisdikcijas tiesās;</a:t>
            </a:r>
          </a:p>
          <a:p>
            <a:pPr>
              <a:buFont typeface="Wingdings" panose="05000000000000000000" pitchFamily="2" charset="2"/>
              <a:buChar char="Ø"/>
            </a:pPr>
            <a:r>
              <a:rPr lang="lv-LV" sz="2000" dirty="0"/>
              <a:t>Izveidot specializēto tiesu zemesgrāmatu lietu vešanai;</a:t>
            </a:r>
          </a:p>
          <a:p>
            <a:pPr>
              <a:buFont typeface="Wingdings" panose="05000000000000000000" pitchFamily="2" charset="2"/>
              <a:buChar char="Ø"/>
            </a:pPr>
            <a:r>
              <a:rPr lang="lv-LV" sz="2000" dirty="0"/>
              <a:t>Nodot SPIBK lietas zvērinātiem notāriem;</a:t>
            </a:r>
          </a:p>
          <a:p>
            <a:pPr>
              <a:buFont typeface="Wingdings" panose="05000000000000000000" pitchFamily="2" charset="2"/>
              <a:buChar char="Ø"/>
            </a:pPr>
            <a:r>
              <a:rPr lang="lv-LV" sz="2000" dirty="0"/>
              <a:t>Izveidot tiesas jurista amatu, kas pārņemtu daļu no zemesgrāmatu tiesnešu jautājumiem;</a:t>
            </a:r>
          </a:p>
          <a:p>
            <a:pPr>
              <a:buFont typeface="Wingdings" panose="05000000000000000000" pitchFamily="2" charset="2"/>
              <a:buChar char="Ø"/>
            </a:pPr>
            <a:r>
              <a:rPr lang="lv-LV" sz="2000" dirty="0"/>
              <a:t>Sakārtot jau esošo sistēmu un tad vērtēt nepieciešamo tiesnešu skaitu zemesgrāmatu lietu vešanā. </a:t>
            </a:r>
          </a:p>
          <a:p>
            <a:pPr marL="0" indent="0">
              <a:buNone/>
            </a:pPr>
            <a:endParaRPr lang="lv-LV" dirty="0"/>
          </a:p>
        </p:txBody>
      </p:sp>
    </p:spTree>
    <p:extLst>
      <p:ext uri="{BB962C8B-B14F-4D97-AF65-F5344CB8AC3E}">
        <p14:creationId xmlns:p14="http://schemas.microsoft.com/office/powerpoint/2010/main" val="1722134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97434-F800-CD12-97D8-55171885BC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D721FD-36FE-1172-11AA-DB0489ADF017}"/>
              </a:ext>
            </a:extLst>
          </p:cNvPr>
          <p:cNvSpPr>
            <a:spLocks noGrp="1"/>
          </p:cNvSpPr>
          <p:nvPr>
            <p:ph type="title"/>
          </p:nvPr>
        </p:nvSpPr>
        <p:spPr>
          <a:xfrm>
            <a:off x="552092" y="990920"/>
            <a:ext cx="11007304" cy="1088045"/>
          </a:xfrm>
        </p:spPr>
        <p:txBody>
          <a:bodyPr/>
          <a:lstStyle/>
          <a:p>
            <a:pPr algn="ctr"/>
            <a:r>
              <a:rPr lang="lv-LV" sz="2800" dirty="0"/>
              <a:t>2024.gada 20.jūnija diskusija “Par zemesgrāmatu specializāciju civillietu nozarē tiesās”</a:t>
            </a:r>
            <a:br>
              <a:rPr lang="lv-LV" sz="2800" dirty="0"/>
            </a:br>
            <a:endParaRPr lang="en-US" sz="2800" dirty="0"/>
          </a:p>
        </p:txBody>
      </p:sp>
      <p:sp>
        <p:nvSpPr>
          <p:cNvPr id="3" name="Content Placeholder 2">
            <a:extLst>
              <a:ext uri="{FF2B5EF4-FFF2-40B4-BE49-F238E27FC236}">
                <a16:creationId xmlns:a16="http://schemas.microsoft.com/office/drawing/2014/main" id="{77D0B09E-51F2-55EB-B518-5EDCCEC09E8E}"/>
              </a:ext>
            </a:extLst>
          </p:cNvPr>
          <p:cNvSpPr>
            <a:spLocks noGrp="1"/>
          </p:cNvSpPr>
          <p:nvPr>
            <p:ph idx="1"/>
          </p:nvPr>
        </p:nvSpPr>
        <p:spPr>
          <a:xfrm>
            <a:off x="698740" y="2268747"/>
            <a:ext cx="10774390" cy="4304581"/>
          </a:xfrm>
        </p:spPr>
        <p:txBody>
          <a:bodyPr>
            <a:normAutofit/>
          </a:bodyPr>
          <a:lstStyle/>
          <a:p>
            <a:pPr marL="0" indent="0">
              <a:buNone/>
            </a:pPr>
            <a:endParaRPr lang="lv-LV" sz="2000" dirty="0"/>
          </a:p>
          <a:p>
            <a:pPr>
              <a:buFont typeface="Wingdings" panose="05000000000000000000" pitchFamily="2" charset="2"/>
              <a:buChar char="Ø"/>
            </a:pPr>
            <a:r>
              <a:rPr lang="lv-LV" sz="2000"/>
              <a:t>Diskusijas </a:t>
            </a:r>
            <a:r>
              <a:rPr lang="lv-LV" sz="2000" dirty="0"/>
              <a:t>dalībnieku vairākums pauda viedokli, ka zemesgrāmatu lietu vešanas funkcija tiesu sistēmā ir sevi attaisnojusi no tiesiskās paļāvības principa un ierakstu uzticamības viedokļa, ko nodrošina tiesneša neatkarība un objektivitāte lēmumu pieņemšanā.</a:t>
            </a:r>
          </a:p>
          <a:p>
            <a:pPr>
              <a:buFont typeface="Wingdings" panose="05000000000000000000" pitchFamily="2" charset="2"/>
              <a:buChar char="Ø"/>
            </a:pPr>
            <a:r>
              <a:rPr lang="lv-LV" sz="2000" dirty="0"/>
              <a:t> Zemesgrāmatu lietu vešana ir saglabājama tiesu pārziņā, vienlaikus pārskatot un deleģējot daļu no šobrīd tiesneša kompetencē esošajiem jautājumiem citai tiesas amatpersonai, piemēram, tiesas juristam.</a:t>
            </a:r>
          </a:p>
          <a:p>
            <a:pPr>
              <a:buFont typeface="Wingdings" panose="05000000000000000000" pitchFamily="2" charset="2"/>
              <a:buChar char="Ø"/>
            </a:pPr>
            <a:r>
              <a:rPr lang="lv-LV" sz="2000" dirty="0"/>
              <a:t>Kopš zemesgrāmatu izveidošanas valsts ir veikusi lielus ieguldījumus, lai valsts vienotā datorizētā zemesgrāmata būtu integrēta darbam saistītās sistēmās (BIS, VZD u.t.t.) un sniegtu saprotamu un kvalitatīvu pakalpojumu lietotājam.  </a:t>
            </a:r>
            <a:endParaRPr lang="lv-LV" dirty="0"/>
          </a:p>
        </p:txBody>
      </p:sp>
    </p:spTree>
    <p:extLst>
      <p:ext uri="{BB962C8B-B14F-4D97-AF65-F5344CB8AC3E}">
        <p14:creationId xmlns:p14="http://schemas.microsoft.com/office/powerpoint/2010/main" val="2911381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9F366-31BE-FE14-717D-B0D8FDB4C1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D08A28-5FDC-180B-92DB-E32F5592E113}"/>
              </a:ext>
            </a:extLst>
          </p:cNvPr>
          <p:cNvSpPr>
            <a:spLocks noGrp="1"/>
          </p:cNvSpPr>
          <p:nvPr>
            <p:ph type="title"/>
          </p:nvPr>
        </p:nvSpPr>
        <p:spPr>
          <a:xfrm>
            <a:off x="552092" y="990920"/>
            <a:ext cx="11007304" cy="1088045"/>
          </a:xfrm>
        </p:spPr>
        <p:txBody>
          <a:bodyPr/>
          <a:lstStyle/>
          <a:p>
            <a:pPr algn="ctr"/>
            <a:r>
              <a:rPr lang="lv-LV" sz="2800" dirty="0"/>
              <a:t>Tiesas jurists – jauna valsts amatpersona tiesā </a:t>
            </a:r>
            <a:br>
              <a:rPr lang="lv-LV" sz="2800" dirty="0"/>
            </a:br>
            <a:endParaRPr lang="en-US" sz="2800" dirty="0"/>
          </a:p>
        </p:txBody>
      </p:sp>
      <p:sp>
        <p:nvSpPr>
          <p:cNvPr id="3" name="Content Placeholder 2">
            <a:extLst>
              <a:ext uri="{FF2B5EF4-FFF2-40B4-BE49-F238E27FC236}">
                <a16:creationId xmlns:a16="http://schemas.microsoft.com/office/drawing/2014/main" id="{6A196381-67AE-1982-8F97-804E2E056392}"/>
              </a:ext>
            </a:extLst>
          </p:cNvPr>
          <p:cNvSpPr>
            <a:spLocks noGrp="1"/>
          </p:cNvSpPr>
          <p:nvPr>
            <p:ph idx="1"/>
          </p:nvPr>
        </p:nvSpPr>
        <p:spPr>
          <a:xfrm>
            <a:off x="276045" y="2268747"/>
            <a:ext cx="11197085" cy="4364966"/>
          </a:xfrm>
        </p:spPr>
        <p:txBody>
          <a:bodyPr>
            <a:normAutofit fontScale="77500" lnSpcReduction="20000"/>
          </a:bodyPr>
          <a:lstStyle/>
          <a:p>
            <a:pPr marL="0" indent="0">
              <a:buNone/>
            </a:pPr>
            <a:r>
              <a:rPr lang="lv-LV" b="1" dirty="0"/>
              <a:t>Darba grupa izsaka priekšlikumu tiesas juristam nodot šādas kompetences:</a:t>
            </a:r>
          </a:p>
          <a:p>
            <a:pPr marL="0" indent="0">
              <a:buNone/>
            </a:pPr>
            <a:r>
              <a:rPr lang="lv-LV" dirty="0"/>
              <a:t>-	veikt nostiprinājumus un atzīmes, kas pamatoti ar publisku dokumentu; </a:t>
            </a:r>
          </a:p>
          <a:p>
            <a:pPr marL="0" indent="0">
              <a:buNone/>
            </a:pPr>
            <a:r>
              <a:rPr lang="lv-LV" dirty="0"/>
              <a:t>-	veikt atzīmes zemesgrāmatā (īslaicīgu) nostiprinājumu veikšanai; </a:t>
            </a:r>
          </a:p>
          <a:p>
            <a:pPr marL="0" indent="0">
              <a:buNone/>
            </a:pPr>
            <a:r>
              <a:rPr lang="lv-LV" dirty="0"/>
              <a:t>-	veikt darbības un pieņemt lēmumus, kas saistītas ar prasības nodrošinājumu atzīmes un ķīlas tiesības atzīmes izdarīšanu;</a:t>
            </a:r>
          </a:p>
          <a:p>
            <a:pPr marL="0" indent="0">
              <a:buNone/>
            </a:pPr>
            <a:r>
              <a:rPr lang="lv-LV" dirty="0"/>
              <a:t>-	pieņemt lēmumus procedūras jautājumos, kuros tiesa un VID ir veikuši faktu izvērtējumu; </a:t>
            </a:r>
          </a:p>
          <a:p>
            <a:pPr marL="0" indent="0">
              <a:buNone/>
            </a:pPr>
            <a:r>
              <a:rPr lang="lv-LV" dirty="0"/>
              <a:t>-	pieņemt lēmumus jautājumos, kuros cita valsts institūcija ir aktualizējusi datus;</a:t>
            </a:r>
          </a:p>
          <a:p>
            <a:pPr marL="0" indent="0">
              <a:buNone/>
            </a:pPr>
            <a:r>
              <a:rPr lang="lv-LV" dirty="0"/>
              <a:t>-	aktualizēt īpašnieka un īpašuma datus uz PMLP iesūtītā pieteikuma pamata;</a:t>
            </a:r>
          </a:p>
          <a:p>
            <a:pPr marL="0" indent="0">
              <a:buNone/>
            </a:pPr>
            <a:r>
              <a:rPr lang="lv-LV" dirty="0"/>
              <a:t>-	izskatīt pieteikumus par saistību piespiedu izpildīšanu brīdinājuma kārtībā;</a:t>
            </a:r>
          </a:p>
          <a:p>
            <a:pPr marL="0" indent="0">
              <a:buNone/>
            </a:pPr>
            <a:r>
              <a:rPr lang="lv-LV" dirty="0"/>
              <a:t>-	nostiprināt un dzēst īres tiesības un izskatīt ar privatizāciju saistītos jautājumus.  </a:t>
            </a:r>
          </a:p>
          <a:p>
            <a:pPr marL="0" indent="0">
              <a:buNone/>
            </a:pPr>
            <a:r>
              <a:rPr lang="lv-LV" b="1" dirty="0"/>
              <a:t>Papildus var apsvērt citus civilprocesuālus jautājumus, ko nodot amatpersonas kompetencē</a:t>
            </a:r>
            <a:r>
              <a:rPr lang="lv-LV" dirty="0"/>
              <a:t>, piemēram:</a:t>
            </a:r>
          </a:p>
          <a:p>
            <a:pPr marL="0" indent="0">
              <a:buNone/>
            </a:pPr>
            <a:r>
              <a:rPr lang="lv-LV" dirty="0"/>
              <a:t>-	nolēmumus par minimālo uzturlīdzekļu piedziņu; </a:t>
            </a:r>
          </a:p>
          <a:p>
            <a:pPr marL="0" indent="0">
              <a:buNone/>
            </a:pPr>
            <a:r>
              <a:rPr lang="lv-LV" dirty="0"/>
              <a:t>-	lēmumus par nekustamā īpašuma labprātīgu pārdošanu izsolē tiesas ceļā (CPL 49.nodaļa);</a:t>
            </a:r>
          </a:p>
          <a:p>
            <a:pPr marL="0" indent="0">
              <a:buNone/>
            </a:pPr>
            <a:r>
              <a:rPr lang="lv-LV" dirty="0"/>
              <a:t>-	lēmumus jautājumos par tiesas izdevumiem un drošības naudu, piemēram, par valsts nodevas atmaksu vai tiesas izdevumu 	un drošības naudas iemaksāšanu neatbilstošā valsts budžeta kontā;</a:t>
            </a:r>
          </a:p>
          <a:p>
            <a:pPr marL="0" indent="0">
              <a:buNone/>
            </a:pPr>
            <a:r>
              <a:rPr lang="lv-LV" dirty="0"/>
              <a:t>-	par dalībnieka aizstāšanu lietās, kurās spriedums stājies spēkā.</a:t>
            </a:r>
          </a:p>
          <a:p>
            <a:pPr marL="0" indent="0">
              <a:buNone/>
            </a:pPr>
            <a:endParaRPr lang="lv-LV" dirty="0"/>
          </a:p>
        </p:txBody>
      </p:sp>
    </p:spTree>
    <p:extLst>
      <p:ext uri="{BB962C8B-B14F-4D97-AF65-F5344CB8AC3E}">
        <p14:creationId xmlns:p14="http://schemas.microsoft.com/office/powerpoint/2010/main" val="1326699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7D664-37F5-91AB-C17F-E90654AFF5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59A84B-61EA-7123-B2E8-78E54187F394}"/>
              </a:ext>
            </a:extLst>
          </p:cNvPr>
          <p:cNvSpPr>
            <a:spLocks noGrp="1"/>
          </p:cNvSpPr>
          <p:nvPr>
            <p:ph type="title"/>
          </p:nvPr>
        </p:nvSpPr>
        <p:spPr>
          <a:xfrm>
            <a:off x="552092" y="990920"/>
            <a:ext cx="11007304" cy="1088045"/>
          </a:xfrm>
        </p:spPr>
        <p:txBody>
          <a:bodyPr/>
          <a:lstStyle/>
          <a:p>
            <a:pPr algn="ctr"/>
            <a:r>
              <a:rPr lang="it-IT" sz="2800" dirty="0"/>
              <a:t>Darba grupas secinājumi un priekšlikumi</a:t>
            </a:r>
            <a:endParaRPr lang="en-US" sz="2800" dirty="0"/>
          </a:p>
        </p:txBody>
      </p:sp>
      <p:sp>
        <p:nvSpPr>
          <p:cNvPr id="3" name="Content Placeholder 2">
            <a:extLst>
              <a:ext uri="{FF2B5EF4-FFF2-40B4-BE49-F238E27FC236}">
                <a16:creationId xmlns:a16="http://schemas.microsoft.com/office/drawing/2014/main" id="{821968FB-FC0D-4006-C9F5-AFC38D51A9D5}"/>
              </a:ext>
            </a:extLst>
          </p:cNvPr>
          <p:cNvSpPr>
            <a:spLocks noGrp="1"/>
          </p:cNvSpPr>
          <p:nvPr>
            <p:ph idx="1"/>
          </p:nvPr>
        </p:nvSpPr>
        <p:spPr>
          <a:xfrm>
            <a:off x="276045" y="2268747"/>
            <a:ext cx="11197085" cy="4364966"/>
          </a:xfrm>
        </p:spPr>
        <p:txBody>
          <a:bodyPr>
            <a:normAutofit fontScale="92500"/>
          </a:bodyPr>
          <a:lstStyle/>
          <a:p>
            <a:pPr>
              <a:buFont typeface="Wingdings" panose="05000000000000000000" pitchFamily="2" charset="2"/>
              <a:buChar char="Ø"/>
            </a:pPr>
            <a:r>
              <a:rPr lang="lv-LV" dirty="0"/>
              <a:t>Zemesgrāmatu process ir bezstrīdus process (jeb tiesību apsardzības process), kas tiek vests pēc civilprocesuālajiem, nevis administratīvā procesa principiem un tiesību normām, un ir uzskatāms par daļu no civilprocesa.  </a:t>
            </a:r>
          </a:p>
          <a:p>
            <a:pPr>
              <a:buFont typeface="Wingdings" panose="05000000000000000000" pitchFamily="2" charset="2"/>
              <a:buChar char="Ø"/>
            </a:pPr>
            <a:r>
              <a:rPr lang="lv-LV" dirty="0"/>
              <a:t>Zemesgrāmatu lietu vešana būtu saglabājama kā tiesu varas funkcija un kā viena no tiesu specializācijām civiltiesību nozarē. </a:t>
            </a:r>
          </a:p>
          <a:p>
            <a:pPr>
              <a:buFont typeface="Wingdings" panose="05000000000000000000" pitchFamily="2" charset="2"/>
              <a:buChar char="Ø"/>
            </a:pPr>
            <a:r>
              <a:rPr lang="lv-LV" dirty="0"/>
              <a:t>Apzinoties prognozējamo zemesgrāmatu specializācijas tiesnešu skaita samazinājumu, jāīsteno lēmumu pieņemšanas kompetenču pārdale, veidojot tiesas jurista (valsts amatpersonas) amatu tiesās ar konkurētspējīgu atalgojumu.</a:t>
            </a:r>
          </a:p>
          <a:p>
            <a:pPr>
              <a:buFont typeface="Wingdings" panose="05000000000000000000" pitchFamily="2" charset="2"/>
              <a:buChar char="Ø"/>
            </a:pPr>
            <a:r>
              <a:rPr lang="lv-LV" dirty="0"/>
              <a:t>Izveidojot tiesas jurista amatu, zemesgrāmatu specializācijas tiesnešiem var nodot izskatīšanā liettiesiskos prasījumus, kā tas bija paredzēts, uzsākot reformu.   </a:t>
            </a:r>
          </a:p>
          <a:p>
            <a:pPr>
              <a:buFont typeface="Wingdings" panose="05000000000000000000" pitchFamily="2" charset="2"/>
              <a:buChar char="Ø"/>
            </a:pPr>
            <a:r>
              <a:rPr lang="lv-LV" dirty="0"/>
              <a:t>Uzlabojama procesu automatizācija, novēršot kļūdaini aizpildīto SPIBK pieteikumu saņemšanu tiesā.</a:t>
            </a:r>
          </a:p>
          <a:p>
            <a:pPr>
              <a:buFont typeface="Wingdings" panose="05000000000000000000" pitchFamily="2" charset="2"/>
              <a:buChar char="Ø"/>
            </a:pPr>
            <a:r>
              <a:rPr lang="lv-LV" dirty="0"/>
              <a:t>Tieslietu akadēmijā izstrādāt un uzturēt starpdisciplinārās mācību programmas un diskusijas sadarbībā ar Latvijas Zvērinātu notāru padomi un Latvijas Zvērinātu tiesu izpildītāju padomi par zemesgrāmatu jautājumiem.</a:t>
            </a:r>
          </a:p>
          <a:p>
            <a:pPr marL="0" indent="0">
              <a:buNone/>
            </a:pPr>
            <a:endParaRPr lang="lv-LV" dirty="0"/>
          </a:p>
        </p:txBody>
      </p:sp>
    </p:spTree>
    <p:extLst>
      <p:ext uri="{BB962C8B-B14F-4D97-AF65-F5344CB8AC3E}">
        <p14:creationId xmlns:p14="http://schemas.microsoft.com/office/powerpoint/2010/main" val="4139526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1FD2A-1FB5-DD1C-10EC-B596A290D84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CC4FDA2-4E3F-0183-380A-140A2889C4EB}"/>
              </a:ext>
            </a:extLst>
          </p:cNvPr>
          <p:cNvSpPr>
            <a:spLocks noGrp="1"/>
          </p:cNvSpPr>
          <p:nvPr>
            <p:ph idx="1"/>
          </p:nvPr>
        </p:nvSpPr>
        <p:spPr/>
        <p:txBody>
          <a:bodyPr>
            <a:normAutofit/>
          </a:bodyPr>
          <a:lstStyle/>
          <a:p>
            <a:pPr marL="0" indent="0" algn="ctr">
              <a:buNone/>
            </a:pPr>
            <a:endParaRPr lang="lv-LV" sz="2800" dirty="0"/>
          </a:p>
          <a:p>
            <a:pPr marL="0" indent="0" algn="ctr">
              <a:buNone/>
            </a:pPr>
            <a:endParaRPr lang="lv-LV" sz="2800" dirty="0"/>
          </a:p>
          <a:p>
            <a:pPr marL="0" indent="0" algn="ctr">
              <a:buNone/>
            </a:pPr>
            <a:r>
              <a:rPr lang="lv-LV" sz="2800" dirty="0"/>
              <a:t>Paldies par uzmanību!</a:t>
            </a:r>
            <a:endParaRPr lang="en-US" sz="2800" dirty="0"/>
          </a:p>
        </p:txBody>
      </p:sp>
    </p:spTree>
    <p:extLst>
      <p:ext uri="{BB962C8B-B14F-4D97-AF65-F5344CB8AC3E}">
        <p14:creationId xmlns:p14="http://schemas.microsoft.com/office/powerpoint/2010/main" val="22543473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10402</TotalTime>
  <Words>828</Words>
  <Application>Microsoft Office PowerPoint</Application>
  <PresentationFormat>Widescreen</PresentationFormat>
  <Paragraphs>68</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Century Gothic</vt:lpstr>
      <vt:lpstr>Wingdings</vt:lpstr>
      <vt:lpstr>Wingdings 3</vt:lpstr>
      <vt:lpstr>Ion Boardroom</vt:lpstr>
      <vt:lpstr>PowerPoint Presentation</vt:lpstr>
      <vt:lpstr>Zemesgrāmatu lietu specializācija - problemātika</vt:lpstr>
      <vt:lpstr>Zemesgrāmatu lietu specializācija - problemātika</vt:lpstr>
      <vt:lpstr>Zemesgrāmatu lietu specializācija - problemātika</vt:lpstr>
      <vt:lpstr>2024.gada 20.jūnija diskusija “Par zemesgrāmatu specializāciju civillietu nozarē tiesās” </vt:lpstr>
      <vt:lpstr>2024.gada 20.jūnija diskusija “Par zemesgrāmatu specializāciju civillietu nozarē tiesās” </vt:lpstr>
      <vt:lpstr>Tiesas jurists – jauna valsts amatpersona tiesā  </vt:lpstr>
      <vt:lpstr>Darba grupas secinājumi un priekšlikumi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rihards.veinbergs@at.gov.lv</dc:creator>
  <cp:lastModifiedBy>Dace Šulmane</cp:lastModifiedBy>
  <cp:revision>420</cp:revision>
  <dcterms:created xsi:type="dcterms:W3CDTF">2022-03-18T14:34:05Z</dcterms:created>
  <dcterms:modified xsi:type="dcterms:W3CDTF">2024-11-28T15:50:34Z</dcterms:modified>
</cp:coreProperties>
</file>