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27" r:id="rId1"/>
  </p:sldMasterIdLst>
  <p:notesMasterIdLst>
    <p:notesMasterId r:id="rId22"/>
  </p:notesMasterIdLst>
  <p:handoutMasterIdLst>
    <p:handoutMasterId r:id="rId23"/>
  </p:handoutMasterIdLst>
  <p:sldIdLst>
    <p:sldId id="256" r:id="rId2"/>
    <p:sldId id="262" r:id="rId3"/>
    <p:sldId id="309" r:id="rId4"/>
    <p:sldId id="311" r:id="rId5"/>
    <p:sldId id="312" r:id="rId6"/>
    <p:sldId id="313" r:id="rId7"/>
    <p:sldId id="315" r:id="rId8"/>
    <p:sldId id="316" r:id="rId9"/>
    <p:sldId id="317" r:id="rId10"/>
    <p:sldId id="319" r:id="rId11"/>
    <p:sldId id="318" r:id="rId12"/>
    <p:sldId id="320" r:id="rId13"/>
    <p:sldId id="321" r:id="rId14"/>
    <p:sldId id="322" r:id="rId15"/>
    <p:sldId id="314" r:id="rId16"/>
    <p:sldId id="323" r:id="rId17"/>
    <p:sldId id="324" r:id="rId18"/>
    <p:sldId id="325" r:id="rId19"/>
    <p:sldId id="326" r:id="rId20"/>
    <p:sldId id="31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7C03259-887C-41EA-AF45-0F1145A89E65}">
          <p14:sldIdLst>
            <p14:sldId id="256"/>
            <p14:sldId id="262"/>
            <p14:sldId id="309"/>
            <p14:sldId id="311"/>
            <p14:sldId id="312"/>
            <p14:sldId id="313"/>
            <p14:sldId id="315"/>
            <p14:sldId id="316"/>
            <p14:sldId id="317"/>
            <p14:sldId id="319"/>
            <p14:sldId id="318"/>
            <p14:sldId id="320"/>
            <p14:sldId id="321"/>
            <p14:sldId id="322"/>
            <p14:sldId id="314"/>
            <p14:sldId id="323"/>
            <p14:sldId id="324"/>
            <p14:sldId id="325"/>
            <p14:sldId id="326"/>
            <p14:sldId id="31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9F3C5CC-0701-C829-6A69-A0C5DB34FD44}" name="Ilze Celmiņa" initials="IC" userId="S::icelmina01@TS.GOV.LV::b40c5825-5d09-4fe8-ba84-f88e930b28b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E779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12" autoAdjust="0"/>
    <p:restoredTop sz="94660"/>
  </p:normalViewPr>
  <p:slideViewPr>
    <p:cSldViewPr snapToGrid="0">
      <p:cViewPr varScale="1">
        <p:scale>
          <a:sx n="111" d="100"/>
          <a:sy n="111" d="100"/>
        </p:scale>
        <p:origin x="468" y="96"/>
      </p:cViewPr>
      <p:guideLst/>
    </p:cSldViewPr>
  </p:slideViewPr>
  <p:notesTextViewPr>
    <p:cViewPr>
      <p:scale>
        <a:sx n="1" d="1"/>
        <a:sy n="1" d="1"/>
      </p:scale>
      <p:origin x="0" y="0"/>
    </p:cViewPr>
  </p:notesTextViewPr>
  <p:notesViewPr>
    <p:cSldViewPr snapToGrid="0">
      <p:cViewPr varScale="1">
        <p:scale>
          <a:sx n="89" d="100"/>
          <a:sy n="89" d="100"/>
        </p:scale>
        <p:origin x="378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a:extLst>
              <a:ext uri="{FF2B5EF4-FFF2-40B4-BE49-F238E27FC236}">
                <a16:creationId xmlns:a16="http://schemas.microsoft.com/office/drawing/2014/main" id="{9379F09E-4C60-45F7-8449-A93EBCE3B8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a:extLst>
              <a:ext uri="{FF2B5EF4-FFF2-40B4-BE49-F238E27FC236}">
                <a16:creationId xmlns:a16="http://schemas.microsoft.com/office/drawing/2014/main" id="{D949DD65-AD15-4445-B50A-376DB3EA9E2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DD2E1E-74F1-46D2-A519-CFE0E793EB53}" type="datetime1">
              <a:rPr lang="lv-LV" smtClean="0"/>
              <a:t>28.11.2024</a:t>
            </a:fld>
            <a:endParaRPr lang="lv-LV" dirty="0"/>
          </a:p>
        </p:txBody>
      </p:sp>
      <p:sp>
        <p:nvSpPr>
          <p:cNvPr id="4" name="Kājenes vietturis 3">
            <a:extLst>
              <a:ext uri="{FF2B5EF4-FFF2-40B4-BE49-F238E27FC236}">
                <a16:creationId xmlns:a16="http://schemas.microsoft.com/office/drawing/2014/main" id="{2BE4CB01-1AF4-496F-B25A-C0CBA86C262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a:extLst>
              <a:ext uri="{FF2B5EF4-FFF2-40B4-BE49-F238E27FC236}">
                <a16:creationId xmlns:a16="http://schemas.microsoft.com/office/drawing/2014/main" id="{0BC68D3A-243F-4B5A-876E-DC9BAB0F2E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324247-3D82-459C-B1ED-40B8E081DF92}" type="slidenum">
              <a:rPr lang="lv-LV" smtClean="0"/>
              <a:t>‹#›</a:t>
            </a:fld>
            <a:endParaRPr lang="lv-LV"/>
          </a:p>
        </p:txBody>
      </p:sp>
    </p:spTree>
    <p:extLst>
      <p:ext uri="{BB962C8B-B14F-4D97-AF65-F5344CB8AC3E}">
        <p14:creationId xmlns:p14="http://schemas.microsoft.com/office/powerpoint/2010/main" val="1914806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noProof="0"/>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2B4E18-4C9F-42E9-81D7-17284957D0CE}" type="datetime1">
              <a:rPr lang="lv-LV" noProof="0" smtClean="0"/>
              <a:pPr/>
              <a:t>28.11.2024</a:t>
            </a:fld>
            <a:endParaRPr lang="lv-LV" noProof="0"/>
          </a:p>
        </p:txBody>
      </p:sp>
      <p:sp>
        <p:nvSpPr>
          <p:cNvPr id="4" name="Slaida attēla vietturi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noProof="0"/>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noProof="0"/>
              <a:t>Noklikšķiniet, lai rediģētu šablona teksta stilus</a:t>
            </a:r>
          </a:p>
          <a:p>
            <a:pPr lvl="1"/>
            <a:r>
              <a:rPr lang="lv-LV" noProof="0"/>
              <a:t>Otrais līmenis</a:t>
            </a:r>
          </a:p>
          <a:p>
            <a:pPr lvl="2"/>
            <a:r>
              <a:rPr lang="lv-LV" noProof="0"/>
              <a:t>Trešais līmenis</a:t>
            </a:r>
          </a:p>
          <a:p>
            <a:pPr lvl="3"/>
            <a:r>
              <a:rPr lang="lv-LV" noProof="0"/>
              <a:t>Ceturtais līmenis</a:t>
            </a:r>
          </a:p>
          <a:p>
            <a:pPr lvl="4"/>
            <a:r>
              <a:rPr lang="lv-LV" noProof="0"/>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noProof="0"/>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FA3A6C-5B2A-4743-802B-3F22EFECA128}" type="slidenum">
              <a:rPr lang="lv-LV" noProof="0" smtClean="0"/>
              <a:t>‹#›</a:t>
            </a:fld>
            <a:endParaRPr lang="lv-LV" noProof="0"/>
          </a:p>
        </p:txBody>
      </p:sp>
    </p:spTree>
    <p:extLst>
      <p:ext uri="{BB962C8B-B14F-4D97-AF65-F5344CB8AC3E}">
        <p14:creationId xmlns:p14="http://schemas.microsoft.com/office/powerpoint/2010/main" val="116030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5"/>
          </p:nvPr>
        </p:nvSpPr>
        <p:spPr/>
        <p:txBody>
          <a:bodyPr/>
          <a:lstStyle/>
          <a:p>
            <a:fld id="{45FA3A6C-5B2A-4743-802B-3F22EFECA128}" type="slidenum">
              <a:rPr lang="lv-LV" smtClean="0"/>
              <a:t>1</a:t>
            </a:fld>
            <a:endParaRPr lang="lv-LV"/>
          </a:p>
        </p:txBody>
      </p:sp>
    </p:spTree>
    <p:extLst>
      <p:ext uri="{BB962C8B-B14F-4D97-AF65-F5344CB8AC3E}">
        <p14:creationId xmlns:p14="http://schemas.microsoft.com/office/powerpoint/2010/main" val="28055576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smtClean="0"/>
              <a:pPr/>
              <a:t>11/28/2024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
              </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8525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11/28/2024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0463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0800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BE451C3-0FF4-47C4-B829-773ADF60F88C}"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343134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04324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11/28/2024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7769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11/28/2024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4666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34599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7265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7249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11/28/2024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8574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11/28/2024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4718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11/28/2024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304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11/28/2024</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107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11/28/2024</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31297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11/28/2024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7722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11/28/2024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6936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smtClean="0"/>
              <a:t>11/28/2024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
              </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5653844"/>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 id="2147483844"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vintage weighing scales">
            <a:extLst>
              <a:ext uri="{FF2B5EF4-FFF2-40B4-BE49-F238E27FC236}">
                <a16:creationId xmlns:a16="http://schemas.microsoft.com/office/drawing/2014/main" id="{C1668208-E23F-5065-7968-C1DCE9ABE6D0}"/>
              </a:ext>
            </a:extLst>
          </p:cNvPr>
          <p:cNvPicPr>
            <a:picLocks noChangeAspect="1"/>
          </p:cNvPicPr>
          <p:nvPr/>
        </p:nvPicPr>
        <p:blipFill rotWithShape="1">
          <a:blip r:embed="rId3">
            <a:duotone>
              <a:prstClr val="black"/>
              <a:schemeClr val="accent5">
                <a:tint val="45000"/>
                <a:satMod val="400000"/>
              </a:schemeClr>
            </a:duotone>
            <a:alphaModFix amt="25000"/>
          </a:blip>
          <a:srcRect t="26699" r="9090" b="41407"/>
          <a:stretch/>
        </p:blipFill>
        <p:spPr>
          <a:xfrm>
            <a:off x="0" y="-15288"/>
            <a:ext cx="12192000" cy="6873288"/>
          </a:xfrm>
          <a:prstGeom prst="rect">
            <a:avLst/>
          </a:prstGeom>
        </p:spPr>
      </p:pic>
      <p:sp>
        <p:nvSpPr>
          <p:cNvPr id="10" name="Apakšvirsraksts 2">
            <a:extLst>
              <a:ext uri="{FF2B5EF4-FFF2-40B4-BE49-F238E27FC236}">
                <a16:creationId xmlns:a16="http://schemas.microsoft.com/office/drawing/2014/main" id="{D3A120F8-E4D6-83D4-25FD-36FFD3E202A1}"/>
              </a:ext>
            </a:extLst>
          </p:cNvPr>
          <p:cNvSpPr txBox="1">
            <a:spLocks/>
          </p:cNvSpPr>
          <p:nvPr/>
        </p:nvSpPr>
        <p:spPr>
          <a:xfrm>
            <a:off x="8212347" y="4999839"/>
            <a:ext cx="3372850" cy="1259116"/>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accent1"/>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r"/>
            <a:r>
              <a:rPr lang="lv-LV" dirty="0">
                <a:solidFill>
                  <a:schemeClr val="bg1"/>
                </a:solidFill>
              </a:rPr>
              <a:t>Tieslietu Padomes sēde</a:t>
            </a:r>
          </a:p>
          <a:p>
            <a:pPr algn="r"/>
            <a:r>
              <a:rPr lang="lv-LV" dirty="0">
                <a:solidFill>
                  <a:schemeClr val="bg1"/>
                </a:solidFill>
              </a:rPr>
              <a:t>29.11.2024.</a:t>
            </a:r>
          </a:p>
          <a:p>
            <a:pPr algn="r"/>
            <a:endParaRPr lang="lv-LV" dirty="0">
              <a:solidFill>
                <a:schemeClr val="bg1"/>
              </a:solidFill>
            </a:endParaRPr>
          </a:p>
          <a:p>
            <a:endParaRPr lang="lv-LV" dirty="0">
              <a:solidFill>
                <a:schemeClr val="bg1"/>
              </a:solidFill>
            </a:endParaRPr>
          </a:p>
        </p:txBody>
      </p:sp>
      <p:sp>
        <p:nvSpPr>
          <p:cNvPr id="14" name="Virsraksts 1">
            <a:extLst>
              <a:ext uri="{FF2B5EF4-FFF2-40B4-BE49-F238E27FC236}">
                <a16:creationId xmlns:a16="http://schemas.microsoft.com/office/drawing/2014/main" id="{09EB236B-B2C8-3606-7873-AF59961F15F6}"/>
              </a:ext>
            </a:extLst>
          </p:cNvPr>
          <p:cNvSpPr txBox="1">
            <a:spLocks/>
          </p:cNvSpPr>
          <p:nvPr/>
        </p:nvSpPr>
        <p:spPr bwMode="gray">
          <a:xfrm>
            <a:off x="904052" y="947441"/>
            <a:ext cx="8827245" cy="2131319"/>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90000"/>
              </a:lnSpc>
            </a:pPr>
            <a:endParaRPr lang="lv-LV" sz="3600" b="1" dirty="0"/>
          </a:p>
        </p:txBody>
      </p:sp>
      <p:sp>
        <p:nvSpPr>
          <p:cNvPr id="8" name="Apakšvirsraksts 2">
            <a:extLst>
              <a:ext uri="{FF2B5EF4-FFF2-40B4-BE49-F238E27FC236}">
                <a16:creationId xmlns:a16="http://schemas.microsoft.com/office/drawing/2014/main" id="{498D7758-CF36-2694-72AF-E31E4D9948F4}"/>
              </a:ext>
            </a:extLst>
          </p:cNvPr>
          <p:cNvSpPr txBox="1">
            <a:spLocks/>
          </p:cNvSpPr>
          <p:nvPr/>
        </p:nvSpPr>
        <p:spPr bwMode="gray">
          <a:xfrm>
            <a:off x="663321" y="1328469"/>
            <a:ext cx="9791893" cy="3671370"/>
          </a:xfrm>
          <a:prstGeom prst="rect">
            <a:avLst/>
          </a:prstGeom>
        </p:spPr>
        <p:txBody>
          <a:bodyPr vert="horz" lIns="91440" tIns="45720" rIns="91440" bIns="45720" rtlCol="0" anchor="t">
            <a:normAutofit fontScale="85000" lnSpcReduction="20000"/>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accent1">
                    <a:lumMod val="60000"/>
                    <a:lumOff val="4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endParaRPr lang="lv-LV" dirty="0">
              <a:solidFill>
                <a:schemeClr val="bg1"/>
              </a:solidFill>
            </a:endParaRPr>
          </a:p>
          <a:p>
            <a:pPr algn="ctr"/>
            <a:endParaRPr lang="lv-LV" dirty="0">
              <a:solidFill>
                <a:schemeClr val="bg1"/>
              </a:solidFill>
            </a:endParaRPr>
          </a:p>
          <a:p>
            <a:pPr algn="ctr"/>
            <a:endParaRPr lang="lv-LV" dirty="0">
              <a:solidFill>
                <a:schemeClr val="bg1"/>
              </a:solidFill>
            </a:endParaRPr>
          </a:p>
          <a:p>
            <a:pPr algn="ctr"/>
            <a:r>
              <a:rPr lang="lv-LV" b="1" dirty="0">
                <a:solidFill>
                  <a:schemeClr val="bg1"/>
                </a:solidFill>
              </a:rPr>
              <a:t>NOSLĒGUMA ZIŅOJUMS</a:t>
            </a:r>
          </a:p>
          <a:p>
            <a:pPr algn="ctr"/>
            <a:r>
              <a:rPr lang="lv-LV" sz="3900" b="1" dirty="0">
                <a:solidFill>
                  <a:schemeClr val="bg1"/>
                </a:solidFill>
              </a:rPr>
              <a:t>Tiesnešu specializācijas pamatprincipi</a:t>
            </a:r>
          </a:p>
          <a:p>
            <a:pPr algn="ctr"/>
            <a:endParaRPr lang="lv-LV" dirty="0">
              <a:solidFill>
                <a:schemeClr val="bg1"/>
              </a:solidFill>
            </a:endParaRPr>
          </a:p>
          <a:p>
            <a:pPr algn="ctr"/>
            <a:endParaRPr lang="lv-LV" dirty="0">
              <a:solidFill>
                <a:schemeClr val="bg1"/>
              </a:solidFill>
            </a:endParaRPr>
          </a:p>
          <a:p>
            <a:pPr algn="ctr"/>
            <a:endParaRPr lang="lv-LV" dirty="0">
              <a:solidFill>
                <a:schemeClr val="bg1"/>
              </a:solidFill>
            </a:endParaRPr>
          </a:p>
          <a:p>
            <a:pPr algn="ctr"/>
            <a:r>
              <a:rPr lang="lv-LV" dirty="0">
                <a:solidFill>
                  <a:schemeClr val="bg1"/>
                </a:solidFill>
              </a:rPr>
              <a:t>Tiesnešu specializācijas darba grupa</a:t>
            </a:r>
          </a:p>
          <a:p>
            <a:pPr algn="ctr"/>
            <a:r>
              <a:rPr lang="lv-LV" dirty="0">
                <a:solidFill>
                  <a:schemeClr val="bg1"/>
                </a:solidFill>
              </a:rPr>
              <a:t>Tieslietu padomes stratēģijas 2021. - 2025. gadam 3. rīcības virzienā “Efektīva un kvalitatīva tiesu vara” minēto uzdevumu īstenošanai</a:t>
            </a:r>
          </a:p>
          <a:p>
            <a:endParaRPr lang="lv-LV" dirty="0">
              <a:solidFill>
                <a:schemeClr val="bg1"/>
              </a:solidFill>
            </a:endParaRPr>
          </a:p>
        </p:txBody>
      </p:sp>
    </p:spTree>
    <p:extLst>
      <p:ext uri="{BB962C8B-B14F-4D97-AF65-F5344CB8AC3E}">
        <p14:creationId xmlns:p14="http://schemas.microsoft.com/office/powerpoint/2010/main" val="356326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CEECC-49E1-0C4F-F81D-3CEBF7CD2D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457E9-6A1C-0040-4275-7C51F379C6EF}"/>
              </a:ext>
            </a:extLst>
          </p:cNvPr>
          <p:cNvSpPr>
            <a:spLocks noGrp="1"/>
          </p:cNvSpPr>
          <p:nvPr>
            <p:ph type="title"/>
          </p:nvPr>
        </p:nvSpPr>
        <p:spPr>
          <a:xfrm>
            <a:off x="1226389" y="990921"/>
            <a:ext cx="9739222" cy="706964"/>
          </a:xfrm>
        </p:spPr>
        <p:txBody>
          <a:bodyPr/>
          <a:lstStyle/>
          <a:p>
            <a:r>
              <a:rPr lang="lv-LV" sz="2800" dirty="0"/>
              <a:t>Faktiskās situācijas raksturojums un terminoloģija VIII</a:t>
            </a:r>
            <a:endParaRPr lang="en-US" sz="2800" dirty="0"/>
          </a:p>
        </p:txBody>
      </p:sp>
      <p:sp>
        <p:nvSpPr>
          <p:cNvPr id="3" name="Content Placeholder 2">
            <a:extLst>
              <a:ext uri="{FF2B5EF4-FFF2-40B4-BE49-F238E27FC236}">
                <a16:creationId xmlns:a16="http://schemas.microsoft.com/office/drawing/2014/main" id="{B68F2012-59ED-A17D-FDE0-A57A0512DD46}"/>
              </a:ext>
            </a:extLst>
          </p:cNvPr>
          <p:cNvSpPr>
            <a:spLocks noGrp="1"/>
          </p:cNvSpPr>
          <p:nvPr>
            <p:ph idx="1"/>
          </p:nvPr>
        </p:nvSpPr>
        <p:spPr>
          <a:xfrm>
            <a:off x="465826" y="1777042"/>
            <a:ext cx="10136038" cy="4649637"/>
          </a:xfrm>
        </p:spPr>
        <p:txBody>
          <a:bodyPr>
            <a:normAutofit/>
          </a:bodyPr>
          <a:lstStyle/>
          <a:p>
            <a:pPr marL="0" indent="0">
              <a:buNone/>
            </a:pPr>
            <a:endParaRPr lang="lv-LV" dirty="0"/>
          </a:p>
          <a:p>
            <a:r>
              <a:rPr lang="lv-LV" b="1" dirty="0"/>
              <a:t>Par Ekonomisko lietu tiesu </a:t>
            </a:r>
          </a:p>
          <a:p>
            <a:pPr marL="0" indent="0">
              <a:buNone/>
            </a:pPr>
            <a:r>
              <a:rPr lang="lv-LV" dirty="0"/>
              <a:t>ELT tiesneši skata ļoti plašu lietu katalogu, piemēram, konkurences tiesības un izvairīšanās no nodokļu maksāšanas. Trīs gados tiesa ir pierādījusi savu eksistenci, tomēr daļa tiesnešu, cenšoties demonstrēt labus rezultātus un pēc iespējas ātrāk izskatīt saņemtās lietas, to dara uz personīgā laika rēķina, kas atsaucas uz tiesneša labbūtību.</a:t>
            </a:r>
          </a:p>
          <a:p>
            <a:pPr marL="0" indent="0">
              <a:buNone/>
            </a:pPr>
            <a:r>
              <a:rPr lang="lv-LV" dirty="0"/>
              <a:t>Darba grupas diskusiju rezultātā nostiprinājās secinājums, ka ir nepieciešams veikt neatliekamus pasākumus, lai sabalansētu ELT noslodzi kriminālprocesuālajos jautājumos un civilprocesuālajos jautājumos. ELT turpmākās attīstības nodrošināšanai ir nepieciešams palielināt tiesas kapacitāti un paplašināt darba telpas. Ar esošo tiesnešu skaitu un infrastruktūru tiesas turpmāka attīstība ir neiespējama. </a:t>
            </a:r>
          </a:p>
          <a:p>
            <a:pPr marL="0" indent="0">
              <a:buNone/>
            </a:pPr>
            <a:r>
              <a:rPr lang="lv-LV" dirty="0"/>
              <a:t>Ja papildus ieguldījumi tiesas kapacitātē un infrastruktūrā nav iespējami, tad primāri būtu pārskatāma ELT kompetence krimināltiesību jautājumos, daļu no tiem atgriežot vispārējās jurisdikcijas tiesu kompetencē.</a:t>
            </a:r>
          </a:p>
          <a:p>
            <a:pPr marL="0" indent="0">
              <a:buNone/>
            </a:pPr>
            <a:endParaRPr lang="lv-LV" dirty="0"/>
          </a:p>
        </p:txBody>
      </p:sp>
    </p:spTree>
    <p:extLst>
      <p:ext uri="{BB962C8B-B14F-4D97-AF65-F5344CB8AC3E}">
        <p14:creationId xmlns:p14="http://schemas.microsoft.com/office/powerpoint/2010/main" val="789044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A9CE9-FA6B-B50B-9B12-D12595E456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F4AD8-1632-80A6-C98B-04441B82F9D7}"/>
              </a:ext>
            </a:extLst>
          </p:cNvPr>
          <p:cNvSpPr>
            <a:spLocks noGrp="1"/>
          </p:cNvSpPr>
          <p:nvPr>
            <p:ph type="title"/>
          </p:nvPr>
        </p:nvSpPr>
        <p:spPr>
          <a:xfrm>
            <a:off x="1226389" y="990921"/>
            <a:ext cx="9739222" cy="706964"/>
          </a:xfrm>
        </p:spPr>
        <p:txBody>
          <a:bodyPr/>
          <a:lstStyle/>
          <a:p>
            <a:r>
              <a:rPr lang="en-US" sz="2800" dirty="0"/>
              <a:t>Citi </a:t>
            </a:r>
            <a:r>
              <a:rPr lang="en-US" sz="2800" dirty="0" err="1"/>
              <a:t>aktuāli</a:t>
            </a:r>
            <a:r>
              <a:rPr lang="en-US" sz="2800" dirty="0"/>
              <a:t> </a:t>
            </a:r>
            <a:r>
              <a:rPr lang="en-US" sz="2800" dirty="0" err="1"/>
              <a:t>jautājumi</a:t>
            </a:r>
            <a:r>
              <a:rPr lang="en-US" sz="2800" dirty="0"/>
              <a:t> </a:t>
            </a:r>
            <a:r>
              <a:rPr lang="en-US" sz="2800" dirty="0" err="1"/>
              <a:t>specializācijas</a:t>
            </a:r>
            <a:r>
              <a:rPr lang="en-US" sz="2800" dirty="0"/>
              <a:t> </a:t>
            </a:r>
            <a:r>
              <a:rPr lang="en-US" sz="2800" dirty="0" err="1"/>
              <a:t>kontekstā</a:t>
            </a:r>
            <a:r>
              <a:rPr lang="lv-LV" sz="2800" dirty="0"/>
              <a:t> I</a:t>
            </a:r>
            <a:endParaRPr lang="en-US" sz="2800" dirty="0"/>
          </a:p>
        </p:txBody>
      </p:sp>
      <p:sp>
        <p:nvSpPr>
          <p:cNvPr id="3" name="Content Placeholder 2">
            <a:extLst>
              <a:ext uri="{FF2B5EF4-FFF2-40B4-BE49-F238E27FC236}">
                <a16:creationId xmlns:a16="http://schemas.microsoft.com/office/drawing/2014/main" id="{A41B2C84-F25A-1C5F-F44E-21AA08EF7B0D}"/>
              </a:ext>
            </a:extLst>
          </p:cNvPr>
          <p:cNvSpPr>
            <a:spLocks noGrp="1"/>
          </p:cNvSpPr>
          <p:nvPr>
            <p:ph idx="1"/>
          </p:nvPr>
        </p:nvSpPr>
        <p:spPr>
          <a:xfrm>
            <a:off x="465826" y="1949570"/>
            <a:ext cx="10136038" cy="4408097"/>
          </a:xfrm>
        </p:spPr>
        <p:txBody>
          <a:bodyPr>
            <a:normAutofit/>
          </a:bodyPr>
          <a:lstStyle/>
          <a:p>
            <a:pPr marL="0" indent="0">
              <a:buNone/>
            </a:pPr>
            <a:endParaRPr lang="lv-LV" dirty="0"/>
          </a:p>
          <a:p>
            <a:r>
              <a:rPr lang="es-ES" b="1" dirty="0"/>
              <a:t>Par </a:t>
            </a:r>
            <a:r>
              <a:rPr lang="es-ES" b="1" dirty="0" err="1"/>
              <a:t>tiesneša</a:t>
            </a:r>
            <a:r>
              <a:rPr lang="es-ES" b="1" dirty="0"/>
              <a:t> </a:t>
            </a:r>
            <a:r>
              <a:rPr lang="es-ES" b="1" dirty="0" err="1"/>
              <a:t>palīga</a:t>
            </a:r>
            <a:r>
              <a:rPr lang="es-ES" b="1" dirty="0"/>
              <a:t> </a:t>
            </a:r>
            <a:r>
              <a:rPr lang="es-ES" b="1" dirty="0" err="1"/>
              <a:t>institūta</a:t>
            </a:r>
            <a:r>
              <a:rPr lang="es-ES" b="1" dirty="0"/>
              <a:t> </a:t>
            </a:r>
            <a:r>
              <a:rPr lang="es-ES" b="1" dirty="0" err="1"/>
              <a:t>pilnveidi</a:t>
            </a:r>
            <a:r>
              <a:rPr lang="es-ES" b="1" dirty="0"/>
              <a:t> un tiesas jurista </a:t>
            </a:r>
            <a:r>
              <a:rPr lang="es-ES" b="1" dirty="0" err="1"/>
              <a:t>institūta</a:t>
            </a:r>
            <a:r>
              <a:rPr lang="es-ES" b="1" dirty="0"/>
              <a:t> </a:t>
            </a:r>
            <a:r>
              <a:rPr lang="es-ES" b="1" dirty="0" err="1"/>
              <a:t>nepieciešamību</a:t>
            </a:r>
            <a:r>
              <a:rPr lang="es-ES" b="1" dirty="0"/>
              <a:t> </a:t>
            </a:r>
            <a:endParaRPr lang="lv-LV" b="1" dirty="0"/>
          </a:p>
          <a:p>
            <a:pPr marL="0" indent="0">
              <a:buNone/>
            </a:pPr>
            <a:endParaRPr lang="lv-LV" b="1" dirty="0"/>
          </a:p>
          <a:p>
            <a:pPr marL="0" indent="0">
              <a:buNone/>
            </a:pPr>
            <a:r>
              <a:rPr lang="lv-LV" dirty="0"/>
              <a:t>Valsts kontroles ziņojumā “Cilvēkresursu pieejamība un attīstība Latvijas tiesās” uzsvērts, ka nepieciešams izstrādāt risinājumus, kas mazinātu darbinieku mainību Latvijas tiesās. </a:t>
            </a:r>
          </a:p>
          <a:p>
            <a:pPr marL="0" indent="0">
              <a:buNone/>
            </a:pPr>
            <a:r>
              <a:rPr lang="lv-LV" dirty="0"/>
              <a:t>Lai sasniegtu mērķi pielīdzināt tiesneša palīga amatu jurista standartam, nosakāms pārejas periods tiem palīgiem, kuriem nav atbilstošas izglītības, dodot iespēju iegūt nepieciešamo izglītības līmeni un saglabāt darba vietu. </a:t>
            </a:r>
          </a:p>
          <a:p>
            <a:pPr marL="0" indent="0">
              <a:buNone/>
            </a:pPr>
            <a:r>
              <a:rPr lang="lv-LV" dirty="0"/>
              <a:t>Lai risinātu tiesnešu, kuri izskata zemesgrāmatu lietas, noslodzes problemātiku, ir izveidojams tiesas jurista amats ar atbilstošām prasībām un statusu, kuram sākotnēji nododama daļa no zemesgrāmatu tiesneša kompetences, tajā skaitā tiesām piekritīgās bezstrīdus lietas</a:t>
            </a:r>
          </a:p>
        </p:txBody>
      </p:sp>
    </p:spTree>
    <p:extLst>
      <p:ext uri="{BB962C8B-B14F-4D97-AF65-F5344CB8AC3E}">
        <p14:creationId xmlns:p14="http://schemas.microsoft.com/office/powerpoint/2010/main" val="935971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B1224-DD40-FB47-E213-89099D6054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F26B19-927B-8D99-850D-D0A4C5CF2BDC}"/>
              </a:ext>
            </a:extLst>
          </p:cNvPr>
          <p:cNvSpPr>
            <a:spLocks noGrp="1"/>
          </p:cNvSpPr>
          <p:nvPr>
            <p:ph type="title"/>
          </p:nvPr>
        </p:nvSpPr>
        <p:spPr>
          <a:xfrm>
            <a:off x="1226389" y="990921"/>
            <a:ext cx="9739222" cy="706964"/>
          </a:xfrm>
        </p:spPr>
        <p:txBody>
          <a:bodyPr/>
          <a:lstStyle/>
          <a:p>
            <a:r>
              <a:rPr lang="en-US" sz="2800" dirty="0"/>
              <a:t>Citi </a:t>
            </a:r>
            <a:r>
              <a:rPr lang="en-US" sz="2800" dirty="0" err="1"/>
              <a:t>aktuāli</a:t>
            </a:r>
            <a:r>
              <a:rPr lang="en-US" sz="2800" dirty="0"/>
              <a:t> </a:t>
            </a:r>
            <a:r>
              <a:rPr lang="en-US" sz="2800" dirty="0" err="1"/>
              <a:t>jautājumi</a:t>
            </a:r>
            <a:r>
              <a:rPr lang="en-US" sz="2800" dirty="0"/>
              <a:t> </a:t>
            </a:r>
            <a:r>
              <a:rPr lang="en-US" sz="2800" dirty="0" err="1"/>
              <a:t>specializācijas</a:t>
            </a:r>
            <a:r>
              <a:rPr lang="en-US" sz="2800" dirty="0"/>
              <a:t> </a:t>
            </a:r>
            <a:r>
              <a:rPr lang="en-US" sz="2800" dirty="0" err="1"/>
              <a:t>kontekstā</a:t>
            </a:r>
            <a:r>
              <a:rPr lang="lv-LV" sz="2800" dirty="0"/>
              <a:t> II</a:t>
            </a:r>
            <a:endParaRPr lang="en-US" sz="2800" dirty="0"/>
          </a:p>
        </p:txBody>
      </p:sp>
      <p:sp>
        <p:nvSpPr>
          <p:cNvPr id="3" name="Content Placeholder 2">
            <a:extLst>
              <a:ext uri="{FF2B5EF4-FFF2-40B4-BE49-F238E27FC236}">
                <a16:creationId xmlns:a16="http://schemas.microsoft.com/office/drawing/2014/main" id="{0DF44C2F-9B2C-7A42-7189-81B9463CA7C2}"/>
              </a:ext>
            </a:extLst>
          </p:cNvPr>
          <p:cNvSpPr>
            <a:spLocks noGrp="1"/>
          </p:cNvSpPr>
          <p:nvPr>
            <p:ph idx="1"/>
          </p:nvPr>
        </p:nvSpPr>
        <p:spPr>
          <a:xfrm>
            <a:off x="465826" y="1949570"/>
            <a:ext cx="10136038" cy="4408097"/>
          </a:xfrm>
        </p:spPr>
        <p:txBody>
          <a:bodyPr>
            <a:normAutofit lnSpcReduction="10000"/>
          </a:bodyPr>
          <a:lstStyle/>
          <a:p>
            <a:pPr marL="0" indent="0">
              <a:buNone/>
            </a:pPr>
            <a:endParaRPr lang="lv-LV" dirty="0"/>
          </a:p>
          <a:p>
            <a:r>
              <a:rPr lang="es-ES" b="1" dirty="0"/>
              <a:t>Par </a:t>
            </a:r>
            <a:r>
              <a:rPr lang="es-ES" b="1" dirty="0" err="1"/>
              <a:t>konkrētu</a:t>
            </a:r>
            <a:r>
              <a:rPr lang="es-ES" b="1" dirty="0"/>
              <a:t> </a:t>
            </a:r>
            <a:r>
              <a:rPr lang="es-ES" b="1" dirty="0" err="1"/>
              <a:t>jautājumu</a:t>
            </a:r>
            <a:r>
              <a:rPr lang="es-ES" b="1" dirty="0"/>
              <a:t> </a:t>
            </a:r>
            <a:r>
              <a:rPr lang="es-ES" b="1" dirty="0" err="1"/>
              <a:t>izskatīšanu</a:t>
            </a:r>
            <a:r>
              <a:rPr lang="es-ES" b="1" dirty="0"/>
              <a:t> </a:t>
            </a:r>
            <a:r>
              <a:rPr lang="es-ES" b="1" dirty="0" err="1"/>
              <a:t>vienpersoniski</a:t>
            </a:r>
            <a:r>
              <a:rPr lang="es-ES" b="1" dirty="0"/>
              <a:t> </a:t>
            </a:r>
            <a:r>
              <a:rPr lang="es-ES" b="1" dirty="0" err="1"/>
              <a:t>apgabaltiesās</a:t>
            </a:r>
            <a:endParaRPr lang="lv-LV" b="1" dirty="0"/>
          </a:p>
          <a:p>
            <a:pPr marL="0" indent="0">
              <a:buNone/>
            </a:pPr>
            <a:r>
              <a:rPr lang="lv-LV" dirty="0"/>
              <a:t>Pētot Eiropas tiesu darba organizāciju, ir konstatējama tendence valstīs ar nelielu iedzīvotāju skaitu efektivizēt procesu apelācijas instances tiesās, uzticot apelācijas instances tiesnesim vienpersoniski pārskatīt zemāko instanču pārsūdzētos lēmumus par procesuāliem jautājumiem. </a:t>
            </a:r>
          </a:p>
          <a:p>
            <a:pPr marL="0" indent="0">
              <a:buNone/>
            </a:pPr>
            <a:r>
              <a:rPr lang="lv-LV" dirty="0"/>
              <a:t>Latvijas apelācijas instanču praksē ir konstatētas atšķirības procesuālo normu interpretācijā, sagatavojot lietu iztiesāšanai par to, vai vienpersoniski vai koleģiāli izlemjami jautājumi, piemēram, par pierādījumu pieņemšanu/noraidīšanu; lūgumu par pierādījumu pieprasīšanu izlemšanas kārtībā u.tml.</a:t>
            </a:r>
          </a:p>
          <a:p>
            <a:pPr marL="0" indent="0">
              <a:buNone/>
            </a:pPr>
            <a:r>
              <a:rPr lang="lv-LV" dirty="0"/>
              <a:t>Tiesu aptaujas (2024) rezultāti norāda, ka pāreja uz vienpersonisku izskatīšanu apelācijas tiesā varētu būt pieņemama tikai ļoti specifiskos un mazāk būtiskos jautājumos, lai nodrošinātu procesu efektivitāti, vienlaikus saglabājot koleģiālu izskatīšanu sarežģītākos gadījumos un nodrošinot cilvēktiesību ievērošanu. </a:t>
            </a:r>
          </a:p>
        </p:txBody>
      </p:sp>
    </p:spTree>
    <p:extLst>
      <p:ext uri="{BB962C8B-B14F-4D97-AF65-F5344CB8AC3E}">
        <p14:creationId xmlns:p14="http://schemas.microsoft.com/office/powerpoint/2010/main" val="3395427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212E8-DDE0-3AA5-1D6E-1E7EBA475F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A6EF7F-88E7-FC7D-C2B8-109D4EBC5FDA}"/>
              </a:ext>
            </a:extLst>
          </p:cNvPr>
          <p:cNvSpPr>
            <a:spLocks noGrp="1"/>
          </p:cNvSpPr>
          <p:nvPr>
            <p:ph type="title"/>
          </p:nvPr>
        </p:nvSpPr>
        <p:spPr>
          <a:xfrm>
            <a:off x="1226389" y="990921"/>
            <a:ext cx="9739222" cy="706964"/>
          </a:xfrm>
        </p:spPr>
        <p:txBody>
          <a:bodyPr/>
          <a:lstStyle/>
          <a:p>
            <a:r>
              <a:rPr lang="en-US" sz="2800" dirty="0"/>
              <a:t>Citi </a:t>
            </a:r>
            <a:r>
              <a:rPr lang="en-US" sz="2800" dirty="0" err="1"/>
              <a:t>aktuāli</a:t>
            </a:r>
            <a:r>
              <a:rPr lang="en-US" sz="2800" dirty="0"/>
              <a:t> </a:t>
            </a:r>
            <a:r>
              <a:rPr lang="en-US" sz="2800" dirty="0" err="1"/>
              <a:t>jautājumi</a:t>
            </a:r>
            <a:r>
              <a:rPr lang="en-US" sz="2800" dirty="0"/>
              <a:t> </a:t>
            </a:r>
            <a:r>
              <a:rPr lang="en-US" sz="2800" dirty="0" err="1"/>
              <a:t>specializācijas</a:t>
            </a:r>
            <a:r>
              <a:rPr lang="en-US" sz="2800" dirty="0"/>
              <a:t> </a:t>
            </a:r>
            <a:r>
              <a:rPr lang="en-US" sz="2800" dirty="0" err="1"/>
              <a:t>kontekstā</a:t>
            </a:r>
            <a:r>
              <a:rPr lang="lv-LV" sz="2800" dirty="0"/>
              <a:t> III</a:t>
            </a:r>
            <a:endParaRPr lang="en-US" sz="2800" dirty="0"/>
          </a:p>
        </p:txBody>
      </p:sp>
      <p:sp>
        <p:nvSpPr>
          <p:cNvPr id="3" name="Content Placeholder 2">
            <a:extLst>
              <a:ext uri="{FF2B5EF4-FFF2-40B4-BE49-F238E27FC236}">
                <a16:creationId xmlns:a16="http://schemas.microsoft.com/office/drawing/2014/main" id="{EBC55B88-97D3-C1A3-9CCD-21528831B0BD}"/>
              </a:ext>
            </a:extLst>
          </p:cNvPr>
          <p:cNvSpPr>
            <a:spLocks noGrp="1"/>
          </p:cNvSpPr>
          <p:nvPr>
            <p:ph idx="1"/>
          </p:nvPr>
        </p:nvSpPr>
        <p:spPr>
          <a:xfrm>
            <a:off x="465826" y="1949570"/>
            <a:ext cx="10136038" cy="4408097"/>
          </a:xfrm>
        </p:spPr>
        <p:txBody>
          <a:bodyPr>
            <a:normAutofit/>
          </a:bodyPr>
          <a:lstStyle/>
          <a:p>
            <a:pPr marL="0" indent="0">
              <a:buNone/>
            </a:pPr>
            <a:endParaRPr lang="lv-LV" dirty="0"/>
          </a:p>
          <a:p>
            <a:r>
              <a:rPr lang="lv-LV" b="1" dirty="0"/>
              <a:t>Par tiesnešu atlases kārtību un pārspecializāciju</a:t>
            </a:r>
          </a:p>
          <a:p>
            <a:pPr marL="0" indent="0">
              <a:buNone/>
            </a:pPr>
            <a:r>
              <a:rPr lang="lv-LV" dirty="0"/>
              <a:t>Ir aktualizējams jautājums par tiesnešu atlases sistēmas salāgošanu ar tiesnešu specializācijas nepieciešamību tiesu sistēmā, lai veicinātu attiecīgās tiesību nozares ekspertu motivāciju izvēlēties tiesneša karjeru.</a:t>
            </a:r>
          </a:p>
          <a:p>
            <a:pPr marL="0" indent="0">
              <a:buNone/>
            </a:pPr>
            <a:endParaRPr lang="lv-LV" dirty="0"/>
          </a:p>
          <a:p>
            <a:pPr marL="0" indent="0">
              <a:buNone/>
            </a:pPr>
            <a:r>
              <a:rPr lang="lv-LV" dirty="0"/>
              <a:t>Tiesnešu pārspecializācijas jautājumiem jābūt vienai no nozīmīgām programmas satura sastāvdaļām jaunveidojamās Tieslietu akadēmijas darbā (piemēram, </a:t>
            </a:r>
            <a:r>
              <a:rPr lang="lv-LV" dirty="0" err="1"/>
              <a:t>pārspecializācijai</a:t>
            </a:r>
            <a:r>
              <a:rPr lang="lv-LV" dirty="0"/>
              <a:t> no krimināllietu nozares uz civillietu nozari).</a:t>
            </a:r>
          </a:p>
          <a:p>
            <a:pPr marL="0" indent="0">
              <a:buNone/>
            </a:pPr>
            <a:endParaRPr lang="lv-LV" dirty="0"/>
          </a:p>
          <a:p>
            <a:pPr marL="0" indent="0">
              <a:buNone/>
            </a:pPr>
            <a:r>
              <a:rPr lang="lv-LV" dirty="0"/>
              <a:t>Tieslietu padomē ir rosināma diskusija par  tiesnešu atlases izsludināšanu ar noteiktas specializācijas prasībām, ja ilgstoši nav aizpildītas vakances un neveidojas atlases saraksts.  </a:t>
            </a:r>
          </a:p>
        </p:txBody>
      </p:sp>
    </p:spTree>
    <p:extLst>
      <p:ext uri="{BB962C8B-B14F-4D97-AF65-F5344CB8AC3E}">
        <p14:creationId xmlns:p14="http://schemas.microsoft.com/office/powerpoint/2010/main" val="1969588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474BE-7873-6EAC-7ED7-8941621CD2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67F470-7643-A39C-6C56-28A2DBC135B5}"/>
              </a:ext>
            </a:extLst>
          </p:cNvPr>
          <p:cNvSpPr>
            <a:spLocks noGrp="1"/>
          </p:cNvSpPr>
          <p:nvPr>
            <p:ph type="title"/>
          </p:nvPr>
        </p:nvSpPr>
        <p:spPr>
          <a:xfrm>
            <a:off x="1226389" y="990920"/>
            <a:ext cx="9739222" cy="1088045"/>
          </a:xfrm>
        </p:spPr>
        <p:txBody>
          <a:bodyPr/>
          <a:lstStyle/>
          <a:p>
            <a:pPr algn="ctr"/>
            <a:r>
              <a:rPr lang="it-IT" sz="2800" dirty="0"/>
              <a:t>Darba grupas secinājumi un priekšlikumi </a:t>
            </a:r>
            <a:br>
              <a:rPr lang="lv-LV" sz="2800" dirty="0"/>
            </a:br>
            <a:r>
              <a:rPr lang="lv-LV" sz="2800" i="1" dirty="0"/>
              <a:t>Par specializācijas nepieciešamību </a:t>
            </a:r>
            <a:br>
              <a:rPr lang="lv-LV" sz="2800" dirty="0"/>
            </a:br>
            <a:endParaRPr lang="en-US" sz="2800" dirty="0"/>
          </a:p>
        </p:txBody>
      </p:sp>
      <p:sp>
        <p:nvSpPr>
          <p:cNvPr id="3" name="Content Placeholder 2">
            <a:extLst>
              <a:ext uri="{FF2B5EF4-FFF2-40B4-BE49-F238E27FC236}">
                <a16:creationId xmlns:a16="http://schemas.microsoft.com/office/drawing/2014/main" id="{E3861461-4087-3758-4359-B386E651A54D}"/>
              </a:ext>
            </a:extLst>
          </p:cNvPr>
          <p:cNvSpPr>
            <a:spLocks noGrp="1"/>
          </p:cNvSpPr>
          <p:nvPr>
            <p:ph idx="1"/>
          </p:nvPr>
        </p:nvSpPr>
        <p:spPr>
          <a:xfrm>
            <a:off x="465826" y="2268747"/>
            <a:ext cx="10136038" cy="3751053"/>
          </a:xfrm>
        </p:spPr>
        <p:txBody>
          <a:bodyPr>
            <a:normAutofit/>
          </a:bodyPr>
          <a:lstStyle/>
          <a:p>
            <a:pPr marL="0" indent="0">
              <a:buNone/>
            </a:pPr>
            <a:endParaRPr lang="lv-LV" dirty="0"/>
          </a:p>
          <a:p>
            <a:pPr>
              <a:buFont typeface="Wingdings" panose="05000000000000000000" pitchFamily="2" charset="2"/>
              <a:buChar char="Ø"/>
            </a:pPr>
            <a:r>
              <a:rPr lang="lv-LV" dirty="0"/>
              <a:t>Lai nodrošinātu kvalitatīvu un vienveidīgu tiesas darbu, jau tiesnešu atlases procesā pievēršama uzmanība atbilstošāko un profesionālāko kandidātu atlasei specializācijas nozarēs. </a:t>
            </a:r>
          </a:p>
          <a:p>
            <a:pPr>
              <a:buFont typeface="Wingdings" panose="05000000000000000000" pitchFamily="2" charset="2"/>
              <a:buChar char="Ø"/>
            </a:pPr>
            <a:r>
              <a:rPr lang="lv-LV" dirty="0"/>
              <a:t>Vispārējās jurisdikcijas tiesās pirmajā instancē būtu saglabājama tiesnešu specializācija tiesību nozarēs, dodot iespēju tiesnešiem karjeras laikā to mainīt un nodrošinot attiecīgu apmācību. </a:t>
            </a:r>
          </a:p>
          <a:p>
            <a:pPr>
              <a:buFont typeface="Wingdings" panose="05000000000000000000" pitchFamily="2" charset="2"/>
              <a:buChar char="Ø"/>
            </a:pPr>
            <a:r>
              <a:rPr lang="lv-LV" dirty="0"/>
              <a:t>Tieslietu akadēmijā ieteicams veidot tiesneša palīgu mācības atbilstoši tiesneša specializācijas nozarei. </a:t>
            </a:r>
          </a:p>
        </p:txBody>
      </p:sp>
    </p:spTree>
    <p:extLst>
      <p:ext uri="{BB962C8B-B14F-4D97-AF65-F5344CB8AC3E}">
        <p14:creationId xmlns:p14="http://schemas.microsoft.com/office/powerpoint/2010/main" val="3661895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AD48B-E0B6-4DD0-FE0D-67471D764A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6B0F08-451E-039B-D833-7BC07AE1EB57}"/>
              </a:ext>
            </a:extLst>
          </p:cNvPr>
          <p:cNvSpPr>
            <a:spLocks noGrp="1"/>
          </p:cNvSpPr>
          <p:nvPr>
            <p:ph type="title"/>
          </p:nvPr>
        </p:nvSpPr>
        <p:spPr>
          <a:xfrm>
            <a:off x="1226389" y="990920"/>
            <a:ext cx="9739222" cy="1088045"/>
          </a:xfrm>
        </p:spPr>
        <p:txBody>
          <a:bodyPr/>
          <a:lstStyle/>
          <a:p>
            <a:pPr algn="ctr"/>
            <a:r>
              <a:rPr lang="it-IT" sz="2800" dirty="0"/>
              <a:t>Darba grupas secinājumi un priekšlikumi </a:t>
            </a:r>
            <a:br>
              <a:rPr lang="lv-LV" sz="2800" dirty="0"/>
            </a:br>
            <a:r>
              <a:rPr lang="lv-LV" sz="2800" i="1" dirty="0"/>
              <a:t>Par tiesu priekšsēdētāju kompetenci</a:t>
            </a:r>
            <a:br>
              <a:rPr lang="lv-LV" sz="2800" dirty="0"/>
            </a:br>
            <a:endParaRPr lang="en-US" sz="2800" dirty="0"/>
          </a:p>
        </p:txBody>
      </p:sp>
      <p:sp>
        <p:nvSpPr>
          <p:cNvPr id="3" name="Content Placeholder 2">
            <a:extLst>
              <a:ext uri="{FF2B5EF4-FFF2-40B4-BE49-F238E27FC236}">
                <a16:creationId xmlns:a16="http://schemas.microsoft.com/office/drawing/2014/main" id="{25BC2201-1586-89F3-DDC8-D8D280FF9453}"/>
              </a:ext>
            </a:extLst>
          </p:cNvPr>
          <p:cNvSpPr>
            <a:spLocks noGrp="1"/>
          </p:cNvSpPr>
          <p:nvPr>
            <p:ph idx="1"/>
          </p:nvPr>
        </p:nvSpPr>
        <p:spPr>
          <a:xfrm>
            <a:off x="465826" y="2268747"/>
            <a:ext cx="10136038" cy="3751053"/>
          </a:xfrm>
        </p:spPr>
        <p:txBody>
          <a:bodyPr>
            <a:normAutofit/>
          </a:bodyPr>
          <a:lstStyle/>
          <a:p>
            <a:pPr>
              <a:buFont typeface="Wingdings" panose="05000000000000000000" pitchFamily="2" charset="2"/>
              <a:buChar char="Ø"/>
            </a:pPr>
            <a:r>
              <a:rPr lang="lv-LV" dirty="0"/>
              <a:t>Iespēja specializēties tiesību nozarēs ir veiksmīgi atrisināta līdz ar tiesu teritoriālo reformu, taču ne visās vispārējās jurisdikcijas tiesās tiesu priekšsēdētājiem ir izdevies noteikt samērīgu proporciju starp tiesnešiem, kas tiesā skata krimināllietas un civillietas.</a:t>
            </a:r>
          </a:p>
          <a:p>
            <a:pPr>
              <a:buFont typeface="Wingdings" panose="05000000000000000000" pitchFamily="2" charset="2"/>
              <a:buChar char="Ø"/>
            </a:pPr>
            <a:r>
              <a:rPr lang="lv-LV" dirty="0"/>
              <a:t>Nav iespējams noteikt vienotus apakšspecializāciju kritērijus tiesību nozares ietvaros visās pirmās instances tiesās. Šis jautājums atstājams katras tiesas priekšsēdētāja ziņā, dodot iespēju operatīvi reaģēt, ņemot vērā ienākošo lietu veidu īpatsvara izmaiņas.</a:t>
            </a:r>
          </a:p>
          <a:p>
            <a:pPr>
              <a:buFont typeface="Wingdings" panose="05000000000000000000" pitchFamily="2" charset="2"/>
              <a:buChar char="Ø"/>
            </a:pPr>
            <a:r>
              <a:rPr lang="lv-LV" dirty="0"/>
              <a:t>Tiesas priekšsēdētāju rīkojumiem par lietu sadales plāniem Latvijas tiesās ir jābūt savstarpēji salīdzināmiem un sabiedrībai saprotamiem. Ir standartizējama lietu sadales rīkojumu pieņemšanas prakse un apsverama lielāka Tieslietu padomes ietekme tiesnešu skaita proporcijas noteikšanā pa nozarēm katrā tiesā. </a:t>
            </a:r>
          </a:p>
        </p:txBody>
      </p:sp>
    </p:spTree>
    <p:extLst>
      <p:ext uri="{BB962C8B-B14F-4D97-AF65-F5344CB8AC3E}">
        <p14:creationId xmlns:p14="http://schemas.microsoft.com/office/powerpoint/2010/main" val="3675008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F888D-2936-61CD-3A4D-7DDFBAB77C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556A0A-6578-9681-26EB-1B036BABBE22}"/>
              </a:ext>
            </a:extLst>
          </p:cNvPr>
          <p:cNvSpPr>
            <a:spLocks noGrp="1"/>
          </p:cNvSpPr>
          <p:nvPr>
            <p:ph type="title"/>
          </p:nvPr>
        </p:nvSpPr>
        <p:spPr>
          <a:xfrm>
            <a:off x="1226389" y="990920"/>
            <a:ext cx="9739222" cy="1088045"/>
          </a:xfrm>
        </p:spPr>
        <p:txBody>
          <a:bodyPr/>
          <a:lstStyle/>
          <a:p>
            <a:pPr algn="ctr"/>
            <a:r>
              <a:rPr lang="it-IT" sz="2800" dirty="0"/>
              <a:t>Darba grupas secinājumi un priekšlikumi </a:t>
            </a:r>
            <a:br>
              <a:rPr lang="lv-LV" sz="2800" dirty="0"/>
            </a:br>
            <a:r>
              <a:rPr lang="lv-LV" sz="2800" i="1" dirty="0"/>
              <a:t>Par specializācijas nozarēm un apakšspecializāciju</a:t>
            </a:r>
            <a:br>
              <a:rPr lang="lv-LV" sz="2800" dirty="0"/>
            </a:br>
            <a:endParaRPr lang="en-US" sz="2800" dirty="0"/>
          </a:p>
        </p:txBody>
      </p:sp>
      <p:sp>
        <p:nvSpPr>
          <p:cNvPr id="3" name="Content Placeholder 2">
            <a:extLst>
              <a:ext uri="{FF2B5EF4-FFF2-40B4-BE49-F238E27FC236}">
                <a16:creationId xmlns:a16="http://schemas.microsoft.com/office/drawing/2014/main" id="{1F935DF7-421D-8E41-15CA-F8A37875DE3C}"/>
              </a:ext>
            </a:extLst>
          </p:cNvPr>
          <p:cNvSpPr>
            <a:spLocks noGrp="1"/>
          </p:cNvSpPr>
          <p:nvPr>
            <p:ph idx="1"/>
          </p:nvPr>
        </p:nvSpPr>
        <p:spPr>
          <a:xfrm>
            <a:off x="465826" y="2409824"/>
            <a:ext cx="10136038" cy="4105275"/>
          </a:xfrm>
        </p:spPr>
        <p:txBody>
          <a:bodyPr>
            <a:normAutofit fontScale="92500" lnSpcReduction="20000"/>
          </a:bodyPr>
          <a:lstStyle/>
          <a:p>
            <a:pPr>
              <a:buFont typeface="Wingdings" panose="05000000000000000000" pitchFamily="2" charset="2"/>
              <a:buChar char="Ø"/>
            </a:pPr>
            <a:r>
              <a:rPr lang="lv-LV" dirty="0"/>
              <a:t>Darba grupa rosina saglabāt specializāciju tiesību nozarēs – krimināllietas, civillietas un administratīvās lietas. Aktualizēt jautājumu par administratīvo pārkāpumu lietu noteikšanu kā specializēto tiesību nozari. </a:t>
            </a:r>
          </a:p>
          <a:p>
            <a:pPr>
              <a:buFont typeface="Wingdings" panose="05000000000000000000" pitchFamily="2" charset="2"/>
              <a:buChar char="Ø"/>
            </a:pPr>
            <a:r>
              <a:rPr lang="lv-LV" dirty="0"/>
              <a:t>Ģimenes strīdu izskatīšanā tiesās būtu ieteicams atkāpties no līdzšinēji praktizētā teritoriālā lietu piekritības modeļa ģimenes strīdu izskatīšanā. Būtu atbalstāma arī tiesas izbraukuma sēžu nodrošināšana reģionos. </a:t>
            </a:r>
          </a:p>
          <a:p>
            <a:pPr>
              <a:buFont typeface="Wingdings" panose="05000000000000000000" pitchFamily="2" charset="2"/>
              <a:buChar char="Ø"/>
            </a:pPr>
            <a:r>
              <a:rPr lang="lv-LV" dirty="0"/>
              <a:t>Lai gan specializēto tiesu veidošana nākotnē nav izslēgta, bet darba grupa, ņemot vērā kopējo tiesu lietu skaitu Latvijā nesaskata racionāla pamatu veidot specializēto tiesu tīklu. </a:t>
            </a:r>
          </a:p>
          <a:p>
            <a:pPr>
              <a:buFont typeface="Wingdings" panose="05000000000000000000" pitchFamily="2" charset="2"/>
              <a:buChar char="Ø"/>
            </a:pPr>
            <a:r>
              <a:rPr lang="lv-LV" dirty="0"/>
              <a:t>Tiesas darba kvalitātes nolūkā specializāciju AP lietās ieteicams kombinēt ar specializāciju krimināllietās, nevis civillietās. </a:t>
            </a:r>
          </a:p>
          <a:p>
            <a:pPr>
              <a:buFont typeface="Wingdings" panose="05000000000000000000" pitchFamily="2" charset="2"/>
              <a:buChar char="Ø"/>
            </a:pPr>
            <a:r>
              <a:rPr lang="lv-LV" dirty="0"/>
              <a:t>Vienotas prakses un izpratnes nodrošināšanai sadarbībā ar Tieslietu akadēmiju un TKK nepieciešams izveidot koordinējošo tiesnešu institūtu, kas uzņemtos profesionālā mentora lomu konkrēta lietu veida jautājumā. </a:t>
            </a:r>
          </a:p>
          <a:p>
            <a:pPr>
              <a:buFont typeface="Wingdings" panose="05000000000000000000" pitchFamily="2" charset="2"/>
              <a:buChar char="Ø"/>
            </a:pPr>
            <a:r>
              <a:rPr lang="lv-LV" dirty="0"/>
              <a:t>Ir atbalstāms priekšlikums veidot jaunu tiesas amatpersonu – tiesas juristu, kas būtu apveltīta ar lēmumu pieņemšanas kompetenci lietās, kurās nepastāv strīds. </a:t>
            </a:r>
          </a:p>
        </p:txBody>
      </p:sp>
    </p:spTree>
    <p:extLst>
      <p:ext uri="{BB962C8B-B14F-4D97-AF65-F5344CB8AC3E}">
        <p14:creationId xmlns:p14="http://schemas.microsoft.com/office/powerpoint/2010/main" val="3191901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02DE0-4597-A9E0-5508-0E013F033E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250272-C85B-8811-77CF-6CF4FB0EAB11}"/>
              </a:ext>
            </a:extLst>
          </p:cNvPr>
          <p:cNvSpPr>
            <a:spLocks noGrp="1"/>
          </p:cNvSpPr>
          <p:nvPr>
            <p:ph type="title"/>
          </p:nvPr>
        </p:nvSpPr>
        <p:spPr>
          <a:xfrm>
            <a:off x="1226389" y="990920"/>
            <a:ext cx="9739222" cy="1088045"/>
          </a:xfrm>
        </p:spPr>
        <p:txBody>
          <a:bodyPr/>
          <a:lstStyle/>
          <a:p>
            <a:pPr algn="ctr"/>
            <a:r>
              <a:rPr lang="it-IT" sz="2800" dirty="0"/>
              <a:t>Darba grupas secinājumi un priekšlikumi </a:t>
            </a:r>
            <a:br>
              <a:rPr lang="lv-LV" sz="2800" dirty="0"/>
            </a:br>
            <a:r>
              <a:rPr lang="lv-LV" sz="2800" i="1" dirty="0"/>
              <a:t>Par specializācijas nozarēm un apakšspecializāciju</a:t>
            </a:r>
            <a:br>
              <a:rPr lang="lv-LV" sz="2800" dirty="0"/>
            </a:br>
            <a:endParaRPr lang="en-US" sz="2800" dirty="0"/>
          </a:p>
        </p:txBody>
      </p:sp>
      <p:sp>
        <p:nvSpPr>
          <p:cNvPr id="3" name="Content Placeholder 2">
            <a:extLst>
              <a:ext uri="{FF2B5EF4-FFF2-40B4-BE49-F238E27FC236}">
                <a16:creationId xmlns:a16="http://schemas.microsoft.com/office/drawing/2014/main" id="{81320190-BC31-1206-F70A-A8C60BF7832A}"/>
              </a:ext>
            </a:extLst>
          </p:cNvPr>
          <p:cNvSpPr>
            <a:spLocks noGrp="1"/>
          </p:cNvSpPr>
          <p:nvPr>
            <p:ph idx="1"/>
          </p:nvPr>
        </p:nvSpPr>
        <p:spPr>
          <a:xfrm>
            <a:off x="465826" y="2268747"/>
            <a:ext cx="10136038" cy="3751053"/>
          </a:xfrm>
        </p:spPr>
        <p:txBody>
          <a:bodyPr>
            <a:normAutofit/>
          </a:bodyPr>
          <a:lstStyle/>
          <a:p>
            <a:pPr marL="0" indent="0">
              <a:buNone/>
            </a:pPr>
            <a:r>
              <a:rPr lang="lv-LV" dirty="0"/>
              <a:t>Ir nepieciešams pieņemt pamatotus lēmumus par ELT tālāko attīstību, ņemot vērā secinājumus par līdzšinējo ELT darbību:</a:t>
            </a:r>
          </a:p>
          <a:p>
            <a:pPr>
              <a:buFont typeface="Wingdings" panose="05000000000000000000" pitchFamily="2" charset="2"/>
              <a:buChar char="Ø"/>
            </a:pPr>
            <a:r>
              <a:rPr lang="lv-LV" dirty="0"/>
              <a:t>veikt neatliekamus pasākumus, lai sabalansētu ELT noslodzi kriminālprocesuālajos jautājumos un civilprocesuālajos jautājumos, palielinātu tiesas kapacitāti un paplašinātu darba telpas;</a:t>
            </a:r>
          </a:p>
          <a:p>
            <a:pPr>
              <a:buFont typeface="Wingdings" panose="05000000000000000000" pitchFamily="2" charset="2"/>
              <a:buChar char="Ø"/>
            </a:pPr>
            <a:r>
              <a:rPr lang="lv-LV" dirty="0"/>
              <a:t>ja papildu ieguldījumi ELT kapacitātē un infrastruktūrā tuvākajos gados nav iespējami, tad būtu pārskatāma ELT kompetence krimināltiesību jautājumos, daļu no tiem atgriežot vispārējās jurisdikcijas tiesu kompetencē</a:t>
            </a:r>
          </a:p>
          <a:p>
            <a:pPr>
              <a:buFont typeface="Wingdings" panose="05000000000000000000" pitchFamily="2" charset="2"/>
              <a:buChar char="Ø"/>
            </a:pPr>
            <a:r>
              <a:rPr lang="lv-LV" dirty="0"/>
              <a:t>ja netiek atrisināts jautājums par Rīgas apgabaltiesas Krimināllietu tiesas kolēģijas stiprināšanu, tad apsverams mainīt ELT nolēmumu pārsūdzības kārtību.  </a:t>
            </a:r>
          </a:p>
          <a:p>
            <a:pPr marL="0" indent="0">
              <a:buNone/>
            </a:pPr>
            <a:endParaRPr lang="lv-LV" dirty="0"/>
          </a:p>
        </p:txBody>
      </p:sp>
    </p:spTree>
    <p:extLst>
      <p:ext uri="{BB962C8B-B14F-4D97-AF65-F5344CB8AC3E}">
        <p14:creationId xmlns:p14="http://schemas.microsoft.com/office/powerpoint/2010/main" val="4096227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644FA-F231-39C4-74BC-584DDD4C83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2BBCBE-D836-2BFB-BE6B-88B64B9CF626}"/>
              </a:ext>
            </a:extLst>
          </p:cNvPr>
          <p:cNvSpPr>
            <a:spLocks noGrp="1"/>
          </p:cNvSpPr>
          <p:nvPr>
            <p:ph type="title"/>
          </p:nvPr>
        </p:nvSpPr>
        <p:spPr>
          <a:xfrm>
            <a:off x="552092" y="990920"/>
            <a:ext cx="11007304" cy="1088045"/>
          </a:xfrm>
        </p:spPr>
        <p:txBody>
          <a:bodyPr/>
          <a:lstStyle/>
          <a:p>
            <a:pPr algn="ctr"/>
            <a:r>
              <a:rPr lang="it-IT" sz="2800" dirty="0"/>
              <a:t>Darba grupas secinājumi un priekšlikumi </a:t>
            </a:r>
            <a:br>
              <a:rPr lang="lv-LV" sz="2800" dirty="0"/>
            </a:br>
            <a:r>
              <a:rPr lang="lv-LV" sz="2800" dirty="0"/>
              <a:t>Par Tiesnešu specializācijas noteikšanas pamatprincipiem</a:t>
            </a:r>
            <a:br>
              <a:rPr lang="lv-LV" sz="2800" dirty="0"/>
            </a:br>
            <a:endParaRPr lang="en-US" sz="2800" dirty="0"/>
          </a:p>
        </p:txBody>
      </p:sp>
      <p:sp>
        <p:nvSpPr>
          <p:cNvPr id="3" name="Content Placeholder 2">
            <a:extLst>
              <a:ext uri="{FF2B5EF4-FFF2-40B4-BE49-F238E27FC236}">
                <a16:creationId xmlns:a16="http://schemas.microsoft.com/office/drawing/2014/main" id="{19D11C90-6B54-A078-6DCF-3FEDDF7AA48F}"/>
              </a:ext>
            </a:extLst>
          </p:cNvPr>
          <p:cNvSpPr>
            <a:spLocks noGrp="1"/>
          </p:cNvSpPr>
          <p:nvPr>
            <p:ph idx="1"/>
          </p:nvPr>
        </p:nvSpPr>
        <p:spPr>
          <a:xfrm>
            <a:off x="465826" y="2268747"/>
            <a:ext cx="10136038" cy="4304581"/>
          </a:xfrm>
        </p:spPr>
        <p:txBody>
          <a:bodyPr>
            <a:normAutofit lnSpcReduction="10000"/>
          </a:bodyPr>
          <a:lstStyle/>
          <a:p>
            <a:pPr marL="0" indent="0">
              <a:buNone/>
            </a:pPr>
            <a:r>
              <a:rPr lang="lv-LV" dirty="0"/>
              <a:t>Darba grupa ierosina Tieslietu padomē apspriest un apstiprināt šādus </a:t>
            </a:r>
          </a:p>
          <a:p>
            <a:pPr marL="0" indent="0">
              <a:buNone/>
            </a:pPr>
            <a:r>
              <a:rPr lang="lv-LV" b="1" dirty="0"/>
              <a:t>Tiesnešu specializācijas noteikšanas pamatprincipus:</a:t>
            </a:r>
          </a:p>
          <a:p>
            <a:pPr>
              <a:buFont typeface="+mj-lt"/>
              <a:buAutoNum type="arabicPeriod"/>
            </a:pPr>
            <a:r>
              <a:rPr lang="lv-LV" dirty="0"/>
              <a:t>Efektivitāte un kvalitāte</a:t>
            </a:r>
          </a:p>
          <a:p>
            <a:pPr>
              <a:buFont typeface="+mj-lt"/>
              <a:buAutoNum type="arabicPeriod"/>
            </a:pPr>
            <a:r>
              <a:rPr lang="lv-LV" dirty="0"/>
              <a:t>Elastība un daudzpusība</a:t>
            </a:r>
          </a:p>
          <a:p>
            <a:pPr>
              <a:buFont typeface="+mj-lt"/>
              <a:buAutoNum type="arabicPeriod"/>
            </a:pPr>
            <a:r>
              <a:rPr lang="lv-LV" dirty="0"/>
              <a:t>Tiesu sistēmas vienotība</a:t>
            </a:r>
          </a:p>
          <a:p>
            <a:pPr>
              <a:buFont typeface="+mj-lt"/>
              <a:buAutoNum type="arabicPeriod"/>
            </a:pPr>
            <a:r>
              <a:rPr lang="lv-LV" dirty="0"/>
              <a:t>Kvalitatīva tiesas resursu pārvaldība</a:t>
            </a:r>
          </a:p>
          <a:p>
            <a:pPr marL="0" indent="0">
              <a:buNone/>
            </a:pPr>
            <a:r>
              <a:rPr lang="lv-LV" b="1" dirty="0"/>
              <a:t>Kritēriji specializācijas noteikšanai:</a:t>
            </a:r>
          </a:p>
          <a:p>
            <a:pPr>
              <a:buFont typeface="+mj-lt"/>
              <a:buAutoNum type="arabicPeriod"/>
            </a:pPr>
            <a:r>
              <a:rPr lang="lv-LV" dirty="0"/>
              <a:t>Lietu sarežģītība, apjoms un aktualitāte</a:t>
            </a:r>
          </a:p>
          <a:p>
            <a:pPr>
              <a:buFont typeface="+mj-lt"/>
              <a:buAutoNum type="arabicPeriod"/>
            </a:pPr>
            <a:r>
              <a:rPr lang="lv-LV" dirty="0"/>
              <a:t>Tiesnešu skaits un administratīvie resursi, atbalsta personāls</a:t>
            </a:r>
          </a:p>
          <a:p>
            <a:pPr>
              <a:buFont typeface="+mj-lt"/>
              <a:buAutoNum type="arabicPeriod"/>
            </a:pPr>
            <a:r>
              <a:rPr lang="lv-LV" dirty="0"/>
              <a:t>Līdzsvars starp specializāciju un pieeju tiesai</a:t>
            </a:r>
          </a:p>
          <a:p>
            <a:pPr>
              <a:buFont typeface="+mj-lt"/>
              <a:buAutoNum type="arabicPeriod"/>
            </a:pPr>
            <a:r>
              <a:rPr lang="lv-LV" dirty="0"/>
              <a:t>Tiesnešu mācības un rotācija</a:t>
            </a:r>
          </a:p>
          <a:p>
            <a:pPr>
              <a:buFont typeface="+mj-lt"/>
              <a:buAutoNum type="arabicPeriod"/>
            </a:pPr>
            <a:endParaRPr lang="lv-LV" dirty="0"/>
          </a:p>
        </p:txBody>
      </p:sp>
    </p:spTree>
    <p:extLst>
      <p:ext uri="{BB962C8B-B14F-4D97-AF65-F5344CB8AC3E}">
        <p14:creationId xmlns:p14="http://schemas.microsoft.com/office/powerpoint/2010/main" val="3018084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4F5B3-60B4-A7C6-B868-13BC88170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5335FF-9D6E-2A86-1E1C-C1173CAFC8C5}"/>
              </a:ext>
            </a:extLst>
          </p:cNvPr>
          <p:cNvSpPr>
            <a:spLocks noGrp="1"/>
          </p:cNvSpPr>
          <p:nvPr>
            <p:ph type="title"/>
          </p:nvPr>
        </p:nvSpPr>
        <p:spPr>
          <a:xfrm>
            <a:off x="552092" y="990920"/>
            <a:ext cx="11007304" cy="1088045"/>
          </a:xfrm>
        </p:spPr>
        <p:txBody>
          <a:bodyPr/>
          <a:lstStyle/>
          <a:p>
            <a:pPr algn="ctr"/>
            <a:r>
              <a:rPr lang="it-IT" sz="2800" dirty="0"/>
              <a:t>Darba grupas secinājumi un priekšlikumi </a:t>
            </a:r>
            <a:br>
              <a:rPr lang="lv-LV" sz="2800" dirty="0"/>
            </a:br>
            <a:r>
              <a:rPr lang="lv-LV" sz="2800" dirty="0"/>
              <a:t>Par Tiesnešu specializācijas noteikšanas pamatprincipiem</a:t>
            </a:r>
            <a:br>
              <a:rPr lang="lv-LV" sz="2800" dirty="0"/>
            </a:br>
            <a:endParaRPr lang="en-US" sz="2800" dirty="0"/>
          </a:p>
        </p:txBody>
      </p:sp>
      <p:sp>
        <p:nvSpPr>
          <p:cNvPr id="3" name="Content Placeholder 2">
            <a:extLst>
              <a:ext uri="{FF2B5EF4-FFF2-40B4-BE49-F238E27FC236}">
                <a16:creationId xmlns:a16="http://schemas.microsoft.com/office/drawing/2014/main" id="{AD32929F-0988-A8E4-74B8-774C98D0D0F1}"/>
              </a:ext>
            </a:extLst>
          </p:cNvPr>
          <p:cNvSpPr>
            <a:spLocks noGrp="1"/>
          </p:cNvSpPr>
          <p:nvPr>
            <p:ph idx="1"/>
          </p:nvPr>
        </p:nvSpPr>
        <p:spPr>
          <a:xfrm>
            <a:off x="465826" y="2268747"/>
            <a:ext cx="10136038" cy="4304581"/>
          </a:xfrm>
        </p:spPr>
        <p:txBody>
          <a:bodyPr>
            <a:normAutofit/>
          </a:bodyPr>
          <a:lstStyle/>
          <a:p>
            <a:pPr marL="0" indent="0">
              <a:buNone/>
            </a:pPr>
            <a:endParaRPr lang="lv-LV" b="1" dirty="0"/>
          </a:p>
          <a:p>
            <a:pPr marL="0" indent="0">
              <a:buNone/>
            </a:pPr>
            <a:r>
              <a:rPr lang="lv-LV" b="1" dirty="0"/>
              <a:t>Iespējamie riski, kas saistīti ar šauru tiesnešu specializāciju </a:t>
            </a:r>
          </a:p>
          <a:p>
            <a:pPr>
              <a:buFont typeface="+mj-lt"/>
              <a:buAutoNum type="arabicPeriod"/>
            </a:pPr>
            <a:r>
              <a:rPr lang="lv-LV" dirty="0"/>
              <a:t>Stagnācija un tiesību prakses ierobežošana</a:t>
            </a:r>
          </a:p>
          <a:p>
            <a:pPr>
              <a:buFont typeface="+mj-lt"/>
              <a:buAutoNum type="arabicPeriod"/>
            </a:pPr>
            <a:r>
              <a:rPr lang="lv-LV" dirty="0"/>
              <a:t>Iespējama sabiedrības uzticības zaudēšana  </a:t>
            </a:r>
          </a:p>
          <a:p>
            <a:pPr>
              <a:buFont typeface="+mj-lt"/>
              <a:buAutoNum type="arabicPeriod"/>
            </a:pPr>
            <a:r>
              <a:rPr lang="lv-LV" dirty="0"/>
              <a:t>Nesamērīgs administratīvs slogs un resursi tiesas administrēšanai</a:t>
            </a:r>
          </a:p>
          <a:p>
            <a:pPr>
              <a:buFont typeface="+mj-lt"/>
              <a:buAutoNum type="arabicPeriod"/>
            </a:pPr>
            <a:r>
              <a:rPr lang="lv-LV" dirty="0"/>
              <a:t> Profesionālas izdegšanas risks</a:t>
            </a:r>
          </a:p>
          <a:p>
            <a:pPr>
              <a:buFont typeface="+mj-lt"/>
              <a:buAutoNum type="arabicPeriod"/>
            </a:pPr>
            <a:r>
              <a:rPr lang="lv-LV" dirty="0"/>
              <a:t>Samazinās tiesneša spējas elastīgi reaģēt uz jauniem juridiskiem izaicinājumiem</a:t>
            </a:r>
          </a:p>
        </p:txBody>
      </p:sp>
    </p:spTree>
    <p:extLst>
      <p:ext uri="{BB962C8B-B14F-4D97-AF65-F5344CB8AC3E}">
        <p14:creationId xmlns:p14="http://schemas.microsoft.com/office/powerpoint/2010/main" val="1722134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B8F9D36-CEEB-CDC1-8C05-30255E3350E3}"/>
              </a:ext>
            </a:extLst>
          </p:cNvPr>
          <p:cNvSpPr txBox="1"/>
          <p:nvPr/>
        </p:nvSpPr>
        <p:spPr>
          <a:xfrm>
            <a:off x="439947" y="1573714"/>
            <a:ext cx="10714007" cy="3785652"/>
          </a:xfrm>
          <a:prstGeom prst="rect">
            <a:avLst/>
          </a:prstGeom>
          <a:noFill/>
        </p:spPr>
        <p:txBody>
          <a:bodyPr wrap="square">
            <a:spAutoFit/>
          </a:bodyPr>
          <a:lstStyle/>
          <a:p>
            <a:r>
              <a:rPr lang="lv-LV" sz="2000" dirty="0"/>
              <a:t>Tiesnešu specializācijas darba grupas sastāvs:</a:t>
            </a:r>
            <a:br>
              <a:rPr lang="lv-LV" sz="2000" dirty="0"/>
            </a:br>
            <a:r>
              <a:rPr lang="lv-LV" sz="2000" dirty="0"/>
              <a:t> </a:t>
            </a:r>
            <a:br>
              <a:rPr lang="lv-LV" sz="2000" dirty="0"/>
            </a:br>
            <a:r>
              <a:rPr lang="lv-LV" sz="2000" dirty="0"/>
              <a:t>-	Ilze Celmiņa – Rīgas apgabaltiesas tiesnese;</a:t>
            </a:r>
            <a:br>
              <a:rPr lang="lv-LV" sz="2000" dirty="0"/>
            </a:br>
            <a:r>
              <a:rPr lang="lv-LV" sz="2000" dirty="0"/>
              <a:t>-	Baiba Ozoliņa – Rīgas pilsētas tiesas tiesnese;</a:t>
            </a:r>
            <a:br>
              <a:rPr lang="lv-LV" sz="2000" dirty="0"/>
            </a:br>
            <a:r>
              <a:rPr lang="lv-LV" sz="2000" dirty="0"/>
              <a:t>-	Inita Ilgaža – Tieslietu ministrijas valsts sekretāra vietniece tiesu jautājumos.</a:t>
            </a:r>
            <a:br>
              <a:rPr lang="lv-LV" sz="2000" dirty="0"/>
            </a:br>
            <a:endParaRPr lang="lv-LV" sz="2000" dirty="0"/>
          </a:p>
          <a:p>
            <a:endParaRPr lang="lv-LV" sz="2000" dirty="0"/>
          </a:p>
          <a:p>
            <a:r>
              <a:rPr lang="lv-LV" sz="2000" dirty="0"/>
              <a:t>Darba grupas pieaicinātās locekles: </a:t>
            </a:r>
            <a:br>
              <a:rPr lang="lv-LV" sz="2000" dirty="0"/>
            </a:br>
            <a:br>
              <a:rPr lang="lv-LV" sz="2000" dirty="0"/>
            </a:br>
            <a:r>
              <a:rPr lang="lv-LV" sz="2000" dirty="0"/>
              <a:t>-     Rīgas apgabaltiesas Krimināllietu tiesas kolēģijas tiesnese Signe Grīnberga, </a:t>
            </a:r>
          </a:p>
          <a:p>
            <a:r>
              <a:rPr lang="lv-LV" sz="2000" dirty="0"/>
              <a:t>-     Rīgas pilsētas tiesas tiesnese Inguna Helmane (zemesgrāmatu lietu specializācija)</a:t>
            </a:r>
          </a:p>
          <a:p>
            <a:r>
              <a:rPr lang="lv-LV" sz="2000" dirty="0"/>
              <a:t>-     Administratīvās rajona tiesas priekšsēdētāja Aiga Putniņa</a:t>
            </a:r>
            <a:endParaRPr lang="en-US" sz="2000" dirty="0"/>
          </a:p>
        </p:txBody>
      </p:sp>
    </p:spTree>
    <p:extLst>
      <p:ext uri="{BB962C8B-B14F-4D97-AF65-F5344CB8AC3E}">
        <p14:creationId xmlns:p14="http://schemas.microsoft.com/office/powerpoint/2010/main" val="16718985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1FD2A-1FB5-DD1C-10EC-B596A290D84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C4FDA2-4E3F-0183-380A-140A2889C4EB}"/>
              </a:ext>
            </a:extLst>
          </p:cNvPr>
          <p:cNvSpPr>
            <a:spLocks noGrp="1"/>
          </p:cNvSpPr>
          <p:nvPr>
            <p:ph idx="1"/>
          </p:nvPr>
        </p:nvSpPr>
        <p:spPr/>
        <p:txBody>
          <a:bodyPr>
            <a:normAutofit/>
          </a:bodyPr>
          <a:lstStyle/>
          <a:p>
            <a:pPr marL="0" indent="0" algn="ctr">
              <a:buNone/>
            </a:pPr>
            <a:endParaRPr lang="lv-LV" sz="2800" dirty="0"/>
          </a:p>
          <a:p>
            <a:pPr marL="0" indent="0" algn="ctr">
              <a:buNone/>
            </a:pPr>
            <a:endParaRPr lang="lv-LV" sz="2800" dirty="0"/>
          </a:p>
          <a:p>
            <a:pPr marL="0" indent="0" algn="ctr">
              <a:buNone/>
            </a:pPr>
            <a:r>
              <a:rPr lang="lv-LV" sz="2800" dirty="0"/>
              <a:t>Paldies par uzmanību!</a:t>
            </a:r>
            <a:endParaRPr lang="en-US" sz="2800" dirty="0"/>
          </a:p>
        </p:txBody>
      </p:sp>
    </p:spTree>
    <p:extLst>
      <p:ext uri="{BB962C8B-B14F-4D97-AF65-F5344CB8AC3E}">
        <p14:creationId xmlns:p14="http://schemas.microsoft.com/office/powerpoint/2010/main" val="2254347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5320B-50FB-D28C-76A9-E6BEA00C7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B470F7-81BD-EDD3-A819-1DC80300B8EC}"/>
              </a:ext>
            </a:extLst>
          </p:cNvPr>
          <p:cNvSpPr>
            <a:spLocks noGrp="1"/>
          </p:cNvSpPr>
          <p:nvPr>
            <p:ph type="title"/>
          </p:nvPr>
        </p:nvSpPr>
        <p:spPr>
          <a:xfrm>
            <a:off x="1226389" y="990921"/>
            <a:ext cx="9739222" cy="993154"/>
          </a:xfrm>
        </p:spPr>
        <p:txBody>
          <a:bodyPr/>
          <a:lstStyle/>
          <a:p>
            <a:pPr algn="ctr"/>
            <a:r>
              <a:rPr lang="lv-LV" sz="2800" dirty="0"/>
              <a:t>Darba grupas aktivitātes paralēli </a:t>
            </a:r>
            <a:br>
              <a:rPr lang="lv-LV" sz="2800" dirty="0"/>
            </a:br>
            <a:r>
              <a:rPr lang="lv-LV" sz="2800" dirty="0"/>
              <a:t>darba grupas sanāksmēm: </a:t>
            </a:r>
            <a:endParaRPr lang="en-US" sz="2800" dirty="0"/>
          </a:p>
        </p:txBody>
      </p:sp>
      <p:sp>
        <p:nvSpPr>
          <p:cNvPr id="3" name="Content Placeholder 2">
            <a:extLst>
              <a:ext uri="{FF2B5EF4-FFF2-40B4-BE49-F238E27FC236}">
                <a16:creationId xmlns:a16="http://schemas.microsoft.com/office/drawing/2014/main" id="{8954FDB5-8E33-C0B5-1D4A-430F1D2D84D8}"/>
              </a:ext>
            </a:extLst>
          </p:cNvPr>
          <p:cNvSpPr>
            <a:spLocks noGrp="1"/>
          </p:cNvSpPr>
          <p:nvPr>
            <p:ph idx="1"/>
          </p:nvPr>
        </p:nvSpPr>
        <p:spPr>
          <a:xfrm>
            <a:off x="1154954" y="2527539"/>
            <a:ext cx="9446910" cy="3492261"/>
          </a:xfrm>
        </p:spPr>
        <p:txBody>
          <a:bodyPr>
            <a:normAutofit/>
          </a:bodyPr>
          <a:lstStyle/>
          <a:p>
            <a:pPr>
              <a:buFont typeface="Wingdings" panose="05000000000000000000" pitchFamily="2" charset="2"/>
              <a:buChar char="Ø"/>
            </a:pPr>
            <a:r>
              <a:rPr lang="lv-LV" dirty="0"/>
              <a:t>2024.gadā organizētas divas aptaujas par specializācijas aspektiem:  </a:t>
            </a:r>
          </a:p>
          <a:p>
            <a:pPr marL="0" indent="0">
              <a:buNone/>
            </a:pPr>
            <a:r>
              <a:rPr lang="lv-LV" dirty="0"/>
              <a:t>No š.g. 22. marta līdz 5. aprīlim tika veikta tiesu priekšsēdētāju aptauja. </a:t>
            </a:r>
          </a:p>
          <a:p>
            <a:pPr marL="0" indent="0">
              <a:buNone/>
            </a:pPr>
            <a:r>
              <a:rPr lang="lv-LV" dirty="0"/>
              <a:t>No š.g. 8.aprīļa līdz 22. aprīlim tika veikta tiesnešu aptauja.</a:t>
            </a:r>
          </a:p>
          <a:p>
            <a:pPr>
              <a:buFont typeface="Wingdings" panose="05000000000000000000" pitchFamily="2" charset="2"/>
              <a:buChar char="Ø"/>
            </a:pPr>
            <a:r>
              <a:rPr lang="lv-LV" dirty="0"/>
              <a:t>Organizētas tikšanās ar citu institūciju (Tiesu administrācija) un tiesu pārstāvjiem. </a:t>
            </a:r>
          </a:p>
          <a:p>
            <a:pPr>
              <a:buFont typeface="Wingdings" panose="05000000000000000000" pitchFamily="2" charset="2"/>
              <a:buChar char="Ø"/>
            </a:pPr>
            <a:r>
              <a:rPr lang="lv-LV" dirty="0"/>
              <a:t>Tematiskajās sanāksmēs piedalījušies: Latvijas Republikas Ģenerālprokuratūras pārstāvji, Tiesībsarga biroja pārstāve; Ekonomisko lietu tiesas tiesneši. </a:t>
            </a:r>
          </a:p>
          <a:p>
            <a:pPr>
              <a:buFont typeface="Wingdings" panose="05000000000000000000" pitchFamily="2" charset="2"/>
              <a:buChar char="Ø"/>
            </a:pPr>
            <a:r>
              <a:rPr lang="lv-LV" dirty="0"/>
              <a:t>2024.gada 20.jūnijā noritēja darba grupas organizēta starpinstitucionāla diskusija “Par zemesgrāmatu specializāciju civillietu nozarē tiesās”. </a:t>
            </a:r>
          </a:p>
          <a:p>
            <a:pPr marL="0" indent="0">
              <a:buNone/>
            </a:pPr>
            <a:endParaRPr lang="lv-LV" dirty="0"/>
          </a:p>
          <a:p>
            <a:pPr marL="0" indent="0">
              <a:buNone/>
            </a:pPr>
            <a:endParaRPr lang="lv-LV" dirty="0"/>
          </a:p>
          <a:p>
            <a:pPr marL="0" indent="0">
              <a:buNone/>
            </a:pPr>
            <a:endParaRPr lang="en-US" dirty="0"/>
          </a:p>
        </p:txBody>
      </p:sp>
    </p:spTree>
    <p:extLst>
      <p:ext uri="{BB962C8B-B14F-4D97-AF65-F5344CB8AC3E}">
        <p14:creationId xmlns:p14="http://schemas.microsoft.com/office/powerpoint/2010/main" val="2508708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4475F-C4BB-280C-05F7-C3C2E495CA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A0E362-3DF1-6D9E-FAFF-E2CBF709C442}"/>
              </a:ext>
            </a:extLst>
          </p:cNvPr>
          <p:cNvSpPr>
            <a:spLocks noGrp="1"/>
          </p:cNvSpPr>
          <p:nvPr>
            <p:ph type="title"/>
          </p:nvPr>
        </p:nvSpPr>
        <p:spPr>
          <a:xfrm>
            <a:off x="1226389" y="990921"/>
            <a:ext cx="9739222" cy="706964"/>
          </a:xfrm>
        </p:spPr>
        <p:txBody>
          <a:bodyPr/>
          <a:lstStyle/>
          <a:p>
            <a:r>
              <a:rPr lang="lv-LV" sz="2800" dirty="0"/>
              <a:t>Faktiskās situācijas raksturojums un terminoloģija II</a:t>
            </a:r>
            <a:endParaRPr lang="en-US" sz="2800" dirty="0"/>
          </a:p>
        </p:txBody>
      </p:sp>
      <p:sp>
        <p:nvSpPr>
          <p:cNvPr id="3" name="Content Placeholder 2">
            <a:extLst>
              <a:ext uri="{FF2B5EF4-FFF2-40B4-BE49-F238E27FC236}">
                <a16:creationId xmlns:a16="http://schemas.microsoft.com/office/drawing/2014/main" id="{1F34C4B9-B26A-AAB9-4A12-D0178EF378CA}"/>
              </a:ext>
            </a:extLst>
          </p:cNvPr>
          <p:cNvSpPr>
            <a:spLocks noGrp="1"/>
          </p:cNvSpPr>
          <p:nvPr>
            <p:ph idx="1"/>
          </p:nvPr>
        </p:nvSpPr>
        <p:spPr>
          <a:xfrm>
            <a:off x="465826" y="2277375"/>
            <a:ext cx="10136038" cy="3742426"/>
          </a:xfrm>
        </p:spPr>
        <p:txBody>
          <a:bodyPr>
            <a:normAutofit/>
          </a:bodyPr>
          <a:lstStyle/>
          <a:p>
            <a:r>
              <a:rPr lang="en-US" dirty="0" err="1"/>
              <a:t>Lietu</a:t>
            </a:r>
            <a:r>
              <a:rPr lang="en-US" dirty="0"/>
              <a:t> </a:t>
            </a:r>
            <a:r>
              <a:rPr lang="en-US" dirty="0" err="1"/>
              <a:t>sadales</a:t>
            </a:r>
            <a:r>
              <a:rPr lang="en-US" dirty="0"/>
              <a:t> </a:t>
            </a:r>
            <a:r>
              <a:rPr lang="en-US" dirty="0" err="1"/>
              <a:t>plāni</a:t>
            </a:r>
            <a:endParaRPr lang="lv-LV" dirty="0"/>
          </a:p>
          <a:p>
            <a:pPr marL="0" indent="0">
              <a:buNone/>
            </a:pPr>
            <a:r>
              <a:rPr lang="lv-LV" dirty="0"/>
              <a:t>Tiesnešu specializāciju tiesību nozarēs un to ietvaros konkrētos lietu veidos katrā tiesā nosaka tiesas priekšsēdētājs, izdodot rīkojumu, ar kuru apstiprina lietu sadales plānus. Priekšsēdētāju rīkojumiem nav noteikta vienota forma un rīkojumos nav norādīti apsvērumi un pamatojums konkrētās sadales noteikšanai.</a:t>
            </a:r>
          </a:p>
          <a:p>
            <a:r>
              <a:rPr lang="en-US" b="1" dirty="0"/>
              <a:t>Par </a:t>
            </a:r>
            <a:r>
              <a:rPr lang="en-US" b="1" dirty="0" err="1"/>
              <a:t>specializāciju</a:t>
            </a:r>
            <a:r>
              <a:rPr lang="en-US" b="1" dirty="0"/>
              <a:t> </a:t>
            </a:r>
            <a:r>
              <a:rPr lang="en-US" b="1" dirty="0" err="1"/>
              <a:t>administratīvajās</a:t>
            </a:r>
            <a:r>
              <a:rPr lang="en-US" b="1" dirty="0"/>
              <a:t> </a:t>
            </a:r>
            <a:r>
              <a:rPr lang="en-US" b="1" dirty="0" err="1"/>
              <a:t>lietās</a:t>
            </a:r>
            <a:endParaRPr lang="lv-LV" b="1" dirty="0"/>
          </a:p>
          <a:p>
            <a:pPr marL="0" indent="0">
              <a:buNone/>
            </a:pPr>
            <a:r>
              <a:rPr lang="lv-LV" dirty="0"/>
              <a:t>Specializācijas tiek izmantotas par pamatu ne tikai tiesas un tiesnešu ikdienas darba organizēšanai, bet arī stratēģisko jautājumu plānošanai (piemēram, termiņu plānošana, tiesu prakses apkopojumi, tiesnešu un tiesas darbinieku apmācības, e-lietas attīstība). </a:t>
            </a:r>
          </a:p>
          <a:p>
            <a:pPr marL="0" indent="0">
              <a:buNone/>
            </a:pPr>
            <a:r>
              <a:rPr lang="lv-LV" dirty="0"/>
              <a:t>Atbilstoši lietu sadales plānam  katram Rīgas tiesu nama tiesnesim ir 4–5 specializācijas. </a:t>
            </a:r>
          </a:p>
        </p:txBody>
      </p:sp>
    </p:spTree>
    <p:extLst>
      <p:ext uri="{BB962C8B-B14F-4D97-AF65-F5344CB8AC3E}">
        <p14:creationId xmlns:p14="http://schemas.microsoft.com/office/powerpoint/2010/main" val="1735922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D017B-35E1-8633-0DB8-D17B9E1C50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0AA9F9-0367-0A19-8131-1D58222FCD40}"/>
              </a:ext>
            </a:extLst>
          </p:cNvPr>
          <p:cNvSpPr>
            <a:spLocks noGrp="1"/>
          </p:cNvSpPr>
          <p:nvPr>
            <p:ph type="title"/>
          </p:nvPr>
        </p:nvSpPr>
        <p:spPr>
          <a:xfrm>
            <a:off x="1226389" y="990921"/>
            <a:ext cx="9739222" cy="706964"/>
          </a:xfrm>
        </p:spPr>
        <p:txBody>
          <a:bodyPr/>
          <a:lstStyle/>
          <a:p>
            <a:r>
              <a:rPr lang="lv-LV" sz="2800" dirty="0"/>
              <a:t>Faktiskās situācijas raksturojums un terminoloģija III</a:t>
            </a:r>
            <a:endParaRPr lang="en-US" sz="2800" dirty="0"/>
          </a:p>
        </p:txBody>
      </p:sp>
      <p:sp>
        <p:nvSpPr>
          <p:cNvPr id="3" name="Content Placeholder 2">
            <a:extLst>
              <a:ext uri="{FF2B5EF4-FFF2-40B4-BE49-F238E27FC236}">
                <a16:creationId xmlns:a16="http://schemas.microsoft.com/office/drawing/2014/main" id="{98BE5C63-2754-2B16-FF0D-678859C15325}"/>
              </a:ext>
            </a:extLst>
          </p:cNvPr>
          <p:cNvSpPr>
            <a:spLocks noGrp="1"/>
          </p:cNvSpPr>
          <p:nvPr>
            <p:ph idx="1"/>
          </p:nvPr>
        </p:nvSpPr>
        <p:spPr>
          <a:xfrm>
            <a:off x="465825" y="2225615"/>
            <a:ext cx="11076317" cy="4416725"/>
          </a:xfrm>
        </p:spPr>
        <p:txBody>
          <a:bodyPr>
            <a:normAutofit/>
          </a:bodyPr>
          <a:lstStyle/>
          <a:p>
            <a:pPr marL="0" indent="0">
              <a:buNone/>
            </a:pPr>
            <a:endParaRPr lang="lv-LV" dirty="0"/>
          </a:p>
          <a:p>
            <a:r>
              <a:rPr lang="en-US" b="1" dirty="0"/>
              <a:t>Par </a:t>
            </a:r>
            <a:r>
              <a:rPr lang="en-US" b="1" dirty="0" err="1"/>
              <a:t>specializāciju</a:t>
            </a:r>
            <a:r>
              <a:rPr lang="en-US" b="1" dirty="0"/>
              <a:t> </a:t>
            </a:r>
            <a:r>
              <a:rPr lang="en-US" b="1" dirty="0" err="1"/>
              <a:t>civillietās</a:t>
            </a:r>
            <a:r>
              <a:rPr lang="en-US" b="1" dirty="0"/>
              <a:t> </a:t>
            </a:r>
            <a:endParaRPr lang="lv-LV" b="1" dirty="0"/>
          </a:p>
          <a:p>
            <a:pPr marL="0" indent="0">
              <a:buNone/>
            </a:pPr>
            <a:r>
              <a:rPr lang="lv-LV" dirty="0"/>
              <a:t>Specializācijas civillietās ir atkarīgas no katras tiesas priekšsēdētāja lietu sadales organizācijas. Ir vairākas lietu kategorijas, kuru piekritība jau ir noteikta likumā. </a:t>
            </a:r>
          </a:p>
          <a:p>
            <a:pPr marL="0" indent="0">
              <a:buNone/>
            </a:pPr>
            <a:r>
              <a:rPr lang="lv-LV" dirty="0"/>
              <a:t>Lietu sadales plāni liecina, ka visbiežāk tiesnešu apakšspecializācija noteiktos lietu veidos civiltiesību nozares ietvaros ir noteikta Rīgas pilsētas tiesā. </a:t>
            </a:r>
          </a:p>
          <a:p>
            <a:pPr marL="0" indent="0">
              <a:buNone/>
            </a:pPr>
            <a:r>
              <a:rPr lang="lv-LV" dirty="0"/>
              <a:t>Vislielākā grupa ir saistību tiesību strīdi. Otra lielākā ienākošo civillietu grupa ir strīdi, kas izriet no ģimenes tiesiskajām attiecībām.</a:t>
            </a:r>
          </a:p>
          <a:p>
            <a:pPr marL="0" indent="0">
              <a:buNone/>
            </a:pPr>
            <a:r>
              <a:rPr lang="lv-LV" dirty="0"/>
              <a:t>Būtu atbalstāms priekšlikums atkāpties no līdzšinēji praktizētā teritoriālā lietu piekritības modeļa ģimenes strīdu izskatīšanā. Būtu ieteicams faktiski izveidot atsevišķus tiesu namu reģionos, kuros jānodrošina tiesas psihologa pieejamība tiesnešiem ikdienas darbā </a:t>
            </a:r>
            <a:r>
              <a:rPr lang="lv-LV" dirty="0">
                <a:highlight>
                  <a:srgbClr val="FFFF00"/>
                </a:highlight>
              </a:rPr>
              <a:t>ar lietām, kas skar bērnu intereses. </a:t>
            </a:r>
          </a:p>
        </p:txBody>
      </p:sp>
    </p:spTree>
    <p:extLst>
      <p:ext uri="{BB962C8B-B14F-4D97-AF65-F5344CB8AC3E}">
        <p14:creationId xmlns:p14="http://schemas.microsoft.com/office/powerpoint/2010/main" val="4110914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FF551-C66E-0F0B-595E-E7DB0543A4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CFC83F-9C14-D066-45A0-934A82B6A035}"/>
              </a:ext>
            </a:extLst>
          </p:cNvPr>
          <p:cNvSpPr>
            <a:spLocks noGrp="1"/>
          </p:cNvSpPr>
          <p:nvPr>
            <p:ph type="title"/>
          </p:nvPr>
        </p:nvSpPr>
        <p:spPr>
          <a:xfrm>
            <a:off x="1226389" y="990921"/>
            <a:ext cx="9739222" cy="706964"/>
          </a:xfrm>
        </p:spPr>
        <p:txBody>
          <a:bodyPr/>
          <a:lstStyle/>
          <a:p>
            <a:r>
              <a:rPr lang="lv-LV" sz="2800" dirty="0"/>
              <a:t>Faktiskās situācijas raksturojums un terminoloģija IV</a:t>
            </a:r>
            <a:endParaRPr lang="en-US" sz="2800" dirty="0"/>
          </a:p>
        </p:txBody>
      </p:sp>
      <p:sp>
        <p:nvSpPr>
          <p:cNvPr id="3" name="Content Placeholder 2">
            <a:extLst>
              <a:ext uri="{FF2B5EF4-FFF2-40B4-BE49-F238E27FC236}">
                <a16:creationId xmlns:a16="http://schemas.microsoft.com/office/drawing/2014/main" id="{8076C978-7882-8E45-DDBC-D910714D08B1}"/>
              </a:ext>
            </a:extLst>
          </p:cNvPr>
          <p:cNvSpPr>
            <a:spLocks noGrp="1"/>
          </p:cNvSpPr>
          <p:nvPr>
            <p:ph idx="1"/>
          </p:nvPr>
        </p:nvSpPr>
        <p:spPr>
          <a:xfrm>
            <a:off x="465826" y="2268747"/>
            <a:ext cx="10136038" cy="3751053"/>
          </a:xfrm>
        </p:spPr>
        <p:txBody>
          <a:bodyPr>
            <a:normAutofit/>
          </a:bodyPr>
          <a:lstStyle/>
          <a:p>
            <a:pPr marL="0" indent="0">
              <a:buNone/>
            </a:pPr>
            <a:endParaRPr lang="lv-LV" dirty="0"/>
          </a:p>
          <a:p>
            <a:r>
              <a:rPr lang="en-US" b="1" dirty="0"/>
              <a:t>Par </a:t>
            </a:r>
            <a:r>
              <a:rPr lang="en-US" b="1" dirty="0" err="1"/>
              <a:t>specializāciju</a:t>
            </a:r>
            <a:r>
              <a:rPr lang="en-US" b="1" dirty="0"/>
              <a:t> </a:t>
            </a:r>
            <a:r>
              <a:rPr lang="en-US" b="1" dirty="0" err="1"/>
              <a:t>krimināllietās</a:t>
            </a:r>
            <a:r>
              <a:rPr lang="en-US" b="1" dirty="0"/>
              <a:t> </a:t>
            </a:r>
            <a:endParaRPr lang="lv-LV" b="1" dirty="0"/>
          </a:p>
          <a:p>
            <a:pPr marL="0" indent="0">
              <a:buNone/>
            </a:pPr>
            <a:r>
              <a:rPr lang="lv-LV" dirty="0"/>
              <a:t>Specializācija krimināllietās Latvijas tiesās ir viendabīga. Pirmās instances tiesās un apelācijas instances tiesās tiesneši izskata visu veidu krimināllietas. </a:t>
            </a:r>
          </a:p>
          <a:p>
            <a:pPr marL="0" indent="0">
              <a:buNone/>
            </a:pPr>
            <a:r>
              <a:rPr lang="lv-LV" dirty="0"/>
              <a:t>Saskaņā ar likumu atsevišķām tiesām ir noteikta izņēmuma piekritība vairākos lietu veidos.</a:t>
            </a:r>
          </a:p>
          <a:p>
            <a:pPr marL="0" indent="0">
              <a:buNone/>
            </a:pPr>
            <a:r>
              <a:rPr lang="lv-LV" dirty="0"/>
              <a:t>2021. – 2023.gadā vienlīdz lielu proporciju (ap 35- 36%) ienākošo krimināllietu veido noziedzīgi nodarījumi pret īpašumu. Patstāvīgi otrais lielākais ienākošo krimināllietu skaits ir noziedzīgi nodarījumi pret satiksmes drošību.</a:t>
            </a:r>
          </a:p>
          <a:p>
            <a:pPr marL="0" indent="0">
              <a:buNone/>
            </a:pPr>
            <a:r>
              <a:rPr lang="lv-LV" dirty="0"/>
              <a:t>Ja statistiski salīdzina ELT darba apjomu pret visām rajona (pilsētas) tiesās ienākošajām krimināllietām, tad konstatējams, ka ELT ik gadu saņem vidēji 2% no visām </a:t>
            </a:r>
            <a:r>
              <a:rPr lang="lv-LV" dirty="0">
                <a:highlight>
                  <a:srgbClr val="FFFF00"/>
                </a:highlight>
              </a:rPr>
              <a:t>Latvijas </a:t>
            </a:r>
            <a:r>
              <a:rPr lang="lv-LV" dirty="0"/>
              <a:t> tiesās ienākošajām krimināllietām. </a:t>
            </a:r>
          </a:p>
        </p:txBody>
      </p:sp>
    </p:spTree>
    <p:extLst>
      <p:ext uri="{BB962C8B-B14F-4D97-AF65-F5344CB8AC3E}">
        <p14:creationId xmlns:p14="http://schemas.microsoft.com/office/powerpoint/2010/main" val="3427674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55C9E-87EB-B842-3BD8-1334D813D3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DEE58D-3218-98B5-2640-282F700D65D7}"/>
              </a:ext>
            </a:extLst>
          </p:cNvPr>
          <p:cNvSpPr>
            <a:spLocks noGrp="1"/>
          </p:cNvSpPr>
          <p:nvPr>
            <p:ph type="title"/>
          </p:nvPr>
        </p:nvSpPr>
        <p:spPr>
          <a:xfrm>
            <a:off x="1226389" y="990921"/>
            <a:ext cx="9739222" cy="706964"/>
          </a:xfrm>
        </p:spPr>
        <p:txBody>
          <a:bodyPr/>
          <a:lstStyle/>
          <a:p>
            <a:r>
              <a:rPr lang="lv-LV" sz="2800" dirty="0"/>
              <a:t>Faktiskās situācijas raksturojums un terminoloģija V</a:t>
            </a:r>
            <a:endParaRPr lang="en-US" sz="2800" dirty="0"/>
          </a:p>
        </p:txBody>
      </p:sp>
      <p:sp>
        <p:nvSpPr>
          <p:cNvPr id="3" name="Content Placeholder 2">
            <a:extLst>
              <a:ext uri="{FF2B5EF4-FFF2-40B4-BE49-F238E27FC236}">
                <a16:creationId xmlns:a16="http://schemas.microsoft.com/office/drawing/2014/main" id="{08E311AE-E471-7215-2B3E-618F611FB5A5}"/>
              </a:ext>
            </a:extLst>
          </p:cNvPr>
          <p:cNvSpPr>
            <a:spLocks noGrp="1"/>
          </p:cNvSpPr>
          <p:nvPr>
            <p:ph idx="1"/>
          </p:nvPr>
        </p:nvSpPr>
        <p:spPr>
          <a:xfrm>
            <a:off x="465826" y="1949571"/>
            <a:ext cx="10136038" cy="4070230"/>
          </a:xfrm>
        </p:spPr>
        <p:txBody>
          <a:bodyPr>
            <a:normAutofit fontScale="92500" lnSpcReduction="10000"/>
          </a:bodyPr>
          <a:lstStyle/>
          <a:p>
            <a:pPr marL="0" indent="0">
              <a:buNone/>
            </a:pPr>
            <a:endParaRPr lang="lv-LV" dirty="0"/>
          </a:p>
          <a:p>
            <a:r>
              <a:rPr lang="en-US" b="1" dirty="0"/>
              <a:t>Administratīvo </a:t>
            </a:r>
            <a:r>
              <a:rPr lang="en-US" b="1" dirty="0" err="1"/>
              <a:t>pārkāpumu</a:t>
            </a:r>
            <a:r>
              <a:rPr lang="en-US" b="1" dirty="0"/>
              <a:t> </a:t>
            </a:r>
            <a:r>
              <a:rPr lang="en-US" b="1" dirty="0" err="1"/>
              <a:t>lietas</a:t>
            </a:r>
            <a:r>
              <a:rPr lang="en-US" b="1" dirty="0"/>
              <a:t> </a:t>
            </a:r>
            <a:endParaRPr lang="lv-LV" b="1" dirty="0"/>
          </a:p>
          <a:p>
            <a:pPr marL="0" indent="0">
              <a:buNone/>
            </a:pPr>
            <a:r>
              <a:rPr lang="lv-LV" dirty="0"/>
              <a:t>Kā redzams no lietu sadales plāniem, administratīvo pārkāpumu lietu (turpmāk AP lietu) izskatīšana tiesās notiek, lietas iedalot gan tiesnešiem, kuri skata krimināllietas, gan tiesnešiem, kuri skata civillietas, arī izmeklēšanas tiesnešiem un ir tiesas, kurās ir tiesneši, kas skata tikai AP lietas.</a:t>
            </a:r>
          </a:p>
          <a:p>
            <a:pPr marL="0" indent="0">
              <a:buNone/>
            </a:pPr>
            <a:r>
              <a:rPr lang="lv-LV" dirty="0"/>
              <a:t>AP lietu izskatīšanā kā iespējamus nākotnes attīstības virzienus darba grupa iezīmēja vairākus aspektus, kas vērsti uz tiesu sistēmai labākiem risinājumiem:</a:t>
            </a:r>
          </a:p>
          <a:p>
            <a:pPr marL="0" indent="0">
              <a:buNone/>
            </a:pPr>
            <a:r>
              <a:rPr lang="lv-LV" dirty="0"/>
              <a:t>-	vienveidīgas tiesu prakses attīstīšana un metodoloģiska domapmaiņa tiesu sistēmā, stabilizējot judikatūru;</a:t>
            </a:r>
          </a:p>
          <a:p>
            <a:pPr marL="0" indent="0">
              <a:buNone/>
            </a:pPr>
            <a:r>
              <a:rPr lang="lv-LV" dirty="0"/>
              <a:t>-	AP lietu izskatīšana ir nostiprināma kā atsevišķa specializācija tiesību nozarē līdzās tiesnešu specializācijai CL, KL un AL;</a:t>
            </a:r>
          </a:p>
          <a:p>
            <a:pPr marL="0" indent="0">
              <a:buNone/>
            </a:pPr>
            <a:r>
              <a:rPr lang="lv-LV" dirty="0"/>
              <a:t>-</a:t>
            </a:r>
          </a:p>
          <a:p>
            <a:pPr marL="0" indent="0">
              <a:buNone/>
            </a:pPr>
            <a:endParaRPr lang="lv-LV" b="1" dirty="0"/>
          </a:p>
          <a:p>
            <a:endParaRPr lang="lv-LV" b="1" dirty="0"/>
          </a:p>
        </p:txBody>
      </p:sp>
    </p:spTree>
    <p:extLst>
      <p:ext uri="{BB962C8B-B14F-4D97-AF65-F5344CB8AC3E}">
        <p14:creationId xmlns:p14="http://schemas.microsoft.com/office/powerpoint/2010/main" val="1511577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BB54F-9F0D-F195-3F48-EEA008A856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0F2A30-26AF-929F-49EC-E3B4732C80F8}"/>
              </a:ext>
            </a:extLst>
          </p:cNvPr>
          <p:cNvSpPr>
            <a:spLocks noGrp="1"/>
          </p:cNvSpPr>
          <p:nvPr>
            <p:ph type="title"/>
          </p:nvPr>
        </p:nvSpPr>
        <p:spPr>
          <a:xfrm>
            <a:off x="1226389" y="990921"/>
            <a:ext cx="9739222" cy="706964"/>
          </a:xfrm>
        </p:spPr>
        <p:txBody>
          <a:bodyPr/>
          <a:lstStyle/>
          <a:p>
            <a:r>
              <a:rPr lang="lv-LV" sz="2800" dirty="0"/>
              <a:t>Faktiskās situācijas raksturojums un terminoloģija VI</a:t>
            </a:r>
            <a:endParaRPr lang="en-US" sz="2800" dirty="0"/>
          </a:p>
        </p:txBody>
      </p:sp>
      <p:sp>
        <p:nvSpPr>
          <p:cNvPr id="3" name="Content Placeholder 2">
            <a:extLst>
              <a:ext uri="{FF2B5EF4-FFF2-40B4-BE49-F238E27FC236}">
                <a16:creationId xmlns:a16="http://schemas.microsoft.com/office/drawing/2014/main" id="{FD527466-6314-A74F-7C68-1E1A563C5138}"/>
              </a:ext>
            </a:extLst>
          </p:cNvPr>
          <p:cNvSpPr>
            <a:spLocks noGrp="1"/>
          </p:cNvSpPr>
          <p:nvPr>
            <p:ph idx="1"/>
          </p:nvPr>
        </p:nvSpPr>
        <p:spPr>
          <a:xfrm>
            <a:off x="465826" y="1949571"/>
            <a:ext cx="10136038" cy="4070230"/>
          </a:xfrm>
        </p:spPr>
        <p:txBody>
          <a:bodyPr>
            <a:normAutofit/>
          </a:bodyPr>
          <a:lstStyle/>
          <a:p>
            <a:pPr marL="0" indent="0">
              <a:buNone/>
            </a:pPr>
            <a:endParaRPr lang="lv-LV" dirty="0"/>
          </a:p>
          <a:p>
            <a:r>
              <a:rPr lang="lv-LV" b="1" dirty="0"/>
              <a:t>SPIBK (Saistību piespiedu izpildīšana brīdinājumu kārtībā)</a:t>
            </a:r>
          </a:p>
          <a:p>
            <a:pPr marL="0" indent="0">
              <a:buNone/>
            </a:pPr>
            <a:endParaRPr lang="lv-LV" b="1" dirty="0"/>
          </a:p>
          <a:p>
            <a:pPr marL="0" indent="0">
              <a:buNone/>
            </a:pPr>
            <a:r>
              <a:rPr lang="lv-LV" dirty="0"/>
              <a:t>Rajona (pilsētas) tiesas tiesneši, kuri ir specializējušies zemesgrāmatu lietu izskatīšanā, saņem arī lietas par saistību piespiedu izpildīšanu brīdinājumu kārtībā. Tiesnešiem salīdzinoši lielu daļu slodzes (ap 25%) veido SPIBK lietu izskatīšana. </a:t>
            </a:r>
          </a:p>
          <a:p>
            <a:pPr marL="0" indent="0">
              <a:buNone/>
            </a:pPr>
            <a:r>
              <a:rPr lang="lv-LV" dirty="0"/>
              <a:t>Darba grupā konstatēts, ka zemesgrāmatu specializācijas tiesnešu ikdienas darbu ietekmē un būtiski palēnina daudzu gadu garumā nesakārtotā TIS sistēma. </a:t>
            </a:r>
          </a:p>
          <a:p>
            <a:pPr marL="0" indent="0">
              <a:buNone/>
            </a:pPr>
            <a:r>
              <a:rPr lang="lv-LV" dirty="0"/>
              <a:t>2025.gada 1.janvārī plānoti Civilprocesa likuma grozījumi. </a:t>
            </a:r>
            <a:r>
              <a:rPr lang="lv-LV" dirty="0">
                <a:highlight>
                  <a:srgbClr val="FFFF00"/>
                </a:highlight>
              </a:rPr>
              <a:t>Ar grozījumiem paredzēts uzlabot saistību piespiedu izpildīšanas brīdinājuma kārtībā procedūru. Kreditoriem tiks nodrošināta ātrāka, vienkāršāka un arī lētāka iespēja piedzīt parādus, par kuriem nav strīdu.</a:t>
            </a:r>
            <a:endParaRPr lang="lv-LV" b="1" dirty="0">
              <a:highlight>
                <a:srgbClr val="FFFF00"/>
              </a:highlight>
            </a:endParaRPr>
          </a:p>
          <a:p>
            <a:endParaRPr lang="lv-LV" b="1" dirty="0"/>
          </a:p>
        </p:txBody>
      </p:sp>
    </p:spTree>
    <p:extLst>
      <p:ext uri="{BB962C8B-B14F-4D97-AF65-F5344CB8AC3E}">
        <p14:creationId xmlns:p14="http://schemas.microsoft.com/office/powerpoint/2010/main" val="4095962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B2413-19B3-7B73-C09E-FBBFEED2AA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9AB126-7B6F-5D43-BCB0-7FE76499A23A}"/>
              </a:ext>
            </a:extLst>
          </p:cNvPr>
          <p:cNvSpPr>
            <a:spLocks noGrp="1"/>
          </p:cNvSpPr>
          <p:nvPr>
            <p:ph type="title"/>
          </p:nvPr>
        </p:nvSpPr>
        <p:spPr>
          <a:xfrm>
            <a:off x="1226389" y="990921"/>
            <a:ext cx="9739222" cy="706964"/>
          </a:xfrm>
        </p:spPr>
        <p:txBody>
          <a:bodyPr/>
          <a:lstStyle/>
          <a:p>
            <a:r>
              <a:rPr lang="lv-LV" sz="2800" dirty="0"/>
              <a:t>Faktiskās situācijas raksturojums un terminoloģija VII</a:t>
            </a:r>
            <a:endParaRPr lang="en-US" sz="2800" dirty="0"/>
          </a:p>
        </p:txBody>
      </p:sp>
      <p:sp>
        <p:nvSpPr>
          <p:cNvPr id="3" name="Content Placeholder 2">
            <a:extLst>
              <a:ext uri="{FF2B5EF4-FFF2-40B4-BE49-F238E27FC236}">
                <a16:creationId xmlns:a16="http://schemas.microsoft.com/office/drawing/2014/main" id="{A1E90656-0600-B93D-4B79-BC572648E61D}"/>
              </a:ext>
            </a:extLst>
          </p:cNvPr>
          <p:cNvSpPr>
            <a:spLocks noGrp="1"/>
          </p:cNvSpPr>
          <p:nvPr>
            <p:ph idx="1"/>
          </p:nvPr>
        </p:nvSpPr>
        <p:spPr>
          <a:xfrm>
            <a:off x="465826" y="1949571"/>
            <a:ext cx="10136038" cy="4070230"/>
          </a:xfrm>
        </p:spPr>
        <p:txBody>
          <a:bodyPr>
            <a:normAutofit fontScale="92500" lnSpcReduction="10000"/>
          </a:bodyPr>
          <a:lstStyle/>
          <a:p>
            <a:pPr marL="0" indent="0">
              <a:buNone/>
            </a:pPr>
            <a:endParaRPr lang="lv-LV" dirty="0"/>
          </a:p>
          <a:p>
            <a:r>
              <a:rPr lang="lv-LV" b="1" dirty="0"/>
              <a:t>Izmeklēšanas tiesneša darbība </a:t>
            </a:r>
          </a:p>
          <a:p>
            <a:pPr marL="0" indent="0">
              <a:buNone/>
            </a:pPr>
            <a:endParaRPr lang="lv-LV" dirty="0"/>
          </a:p>
          <a:p>
            <a:pPr marL="0" indent="0">
              <a:buNone/>
            </a:pPr>
            <a:r>
              <a:rPr lang="lv-LV" dirty="0"/>
              <a:t>Kopējais darba apjoms izmeklēšanas tiesneša funkciju veikšanai ir gana ietilpīgs, turklāt šī funkcija tiesai ir nodrošināma 24/7 režīmā, kas liedz ienākošo lietu/ situāciju prognozēšanu.</a:t>
            </a:r>
          </a:p>
          <a:p>
            <a:pPr marL="0" indent="0">
              <a:buNone/>
            </a:pPr>
            <a:r>
              <a:rPr lang="lv-LV" dirty="0"/>
              <a:t>Teju pusi no izmeklēšanas tiesnešiem pieteiktajiem jautājumiem pirmajā instancē izskata Rīgas pilsētas un Rīgas rajona tiesu izmeklēšanas tiesneši. </a:t>
            </a:r>
          </a:p>
          <a:p>
            <a:pPr marL="0" indent="0">
              <a:buNone/>
            </a:pPr>
            <a:r>
              <a:rPr lang="lv-LV" dirty="0"/>
              <a:t>Paralēli izmeklēšanas tiesneša pienākumiem tiesnešiem uzdots skatīt atsevišķus civillietu veidus un materiālus par psihiatriskās palīdzības sniegšanu bez pacienta piekrišanas.</a:t>
            </a:r>
          </a:p>
          <a:p>
            <a:pPr marL="0" indent="0">
              <a:buNone/>
            </a:pPr>
            <a:endParaRPr lang="lv-LV" dirty="0"/>
          </a:p>
          <a:p>
            <a:pPr marL="0" indent="0">
              <a:buNone/>
            </a:pPr>
            <a:endParaRPr lang="lv-LV" dirty="0"/>
          </a:p>
          <a:p>
            <a:pPr marL="0" indent="0">
              <a:buNone/>
            </a:pPr>
            <a:r>
              <a:rPr lang="lv-LV" dirty="0"/>
              <a:t> </a:t>
            </a:r>
          </a:p>
        </p:txBody>
      </p:sp>
    </p:spTree>
    <p:extLst>
      <p:ext uri="{BB962C8B-B14F-4D97-AF65-F5344CB8AC3E}">
        <p14:creationId xmlns:p14="http://schemas.microsoft.com/office/powerpoint/2010/main" val="650182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10399</TotalTime>
  <Words>1909</Words>
  <Application>Microsoft Office PowerPoint</Application>
  <PresentationFormat>Widescreen</PresentationFormat>
  <Paragraphs>142</Paragraphs>
  <Slides>20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Century Gothic</vt:lpstr>
      <vt:lpstr>Wingdings</vt:lpstr>
      <vt:lpstr>Wingdings 3</vt:lpstr>
      <vt:lpstr>Ion Boardroom</vt:lpstr>
      <vt:lpstr>PowerPoint Presentation</vt:lpstr>
      <vt:lpstr>PowerPoint Presentation</vt:lpstr>
      <vt:lpstr>Darba grupas aktivitātes paralēli  darba grupas sanāksmēm: </vt:lpstr>
      <vt:lpstr>Faktiskās situācijas raksturojums un terminoloģija II</vt:lpstr>
      <vt:lpstr>Faktiskās situācijas raksturojums un terminoloģija III</vt:lpstr>
      <vt:lpstr>Faktiskās situācijas raksturojums un terminoloģija IV</vt:lpstr>
      <vt:lpstr>Faktiskās situācijas raksturojums un terminoloģija V</vt:lpstr>
      <vt:lpstr>Faktiskās situācijas raksturojums un terminoloģija VI</vt:lpstr>
      <vt:lpstr>Faktiskās situācijas raksturojums un terminoloģija VII</vt:lpstr>
      <vt:lpstr>Faktiskās situācijas raksturojums un terminoloģija VIII</vt:lpstr>
      <vt:lpstr>Citi aktuāli jautājumi specializācijas kontekstā I</vt:lpstr>
      <vt:lpstr>Citi aktuāli jautājumi specializācijas kontekstā II</vt:lpstr>
      <vt:lpstr>Citi aktuāli jautājumi specializācijas kontekstā III</vt:lpstr>
      <vt:lpstr>Darba grupas secinājumi un priekšlikumi  Par specializācijas nepieciešamību  </vt:lpstr>
      <vt:lpstr>Darba grupas secinājumi un priekšlikumi  Par tiesu priekšsēdētāju kompetenci </vt:lpstr>
      <vt:lpstr>Darba grupas secinājumi un priekšlikumi  Par specializācijas nozarēm un apakšspecializāciju </vt:lpstr>
      <vt:lpstr>Darba grupas secinājumi un priekšlikumi  Par specializācijas nozarēm un apakšspecializāciju </vt:lpstr>
      <vt:lpstr>Darba grupas secinājumi un priekšlikumi  Par Tiesnešu specializācijas noteikšanas pamatprincipiem </vt:lpstr>
      <vt:lpstr>Darba grupas secinājumi un priekšlikumi  Par Tiesnešu specializācijas noteikšanas pamatprincipiem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rihards.veinbergs@at.gov.lv</dc:creator>
  <cp:lastModifiedBy>Dace Šulmane</cp:lastModifiedBy>
  <cp:revision>418</cp:revision>
  <dcterms:created xsi:type="dcterms:W3CDTF">2022-03-18T14:34:05Z</dcterms:created>
  <dcterms:modified xsi:type="dcterms:W3CDTF">2024-11-28T15:48:50Z</dcterms:modified>
</cp:coreProperties>
</file>