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27" r:id="rId1"/>
  </p:sldMasterIdLst>
  <p:notesMasterIdLst>
    <p:notesMasterId r:id="rId5"/>
  </p:notesMasterIdLst>
  <p:handoutMasterIdLst>
    <p:handoutMasterId r:id="rId6"/>
  </p:handoutMasterIdLst>
  <p:sldIdLst>
    <p:sldId id="256" r:id="rId2"/>
    <p:sldId id="309" r:id="rId3"/>
    <p:sldId id="310" r:id="rId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B7C03259-887C-41EA-AF45-0F1145A89E65}">
          <p14:sldIdLst>
            <p14:sldId id="256"/>
            <p14:sldId id="309"/>
            <p14:sldId id="310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39F3C5CC-0701-C829-6A69-A0C5DB34FD44}" name="Ilze Celmiņa" initials="IC" userId="S::icelmina01@TS.GOV.LV::b40c5825-5d09-4fe8-ba84-f88e930b28b7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66"/>
    <a:srgbClr val="E7793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212" autoAdjust="0"/>
    <p:restoredTop sz="94660"/>
  </p:normalViewPr>
  <p:slideViewPr>
    <p:cSldViewPr snapToGrid="0">
      <p:cViewPr varScale="1">
        <p:scale>
          <a:sx n="63" d="100"/>
          <a:sy n="63" d="100"/>
        </p:scale>
        <p:origin x="720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9" d="100"/>
          <a:sy n="89" d="100"/>
        </p:scale>
        <p:origin x="3780" y="6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handoutMaster" Target="handoutMasters/handoutMaster1.xml"/><Relationship Id="rId11" Type="http://schemas.microsoft.com/office/2018/10/relationships/authors" Target="authors.xml"/><Relationship Id="rId5" Type="http://schemas.openxmlformats.org/officeDocument/2006/relationships/notesMaster" Target="notesMasters/notesMaster1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alvenes vietturis 1">
            <a:extLst>
              <a:ext uri="{FF2B5EF4-FFF2-40B4-BE49-F238E27FC236}">
                <a16:creationId xmlns:a16="http://schemas.microsoft.com/office/drawing/2014/main" id="{9379F09E-4C60-45F7-8449-A93EBCE3B8B5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uma vietturis 2">
            <a:extLst>
              <a:ext uri="{FF2B5EF4-FFF2-40B4-BE49-F238E27FC236}">
                <a16:creationId xmlns:a16="http://schemas.microsoft.com/office/drawing/2014/main" id="{D949DD65-AD15-4445-B50A-376DB3EA9E2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CDD2E1E-74F1-46D2-A519-CFE0E793EB53}" type="datetime1">
              <a:rPr lang="lv-LV" smtClean="0"/>
              <a:t>29.11.2024</a:t>
            </a:fld>
            <a:endParaRPr lang="lv-LV" dirty="0"/>
          </a:p>
        </p:txBody>
      </p:sp>
      <p:sp>
        <p:nvSpPr>
          <p:cNvPr id="4" name="Kājenes vietturis 3">
            <a:extLst>
              <a:ext uri="{FF2B5EF4-FFF2-40B4-BE49-F238E27FC236}">
                <a16:creationId xmlns:a16="http://schemas.microsoft.com/office/drawing/2014/main" id="{2BE4CB01-1AF4-496F-B25A-C0CBA86C2629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5" name="Slaida numura vietturis 4">
            <a:extLst>
              <a:ext uri="{FF2B5EF4-FFF2-40B4-BE49-F238E27FC236}">
                <a16:creationId xmlns:a16="http://schemas.microsoft.com/office/drawing/2014/main" id="{0BC68D3A-243F-4B5A-876E-DC9BAB0F2EA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E324247-3D82-459C-B1ED-40B8E081DF92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91480602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alvenes vietturis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v-LV" noProof="0"/>
          </a:p>
        </p:txBody>
      </p:sp>
      <p:sp>
        <p:nvSpPr>
          <p:cNvPr id="3" name="Datuma vietturis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D2B4E18-4C9F-42E9-81D7-17284957D0CE}" type="datetime1">
              <a:rPr lang="lv-LV" noProof="0" smtClean="0"/>
              <a:pPr/>
              <a:t>29.11.2024</a:t>
            </a:fld>
            <a:endParaRPr lang="lv-LV" noProof="0"/>
          </a:p>
        </p:txBody>
      </p:sp>
      <p:sp>
        <p:nvSpPr>
          <p:cNvPr id="4" name="Slaida attēla vietturi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lv-LV" noProof="0"/>
          </a:p>
        </p:txBody>
      </p:sp>
      <p:sp>
        <p:nvSpPr>
          <p:cNvPr id="5" name="Piezīmju vietturi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lv-LV" noProof="0"/>
              <a:t>Noklikšķiniet, lai rediģētu šablona teksta stilus</a:t>
            </a:r>
          </a:p>
          <a:p>
            <a:pPr lvl="1"/>
            <a:r>
              <a:rPr lang="lv-LV" noProof="0"/>
              <a:t>Otrais līmenis</a:t>
            </a:r>
          </a:p>
          <a:p>
            <a:pPr lvl="2"/>
            <a:r>
              <a:rPr lang="lv-LV" noProof="0"/>
              <a:t>Trešais līmenis</a:t>
            </a:r>
          </a:p>
          <a:p>
            <a:pPr lvl="3"/>
            <a:r>
              <a:rPr lang="lv-LV" noProof="0"/>
              <a:t>Ceturtais līmenis</a:t>
            </a:r>
          </a:p>
          <a:p>
            <a:pPr lvl="4"/>
            <a:r>
              <a:rPr lang="lv-LV" noProof="0"/>
              <a:t>Piektais līmenis</a:t>
            </a:r>
          </a:p>
        </p:txBody>
      </p:sp>
      <p:sp>
        <p:nvSpPr>
          <p:cNvPr id="6" name="Kājenes vietturis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v-LV" noProof="0"/>
          </a:p>
        </p:txBody>
      </p:sp>
      <p:sp>
        <p:nvSpPr>
          <p:cNvPr id="7" name="Slaida numura vietturis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5FA3A6C-5B2A-4743-802B-3F22EFECA128}" type="slidenum">
              <a:rPr lang="lv-LV" noProof="0" smtClean="0"/>
              <a:t>‹#›</a:t>
            </a:fld>
            <a:endParaRPr lang="lv-LV" noProof="0"/>
          </a:p>
        </p:txBody>
      </p:sp>
    </p:spTree>
    <p:extLst>
      <p:ext uri="{BB962C8B-B14F-4D97-AF65-F5344CB8AC3E}">
        <p14:creationId xmlns:p14="http://schemas.microsoft.com/office/powerpoint/2010/main" val="1160306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FA3A6C-5B2A-4743-802B-3F22EFECA128}" type="slidenum">
              <a:rPr lang="lv-LV" smtClean="0"/>
              <a:t>1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8055576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gray"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>
          <a:xfrm rot="5400000">
            <a:off x="10158984" y="1792224"/>
            <a:ext cx="990599" cy="304799"/>
          </a:xfrm>
        </p:spPr>
        <p:txBody>
          <a:bodyPr anchor="t"/>
          <a:lstStyle>
            <a:lvl1pPr algn="l"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fld id="{5923F103-BC34-4FE4-A40E-EDDEECFDA5D0}" type="datetimeFigureOut">
              <a:rPr lang="en-US" smtClean="0"/>
              <a:pPr/>
              <a:t>11/29/2024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>
          <a:xfrm rot="5400000">
            <a:off x="8951976" y="3227832"/>
            <a:ext cx="3859795" cy="304801"/>
          </a:xfrm>
        </p:spPr>
        <p:txBody>
          <a:bodyPr/>
          <a:lstStyle>
            <a:lvl1pPr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85256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1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4969927"/>
            <a:ext cx="8825659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4" y="685800"/>
            <a:ext cx="8825659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536665"/>
            <a:ext cx="8825658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3A1CC3-2375-41D4-9E03-427CAF2A4C1A}" type="datetimeFigureOut">
              <a:rPr lang="en-US" smtClean="0"/>
              <a:t>11/29/2024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04633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8798" y="1063417"/>
            <a:ext cx="8831816" cy="1372986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543300"/>
            <a:ext cx="8825659" cy="24765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16868-8199-4C2C-A5B1-63AEE139F88E}" type="datetimeFigureOut">
              <a:rPr lang="en-US" smtClean="0"/>
              <a:t>11/29/2024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080003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7" name="Rectangle 1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Oval 22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Oval 2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Oval 24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6" name="TextBox 15"/>
          <p:cNvSpPr txBox="1"/>
          <p:nvPr/>
        </p:nvSpPr>
        <p:spPr bwMode="gray">
          <a:xfrm>
            <a:off x="881566" y="607336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 bwMode="gray">
          <a:xfrm>
            <a:off x="9884458" y="2613787"/>
            <a:ext cx="65276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1878" y="982134"/>
            <a:ext cx="8453906" cy="2696632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945945" y="3678766"/>
            <a:ext cx="773121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029199"/>
            <a:ext cx="9244897" cy="997857"/>
          </a:xfrm>
        </p:spPr>
        <p:txBody>
          <a:bodyPr anchor="ctr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E451C3-0FF4-47C4-B829-773ADF60F88C}" type="datetimeFigureOut">
              <a:rPr lang="en-US" smtClean="0"/>
              <a:t>11/29/2024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19" name="Rectangle 18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3431348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370667"/>
            <a:ext cx="8825660" cy="1822514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5024967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12C299-16B2-4475-990D-751901EACC14}" type="datetimeFigureOut">
              <a:rPr lang="en-US" smtClean="0"/>
              <a:t>11/29/2024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043247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2"/>
            <a:ext cx="314187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3" y="3179764"/>
            <a:ext cx="314187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03500"/>
            <a:ext cx="314700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79763"/>
            <a:ext cx="314700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8135" y="2603501"/>
            <a:ext cx="314573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8329" y="3179762"/>
            <a:ext cx="3145536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40397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77240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E86839-B9D8-4651-8783-F325ECE74E65}" type="datetimeFigureOut">
              <a:rPr lang="en-US" smtClean="0"/>
              <a:t>11/29/2024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776955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532844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3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4" y="5109106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865" y="4532844"/>
            <a:ext cx="3050438" cy="576263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1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2" y="2603500"/>
            <a:ext cx="2691243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70172" y="5109105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2775" y="4532845"/>
            <a:ext cx="305109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2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2775" y="5109104"/>
            <a:ext cx="3051096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43" name="Straight Connector 42"/>
          <p:cNvCxnSpPr/>
          <p:nvPr/>
        </p:nvCxnSpPr>
        <p:spPr>
          <a:xfrm>
            <a:off x="440583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7797802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484F64-32F6-45C5-931F-ADC1662401D0}" type="datetimeFigureOut">
              <a:rPr lang="en-US" smtClean="0"/>
              <a:t>11/29/2024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561111" y="6391838"/>
            <a:ext cx="3644282" cy="304801"/>
          </a:xfrm>
        </p:spPr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466643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2603500"/>
            <a:ext cx="8825659" cy="3416300"/>
          </a:xfrm>
        </p:spPr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95439" y="6391838"/>
            <a:ext cx="990599" cy="304799"/>
          </a:xfrm>
        </p:spPr>
        <p:txBody>
          <a:bodyPr/>
          <a:lstStyle/>
          <a:p>
            <a:fld id="{53086D93-FCAC-47E0-A2EE-787E62CA814C}" type="datetimeFigureOut">
              <a:rPr lang="en-US" smtClean="0"/>
              <a:t>11/29/2024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345994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 bwMode="gray"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85235" y="1278467"/>
            <a:ext cx="1409965" cy="4748590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78467"/>
            <a:ext cx="6256025" cy="474859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53104" y="6391838"/>
            <a:ext cx="992135" cy="304799"/>
          </a:xfrm>
        </p:spPr>
        <p:txBody>
          <a:bodyPr/>
          <a:lstStyle/>
          <a:p>
            <a:fld id="{CDA879A6-0FD0-4734-A311-86BFCA472E6E}" type="datetimeFigureOut">
              <a:rPr lang="en-US" smtClean="0"/>
              <a:t>11/29/2024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72651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4" y="2603500"/>
            <a:ext cx="8825659" cy="34163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9CA7B-DFD4-44B5-8C60-D14B8CD1FB59}" type="datetimeFigureOut">
              <a:rPr lang="en-US" smtClean="0"/>
              <a:t>11/29/2024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072493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Rectangle 9"/>
            <p:cNvSpPr/>
            <p:nvPr/>
          </p:nvSpPr>
          <p:spPr bwMode="gray"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677645"/>
            <a:ext cx="4351025" cy="2283824"/>
          </a:xfrm>
        </p:spPr>
        <p:txBody>
          <a:bodyPr anchor="ctr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5559" y="2677644"/>
            <a:ext cx="3757545" cy="2283824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E6425-0181-43F2-84FC-787E803FD2F8}" type="datetimeFigureOut">
              <a:rPr lang="en-US" smtClean="0"/>
              <a:t>11/29/2024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85744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4954" y="2603500"/>
            <a:ext cx="4825158" cy="3416301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12" y="2603500"/>
            <a:ext cx="4825159" cy="341630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DB8791-F1B0-41E7-B7FD-A781E65C4266}" type="datetimeFigureOut">
              <a:rPr lang="en-US" smtClean="0"/>
              <a:t>11/29/2024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47188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482515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179762"/>
            <a:ext cx="4825158" cy="2840039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12" y="2603500"/>
            <a:ext cx="482515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2" y="3179762"/>
            <a:ext cx="4825159" cy="2840039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D63B2-E120-4ED8-B27B-C685F510A5FE}" type="datetimeFigureOut">
              <a:rPr lang="en-US" smtClean="0"/>
              <a:t>11/29/2024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3041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761413" cy="706964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A18ACC-A947-437B-A130-35BD54FDF1E9}" type="datetimeFigureOut">
              <a:rPr lang="en-US" smtClean="0"/>
              <a:t>11/29/2024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1079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8D7E02-BCB8-4D50-A234-369438C08659}" type="datetimeFigureOut">
              <a:rPr lang="en-US" smtClean="0"/>
              <a:t>11/29/2024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12976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295400"/>
            <a:ext cx="2793158" cy="16002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1146" y="1447800"/>
            <a:ext cx="5190066" cy="4572000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129280"/>
            <a:ext cx="2793158" cy="2895599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86A4C-8E40-4F87-A4F0-01A0687C5742}" type="datetimeFigureOut">
              <a:rPr lang="en-US" smtClean="0"/>
              <a:t>11/29/2024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7229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693333"/>
            <a:ext cx="3865134" cy="1735667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0" y="1143000"/>
            <a:ext cx="3227193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E72C73-2D91-4E12-BA25-F0AA0C03599B}" type="datetimeFigureOut">
              <a:rPr lang="en-US" smtClean="0"/>
              <a:t>11/29/2024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69369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7" name="Rectangle 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4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4" y="973668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8761413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3104" y="6391838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2BE451C3-0FF4-47C4-B829-773ADF60F88C}" type="datetimeFigureOut">
              <a:rPr lang="en-US" smtClean="0"/>
              <a:t>11/29/2024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61110" y="6391838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1" i="0">
                <a:solidFill>
                  <a:schemeClr val="accent1"/>
                </a:solidFill>
              </a:defRPr>
            </a:lvl1pPr>
          </a:lstStyle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21" name="Rectangle 2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56538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8" r:id="rId1"/>
    <p:sldLayoutId id="2147483829" r:id="rId2"/>
    <p:sldLayoutId id="2147483830" r:id="rId3"/>
    <p:sldLayoutId id="2147483831" r:id="rId4"/>
    <p:sldLayoutId id="2147483832" r:id="rId5"/>
    <p:sldLayoutId id="2147483833" r:id="rId6"/>
    <p:sldLayoutId id="2147483834" r:id="rId7"/>
    <p:sldLayoutId id="2147483835" r:id="rId8"/>
    <p:sldLayoutId id="2147483836" r:id="rId9"/>
    <p:sldLayoutId id="2147483837" r:id="rId10"/>
    <p:sldLayoutId id="2147483838" r:id="rId11"/>
    <p:sldLayoutId id="2147483839" r:id="rId12"/>
    <p:sldLayoutId id="2147483840" r:id="rId13"/>
    <p:sldLayoutId id="2147483841" r:id="rId14"/>
    <p:sldLayoutId id="2147483842" r:id="rId15"/>
    <p:sldLayoutId id="2147483843" r:id="rId16"/>
    <p:sldLayoutId id="2147483844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vintage weighing scales">
            <a:extLst>
              <a:ext uri="{FF2B5EF4-FFF2-40B4-BE49-F238E27FC236}">
                <a16:creationId xmlns:a16="http://schemas.microsoft.com/office/drawing/2014/main" id="{C1668208-E23F-5065-7968-C1DCE9ABE6D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duotone>
              <a:prstClr val="black"/>
              <a:schemeClr val="accent5">
                <a:tint val="45000"/>
                <a:satMod val="400000"/>
              </a:schemeClr>
            </a:duotone>
            <a:alphaModFix amt="25000"/>
          </a:blip>
          <a:srcRect t="26699" r="9090" b="41407"/>
          <a:stretch/>
        </p:blipFill>
        <p:spPr>
          <a:xfrm>
            <a:off x="0" y="-15288"/>
            <a:ext cx="12192000" cy="6873288"/>
          </a:xfrm>
          <a:prstGeom prst="rect">
            <a:avLst/>
          </a:prstGeom>
        </p:spPr>
      </p:pic>
      <p:sp>
        <p:nvSpPr>
          <p:cNvPr id="10" name="Apakšvirsraksts 2">
            <a:extLst>
              <a:ext uri="{FF2B5EF4-FFF2-40B4-BE49-F238E27FC236}">
                <a16:creationId xmlns:a16="http://schemas.microsoft.com/office/drawing/2014/main" id="{D3A120F8-E4D6-83D4-25FD-36FFD3E202A1}"/>
              </a:ext>
            </a:extLst>
          </p:cNvPr>
          <p:cNvSpPr txBox="1">
            <a:spLocks/>
          </p:cNvSpPr>
          <p:nvPr/>
        </p:nvSpPr>
        <p:spPr>
          <a:xfrm>
            <a:off x="8212347" y="4999839"/>
            <a:ext cx="3372850" cy="125911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800" b="0" i="0" kern="1200" cap="all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lv-LV" dirty="0">
                <a:solidFill>
                  <a:schemeClr val="bg1"/>
                </a:solidFill>
              </a:rPr>
              <a:t>Tieslietu Padomes sēde</a:t>
            </a:r>
          </a:p>
          <a:p>
            <a:pPr algn="r"/>
            <a:r>
              <a:rPr lang="lv-LV" dirty="0">
                <a:solidFill>
                  <a:schemeClr val="bg1"/>
                </a:solidFill>
              </a:rPr>
              <a:t>29.11.2024.</a:t>
            </a:r>
          </a:p>
          <a:p>
            <a:pPr algn="r"/>
            <a:endParaRPr lang="lv-LV" dirty="0">
              <a:solidFill>
                <a:schemeClr val="bg1"/>
              </a:solidFill>
            </a:endParaRPr>
          </a:p>
          <a:p>
            <a:endParaRPr lang="lv-LV" dirty="0">
              <a:solidFill>
                <a:schemeClr val="bg1"/>
              </a:solidFill>
            </a:endParaRPr>
          </a:p>
        </p:txBody>
      </p:sp>
      <p:sp>
        <p:nvSpPr>
          <p:cNvPr id="14" name="Virsraksts 1">
            <a:extLst>
              <a:ext uri="{FF2B5EF4-FFF2-40B4-BE49-F238E27FC236}">
                <a16:creationId xmlns:a16="http://schemas.microsoft.com/office/drawing/2014/main" id="{09EB236B-B2C8-3606-7873-AF59961F15F6}"/>
              </a:ext>
            </a:extLst>
          </p:cNvPr>
          <p:cNvSpPr txBox="1">
            <a:spLocks/>
          </p:cNvSpPr>
          <p:nvPr/>
        </p:nvSpPr>
        <p:spPr bwMode="gray">
          <a:xfrm>
            <a:off x="904052" y="947441"/>
            <a:ext cx="8827245" cy="213131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5400" b="0" i="0" kern="1200">
                <a:solidFill>
                  <a:schemeClr val="bg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>
              <a:lnSpc>
                <a:spcPct val="90000"/>
              </a:lnSpc>
            </a:pPr>
            <a:endParaRPr lang="lv-LV" sz="3600" b="1" dirty="0"/>
          </a:p>
        </p:txBody>
      </p:sp>
      <p:sp>
        <p:nvSpPr>
          <p:cNvPr id="8" name="Apakšvirsraksts 2">
            <a:extLst>
              <a:ext uri="{FF2B5EF4-FFF2-40B4-BE49-F238E27FC236}">
                <a16:creationId xmlns:a16="http://schemas.microsoft.com/office/drawing/2014/main" id="{498D7758-CF36-2694-72AF-E31E4D9948F4}"/>
              </a:ext>
            </a:extLst>
          </p:cNvPr>
          <p:cNvSpPr txBox="1">
            <a:spLocks/>
          </p:cNvSpPr>
          <p:nvPr/>
        </p:nvSpPr>
        <p:spPr bwMode="gray">
          <a:xfrm>
            <a:off x="663321" y="1328469"/>
            <a:ext cx="9791893" cy="4582090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62500" lnSpcReduction="20000"/>
          </a:bodyPr>
          <a:lstStyle>
            <a:lvl1pPr marL="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800" b="0" i="0" kern="1200" cap="all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lv-LV" dirty="0">
              <a:solidFill>
                <a:schemeClr val="bg1"/>
              </a:solidFill>
            </a:endParaRPr>
          </a:p>
          <a:p>
            <a:pPr algn="ctr"/>
            <a:endParaRPr lang="lv-LV" dirty="0">
              <a:solidFill>
                <a:schemeClr val="bg1"/>
              </a:solidFill>
            </a:endParaRPr>
          </a:p>
          <a:p>
            <a:pPr algn="ctr"/>
            <a:endParaRPr lang="lv-LV" dirty="0">
              <a:solidFill>
                <a:schemeClr val="bg1"/>
              </a:solidFill>
            </a:endParaRPr>
          </a:p>
          <a:p>
            <a:pPr algn="ctr"/>
            <a:endParaRPr lang="lv-LV" sz="3900" b="1" dirty="0">
              <a:solidFill>
                <a:schemeClr val="bg1"/>
              </a:solidFill>
            </a:endParaRPr>
          </a:p>
          <a:p>
            <a:pPr algn="ctr"/>
            <a:r>
              <a:rPr lang="lv-LV" sz="3900" b="1" dirty="0">
                <a:solidFill>
                  <a:schemeClr val="bg1"/>
                </a:solidFill>
              </a:rPr>
              <a:t>Darba grupa Tiesu efektivitātes stiprināšanai</a:t>
            </a:r>
          </a:p>
          <a:p>
            <a:pPr algn="ctr"/>
            <a:r>
              <a:rPr lang="lv-LV" sz="3900" b="1" dirty="0">
                <a:solidFill>
                  <a:schemeClr val="bg1"/>
                </a:solidFill>
              </a:rPr>
              <a:t>ZIŅOJUMS PAR TIESU TERITORIĀLĀS REFORMAS IZVĒRTĒJUMU</a:t>
            </a:r>
          </a:p>
          <a:p>
            <a:pPr algn="ctr"/>
            <a:endParaRPr lang="lv-LV" sz="3900" b="1" dirty="0">
              <a:solidFill>
                <a:schemeClr val="bg1"/>
              </a:solidFill>
            </a:endParaRPr>
          </a:p>
          <a:p>
            <a:pPr algn="ctr"/>
            <a:r>
              <a:rPr lang="lv-LV" sz="6400" b="1" dirty="0">
                <a:solidFill>
                  <a:schemeClr val="bg1"/>
                </a:solidFill>
              </a:rPr>
              <a:t>STATISTIKAS DATI</a:t>
            </a:r>
          </a:p>
          <a:p>
            <a:pPr algn="ctr"/>
            <a:endParaRPr lang="lv-LV" b="1" dirty="0">
              <a:solidFill>
                <a:schemeClr val="bg1"/>
              </a:solidFill>
            </a:endParaRPr>
          </a:p>
          <a:p>
            <a:pPr algn="ctr"/>
            <a:r>
              <a:rPr lang="lv-LV" b="1" dirty="0">
                <a:solidFill>
                  <a:schemeClr val="bg1"/>
                </a:solidFill>
              </a:rPr>
              <a:t>Ilze </a:t>
            </a:r>
            <a:r>
              <a:rPr lang="lv-LV" b="1" dirty="0" err="1">
                <a:solidFill>
                  <a:schemeClr val="bg1"/>
                </a:solidFill>
              </a:rPr>
              <a:t>Jakubovska</a:t>
            </a:r>
            <a:endParaRPr lang="lv-LV" b="1" dirty="0">
              <a:solidFill>
                <a:schemeClr val="bg1"/>
              </a:solidFill>
            </a:endParaRPr>
          </a:p>
          <a:p>
            <a:pPr algn="ctr"/>
            <a:r>
              <a:rPr lang="lv-LV" dirty="0">
                <a:solidFill>
                  <a:schemeClr val="bg1"/>
                </a:solidFill>
              </a:rPr>
              <a:t>Tiesu administrācijas </a:t>
            </a:r>
          </a:p>
          <a:p>
            <a:pPr algn="ctr"/>
            <a:r>
              <a:rPr lang="lv-LV" dirty="0">
                <a:solidFill>
                  <a:schemeClr val="bg1"/>
                </a:solidFill>
              </a:rPr>
              <a:t>Starptautiskās sadarbības un analītikas</a:t>
            </a:r>
          </a:p>
          <a:p>
            <a:pPr algn="ctr"/>
            <a:r>
              <a:rPr lang="lv-LV" dirty="0">
                <a:solidFill>
                  <a:schemeClr val="bg1"/>
                </a:solidFill>
              </a:rPr>
              <a:t>nodaļas vecākā statistiķe</a:t>
            </a:r>
          </a:p>
          <a:p>
            <a:pPr algn="ctr"/>
            <a:endParaRPr lang="lv-LV" dirty="0">
              <a:solidFill>
                <a:schemeClr val="bg1"/>
              </a:solidFill>
            </a:endParaRPr>
          </a:p>
          <a:p>
            <a:pPr algn="ctr"/>
            <a:endParaRPr lang="lv-LV" dirty="0">
              <a:solidFill>
                <a:schemeClr val="bg1"/>
              </a:solidFill>
            </a:endParaRPr>
          </a:p>
          <a:p>
            <a:pPr algn="ctr"/>
            <a:endParaRPr lang="lv-LV" dirty="0">
              <a:solidFill>
                <a:schemeClr val="bg1"/>
              </a:solidFill>
            </a:endParaRPr>
          </a:p>
          <a:p>
            <a:endParaRPr lang="lv-LV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3268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85320B-50FB-D28C-76A9-E6BEA00C7D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B470F7-81BD-EDD3-A819-1DC80300B8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26389" y="990921"/>
            <a:ext cx="9739222" cy="993154"/>
          </a:xfrm>
        </p:spPr>
        <p:txBody>
          <a:bodyPr/>
          <a:lstStyle/>
          <a:p>
            <a:pPr algn="ctr"/>
            <a:r>
              <a:rPr lang="lv-LV" sz="2800" dirty="0"/>
              <a:t>Rajona (pilsētas) tiesu tiesnešu vidējā noslodze </a:t>
            </a:r>
            <a:br>
              <a:rPr lang="lv-LV" sz="2800" dirty="0"/>
            </a:br>
            <a:r>
              <a:rPr lang="lv-LV" sz="2800" dirty="0"/>
              <a:t>2014. gadā</a:t>
            </a:r>
            <a:endParaRPr lang="en-US" sz="28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54FDB5-8E33-C0B5-1D4A-430F1D2D84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54954" y="2527539"/>
            <a:ext cx="9446910" cy="3492261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lv-LV" dirty="0"/>
          </a:p>
          <a:p>
            <a:pPr marL="0" indent="0">
              <a:buNone/>
            </a:pPr>
            <a:endParaRPr lang="lv-LV" dirty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2EC2F09-E5F6-4EEB-F5A9-0B7B79B331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90805" y="2527539"/>
            <a:ext cx="5410389" cy="4033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87087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7A1C92-49EE-6816-3863-A5725D8C78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CDE41E-7A13-47B8-3583-492D1F5EC2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26389" y="990921"/>
            <a:ext cx="9739222" cy="993154"/>
          </a:xfrm>
        </p:spPr>
        <p:txBody>
          <a:bodyPr/>
          <a:lstStyle/>
          <a:p>
            <a:pPr algn="ctr"/>
            <a:r>
              <a:rPr lang="lv-LV" sz="2800" dirty="0"/>
              <a:t>Rajona (pilsētas) tiesu tiesnešu vidējā noslodze </a:t>
            </a:r>
            <a:br>
              <a:rPr lang="lv-LV" sz="2800" dirty="0"/>
            </a:br>
            <a:r>
              <a:rPr lang="lv-LV" sz="2800" dirty="0"/>
              <a:t>2023. gadā</a:t>
            </a:r>
            <a:endParaRPr lang="en-US" sz="28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E57112-F189-FD68-2712-2C005FFB35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54954" y="2527539"/>
            <a:ext cx="9446910" cy="3492261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lv-LV" dirty="0"/>
          </a:p>
          <a:p>
            <a:pPr marL="0" indent="0">
              <a:buNone/>
            </a:pPr>
            <a:endParaRPr lang="lv-LV" dirty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D379402-A808-5F14-F613-28F42B5BE6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74720" y="2369263"/>
            <a:ext cx="4941837" cy="40163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110285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 Boardroom">
  <a:themeElements>
    <a:clrScheme name="Orange Red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Ion Boardroom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 Boardroom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B8502691-933B-45FE-8764-BA278511EF27}"/>
    </a:ext>
  </a:extLst>
</a:theme>
</file>

<file path=ppt/theme/theme2.xml><?xml version="1.0" encoding="utf-8"?>
<a:theme xmlns:a="http://schemas.openxmlformats.org/drawingml/2006/main" name="Office dizain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dizain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10473</TotalTime>
  <Words>54</Words>
  <Application>Microsoft Office PowerPoint</Application>
  <PresentationFormat>Widescreen</PresentationFormat>
  <Paragraphs>22</Paragraphs>
  <Slides>3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8" baseType="lpstr">
      <vt:lpstr>Arial</vt:lpstr>
      <vt:lpstr>Calibri</vt:lpstr>
      <vt:lpstr>Century Gothic</vt:lpstr>
      <vt:lpstr>Wingdings 3</vt:lpstr>
      <vt:lpstr>Ion Boardroom</vt:lpstr>
      <vt:lpstr>PowerPoint Presentation</vt:lpstr>
      <vt:lpstr>Rajona (pilsētas) tiesu tiesnešu vidējā noslodze  2014. gadā</vt:lpstr>
      <vt:lpstr>Rajona (pilsētas) tiesu tiesnešu vidējā noslodze  2023. gadā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prezentācija</dc:title>
  <dc:creator>rihards.veinbergs@at.gov.lv</dc:creator>
  <cp:lastModifiedBy>Dace Šulmane</cp:lastModifiedBy>
  <cp:revision>426</cp:revision>
  <dcterms:created xsi:type="dcterms:W3CDTF">2022-03-18T14:34:05Z</dcterms:created>
  <dcterms:modified xsi:type="dcterms:W3CDTF">2024-11-28T22:06:06Z</dcterms:modified>
</cp:coreProperties>
</file>