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7" r:id="rId1"/>
  </p:sldMasterIdLst>
  <p:notesMasterIdLst>
    <p:notesMasterId r:id="rId5"/>
  </p:notesMasterIdLst>
  <p:handoutMasterIdLst>
    <p:handoutMasterId r:id="rId6"/>
  </p:handoutMasterIdLst>
  <p:sldIdLst>
    <p:sldId id="256" r:id="rId2"/>
    <p:sldId id="309" r:id="rId3"/>
    <p:sldId id="31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7C03259-887C-41EA-AF45-0F1145A89E65}">
          <p14:sldIdLst>
            <p14:sldId id="256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F3C5CC-0701-C829-6A69-A0C5DB34FD44}" name="Ilze Celmiņa" initials="IC" userId="S::icelmina01@TS.GOV.LV::b40c5825-5d09-4fe8-ba84-f88e930b28b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E77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1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>
            <a:extLst>
              <a:ext uri="{FF2B5EF4-FFF2-40B4-BE49-F238E27FC236}">
                <a16:creationId xmlns:a16="http://schemas.microsoft.com/office/drawing/2014/main" id="{9379F09E-4C60-45F7-8449-A93EBCE3B8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D949DD65-AD15-4445-B50A-376DB3EA9E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D2E1E-74F1-46D2-A519-CFE0E793EB53}" type="datetime1">
              <a:rPr lang="lv-LV" smtClean="0"/>
              <a:t>29.11.2024</a:t>
            </a:fld>
            <a:endParaRPr lang="lv-LV" dirty="0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2BE4CB01-1AF4-496F-B25A-C0CBA86C26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0BC68D3A-243F-4B5A-876E-DC9BAB0F2E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24247-3D82-459C-B1ED-40B8E081DF9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4806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noProof="0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B4E18-4C9F-42E9-81D7-17284957D0CE}" type="datetime1">
              <a:rPr lang="lv-LV" noProof="0" smtClean="0"/>
              <a:pPr/>
              <a:t>29.11.2024</a:t>
            </a:fld>
            <a:endParaRPr lang="lv-LV" noProof="0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A3A6C-5B2A-4743-802B-3F22EFECA128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11603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A3A6C-5B2A-4743-802B-3F22EFECA128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55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52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6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800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3134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432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769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666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59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65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249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57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71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0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97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936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65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  <p:sldLayoutId id="214748384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vintage weighing scales">
            <a:extLst>
              <a:ext uri="{FF2B5EF4-FFF2-40B4-BE49-F238E27FC236}">
                <a16:creationId xmlns:a16="http://schemas.microsoft.com/office/drawing/2014/main" id="{C1668208-E23F-5065-7968-C1DCE9ABE6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alphaModFix amt="25000"/>
          </a:blip>
          <a:srcRect t="26699" r="9090" b="41407"/>
          <a:stretch/>
        </p:blipFill>
        <p:spPr>
          <a:xfrm>
            <a:off x="0" y="-15288"/>
            <a:ext cx="12192000" cy="6873288"/>
          </a:xfrm>
          <a:prstGeom prst="rect">
            <a:avLst/>
          </a:prstGeom>
        </p:spPr>
      </p:pic>
      <p:sp>
        <p:nvSpPr>
          <p:cNvPr id="10" name="Apakšvirsraksts 2">
            <a:extLst>
              <a:ext uri="{FF2B5EF4-FFF2-40B4-BE49-F238E27FC236}">
                <a16:creationId xmlns:a16="http://schemas.microsoft.com/office/drawing/2014/main" id="{D3A120F8-E4D6-83D4-25FD-36FFD3E202A1}"/>
              </a:ext>
            </a:extLst>
          </p:cNvPr>
          <p:cNvSpPr txBox="1">
            <a:spLocks/>
          </p:cNvSpPr>
          <p:nvPr/>
        </p:nvSpPr>
        <p:spPr>
          <a:xfrm>
            <a:off x="8212347" y="4999839"/>
            <a:ext cx="3372850" cy="12591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lv-LV" dirty="0">
                <a:solidFill>
                  <a:schemeClr val="bg1"/>
                </a:solidFill>
              </a:rPr>
              <a:t>Tieslietu Padomes sēde</a:t>
            </a:r>
          </a:p>
          <a:p>
            <a:pPr algn="r"/>
            <a:r>
              <a:rPr lang="lv-LV" dirty="0">
                <a:solidFill>
                  <a:schemeClr val="bg1"/>
                </a:solidFill>
              </a:rPr>
              <a:t>29.11.2024.</a:t>
            </a:r>
          </a:p>
          <a:p>
            <a:pPr algn="r"/>
            <a:endParaRPr lang="lv-LV" dirty="0">
              <a:solidFill>
                <a:schemeClr val="bg1"/>
              </a:solidFill>
            </a:endParaRPr>
          </a:p>
          <a:p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14" name="Virsraksts 1">
            <a:extLst>
              <a:ext uri="{FF2B5EF4-FFF2-40B4-BE49-F238E27FC236}">
                <a16:creationId xmlns:a16="http://schemas.microsoft.com/office/drawing/2014/main" id="{09EB236B-B2C8-3606-7873-AF59961F15F6}"/>
              </a:ext>
            </a:extLst>
          </p:cNvPr>
          <p:cNvSpPr txBox="1">
            <a:spLocks/>
          </p:cNvSpPr>
          <p:nvPr/>
        </p:nvSpPr>
        <p:spPr bwMode="gray">
          <a:xfrm>
            <a:off x="904052" y="947441"/>
            <a:ext cx="8827245" cy="21313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</a:pPr>
            <a:endParaRPr lang="lv-LV" sz="3600" b="1" dirty="0"/>
          </a:p>
        </p:txBody>
      </p:sp>
      <p:sp>
        <p:nvSpPr>
          <p:cNvPr id="8" name="Apakšvirsraksts 2">
            <a:extLst>
              <a:ext uri="{FF2B5EF4-FFF2-40B4-BE49-F238E27FC236}">
                <a16:creationId xmlns:a16="http://schemas.microsoft.com/office/drawing/2014/main" id="{498D7758-CF36-2694-72AF-E31E4D9948F4}"/>
              </a:ext>
            </a:extLst>
          </p:cNvPr>
          <p:cNvSpPr txBox="1">
            <a:spLocks/>
          </p:cNvSpPr>
          <p:nvPr/>
        </p:nvSpPr>
        <p:spPr bwMode="gray">
          <a:xfrm>
            <a:off x="663321" y="1328469"/>
            <a:ext cx="9791893" cy="45820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endParaRPr lang="lv-LV" sz="3900" b="1" dirty="0">
              <a:solidFill>
                <a:schemeClr val="bg1"/>
              </a:solidFill>
            </a:endParaRPr>
          </a:p>
          <a:p>
            <a:pPr algn="ctr"/>
            <a:r>
              <a:rPr lang="lv-LV" sz="3900" b="1" dirty="0">
                <a:solidFill>
                  <a:schemeClr val="bg1"/>
                </a:solidFill>
              </a:rPr>
              <a:t>Darba grupa Tiesu efektivitātes stiprināšanai</a:t>
            </a:r>
          </a:p>
          <a:p>
            <a:pPr algn="ctr"/>
            <a:r>
              <a:rPr lang="lv-LV" sz="3900" b="1" dirty="0">
                <a:solidFill>
                  <a:schemeClr val="bg1"/>
                </a:solidFill>
              </a:rPr>
              <a:t>ZIŅOJUMS PAR TIESU TERITORIĀLĀS REFORMAS IZVĒRTĒJUMU</a:t>
            </a:r>
          </a:p>
          <a:p>
            <a:pPr algn="ctr"/>
            <a:endParaRPr lang="lv-LV" sz="3900" b="1" dirty="0">
              <a:solidFill>
                <a:schemeClr val="bg1"/>
              </a:solidFill>
            </a:endParaRPr>
          </a:p>
          <a:p>
            <a:pPr algn="ctr"/>
            <a:r>
              <a:rPr lang="lv-LV" sz="6400" b="1" dirty="0">
                <a:solidFill>
                  <a:schemeClr val="bg1"/>
                </a:solidFill>
              </a:rPr>
              <a:t>STATISTIKAS DATI</a:t>
            </a:r>
          </a:p>
          <a:p>
            <a:pPr algn="ctr"/>
            <a:endParaRPr lang="lv-LV" b="1" dirty="0">
              <a:solidFill>
                <a:schemeClr val="bg1"/>
              </a:solidFill>
            </a:endParaRPr>
          </a:p>
          <a:p>
            <a:pPr algn="ctr"/>
            <a:r>
              <a:rPr lang="lv-LV" b="1" dirty="0">
                <a:solidFill>
                  <a:schemeClr val="bg1"/>
                </a:solidFill>
              </a:rPr>
              <a:t>Ilze </a:t>
            </a:r>
            <a:r>
              <a:rPr lang="lv-LV" b="1" dirty="0" err="1">
                <a:solidFill>
                  <a:schemeClr val="bg1"/>
                </a:solidFill>
              </a:rPr>
              <a:t>Jakubovska</a:t>
            </a:r>
            <a:endParaRPr lang="lv-LV" b="1" dirty="0">
              <a:solidFill>
                <a:schemeClr val="bg1"/>
              </a:solidFill>
            </a:endParaRPr>
          </a:p>
          <a:p>
            <a:pPr algn="ctr"/>
            <a:r>
              <a:rPr lang="lv-LV" dirty="0">
                <a:solidFill>
                  <a:schemeClr val="bg1"/>
                </a:solidFill>
              </a:rPr>
              <a:t>Tiesu administrācijas </a:t>
            </a:r>
          </a:p>
          <a:p>
            <a:pPr algn="ctr"/>
            <a:r>
              <a:rPr lang="lv-LV" dirty="0">
                <a:solidFill>
                  <a:schemeClr val="bg1"/>
                </a:solidFill>
              </a:rPr>
              <a:t>Starptautiskās sadarbības un analītikas</a:t>
            </a:r>
          </a:p>
          <a:p>
            <a:pPr algn="ctr"/>
            <a:r>
              <a:rPr lang="lv-LV" dirty="0">
                <a:solidFill>
                  <a:schemeClr val="bg1"/>
                </a:solidFill>
              </a:rPr>
              <a:t>nodaļas vecākā statistiķe</a:t>
            </a: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endParaRPr lang="lv-LV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5320B-50FB-D28C-76A9-E6BEA00C7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470F7-81BD-EDD3-A819-1DC80300B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389" y="990921"/>
            <a:ext cx="9739222" cy="993154"/>
          </a:xfrm>
        </p:spPr>
        <p:txBody>
          <a:bodyPr/>
          <a:lstStyle/>
          <a:p>
            <a:pPr algn="ctr"/>
            <a:r>
              <a:rPr lang="lv-LV" sz="2800" dirty="0"/>
              <a:t>Rajona (pilsētas) tiesu tiesnešu vidējā noslodze </a:t>
            </a:r>
            <a:br>
              <a:rPr lang="lv-LV" sz="2800" dirty="0"/>
            </a:br>
            <a:r>
              <a:rPr lang="lv-LV" sz="2800" dirty="0"/>
              <a:t>2014. gadā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4FDB5-8E33-C0B5-1D4A-430F1D2D8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527539"/>
            <a:ext cx="9446910" cy="34922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EC2F09-E5F6-4EEB-F5A9-0B7B79B33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805" y="2527539"/>
            <a:ext cx="5410389" cy="403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70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A1C92-49EE-6816-3863-A5725D8C7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DE41E-7A13-47B8-3583-492D1F5EC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389" y="990921"/>
            <a:ext cx="9739222" cy="993154"/>
          </a:xfrm>
        </p:spPr>
        <p:txBody>
          <a:bodyPr/>
          <a:lstStyle/>
          <a:p>
            <a:pPr algn="ctr"/>
            <a:r>
              <a:rPr lang="lv-LV" sz="2800" dirty="0"/>
              <a:t>Rajona (pilsētas) tiesu tiesnešu vidējā noslodze </a:t>
            </a:r>
            <a:br>
              <a:rPr lang="lv-LV" sz="2800" dirty="0"/>
            </a:br>
            <a:r>
              <a:rPr lang="lv-LV" sz="2800" dirty="0"/>
              <a:t>2023. gadā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57112-F189-FD68-2712-2C005FFB3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527539"/>
            <a:ext cx="9446910" cy="34922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379402-A808-5F14-F613-28F42B5BE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720" y="2369263"/>
            <a:ext cx="4941837" cy="401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102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10473</TotalTime>
  <Words>54</Words>
  <Application>Microsoft Office PowerPoint</Application>
  <PresentationFormat>Widescreen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Ion Boardroom</vt:lpstr>
      <vt:lpstr>PowerPoint Presentation</vt:lpstr>
      <vt:lpstr>Rajona (pilsētas) tiesu tiesnešu vidējā noslodze  2014. gadā</vt:lpstr>
      <vt:lpstr>Rajona (pilsētas) tiesu tiesnešu vidējā noslodze  2023. gadā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rihards.veinbergs@at.gov.lv</dc:creator>
  <cp:lastModifiedBy>Dace Šulmane</cp:lastModifiedBy>
  <cp:revision>426</cp:revision>
  <dcterms:created xsi:type="dcterms:W3CDTF">2022-03-18T14:34:05Z</dcterms:created>
  <dcterms:modified xsi:type="dcterms:W3CDTF">2024-11-28T22:06:06Z</dcterms:modified>
</cp:coreProperties>
</file>