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6" r:id="rId4"/>
    <p:sldId id="265" r:id="rId5"/>
    <p:sldId id="267" r:id="rId6"/>
    <p:sldId id="269" r:id="rId7"/>
    <p:sldId id="268" r:id="rId8"/>
    <p:sldId id="270" r:id="rId9"/>
  </p:sldIdLst>
  <p:sldSz cx="12192000" cy="6858000"/>
  <p:notesSz cx="6808788" cy="99409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na Luize Vitola" initials="ELV" lastIdx="4" clrIdx="0">
    <p:extLst>
      <p:ext uri="{19B8F6BF-5375-455C-9EA6-DF929625EA0E}">
        <p15:presenceInfo xmlns:p15="http://schemas.microsoft.com/office/powerpoint/2012/main" userId="Elina Luize Vitola" providerId="None"/>
      </p:ext>
    </p:extLst>
  </p:cmAuthor>
  <p:cmAuthor id="2" name="Kristine Lice" initials="KL" lastIdx="3" clrIdx="1">
    <p:extLst>
      <p:ext uri="{19B8F6BF-5375-455C-9EA6-DF929625EA0E}">
        <p15:presenceInfo xmlns:p15="http://schemas.microsoft.com/office/powerpoint/2012/main" userId="S-1-5-21-3868901197-262695882-2086994528-4584" providerId="AD"/>
      </p:ext>
    </p:extLst>
  </p:cmAuthor>
  <p:cmAuthor id="3" name="Elina Luize Vitola" initials="ELV [2]" lastIdx="3" clrIdx="2">
    <p:extLst>
      <p:ext uri="{19B8F6BF-5375-455C-9EA6-DF929625EA0E}">
        <p15:presenceInfo xmlns:p15="http://schemas.microsoft.com/office/powerpoint/2012/main" userId="S-1-5-21-3868901197-262695882-2086994528-74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5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AA365-8E50-4D7E-AFCF-EE1C7E04BC91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B985E-EC66-4B73-99FF-8D9CDE8EDE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80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3169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6981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17705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7935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2344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7889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0070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B985E-EC66-4B73-99FF-8D9CDE8EDE5F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681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B8FFC-C1F1-484D-94DB-D0279DBAA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26E04-4D3A-4A4D-ABDE-E34BC01A0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AF9E4-3C16-4E18-AD9B-5B096D642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EA836-5D47-4E73-BF94-1E1829CC0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C5557-194E-462C-8A54-F8D0B2FA1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610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8A166-9FAA-4133-ABAB-C665AAEB9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B12C1F-2668-4CBF-B19A-0126A634D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EE6EE-4C24-4DA2-A5EA-DE361AD95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13902-1088-4651-B712-F809342E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6186F-FFED-4CF0-8701-67343590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129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38B29F-2344-4F19-A0F8-938E42F7FB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CEDEF-702B-44A2-8737-A4B8F73ED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D7C7-84A4-4388-A705-1FADAF46B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65CAE-907E-4545-92DE-A5E4DF1D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0ECEC-EDBA-4FF2-8CB9-D75B7FDCD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6826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D91D3-CDD7-4268-91DA-5D6786ACD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6A5EB-0AF5-4EA3-8CA3-DA5095D36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2033F-6884-40AF-80C7-BF523F444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DC3E6-29A7-4714-A2E7-6DEBAF56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DAF2D-E710-4B76-B168-9E499A89E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939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91C5B-5698-4C1B-86F3-D7FB02080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05F87-743E-401F-99D8-DBA29375A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CF128-20FA-4360-9FFB-CCB168A7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2F8F3-EC97-4150-87B4-F0506F25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DF686-CCBF-4A68-A50D-D36697415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005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86150-6E73-4428-8E21-4518B3D0B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A343B-9869-4B44-A044-226C92641C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1F758-9077-4183-8D4E-B55C74F37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E9838-0247-4F13-AA76-FAD518E61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8ED43-E78B-4EA9-8486-F2E170EB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D960A-937B-42D0-8EE8-BEA56CB0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485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F2AB6-607F-4DFA-B67B-1F50A1BBB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1F36D-9842-4D9A-AEF4-DC01660E2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3EB5D-2A04-4664-AD50-6EB5FACC8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940D8-6C37-4FE4-BB72-93C3EB870C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B29BD2-2517-45F7-B6F9-2398AB9641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7CCFD0-751F-42A6-9929-FC815A6FD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CA6CF1-51A5-4D48-9C1B-289E68898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0AEACE-AF3C-434E-89BD-AD9E6ADFD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89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A63F9-9011-4C6A-BE25-325771880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4E54E-35B0-41A6-BFD7-C51818BB1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2A707-0C57-4DB6-AA58-978AE9BAA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861B6-5307-4E16-9752-B32E51F5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541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1B6AFE-6D2C-4695-BF91-B9C27A61F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D9D206-DF84-4788-AACF-6E529A291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D0205-9E67-4B45-AA89-5AABDDF5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620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98212-9C64-4C42-A180-157B09917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4EAE7-8B6A-4A42-8565-5BB5C08B2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154F2A-C3CD-411B-974E-845592239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4A39E-EFE3-4B7A-8976-4C726AA1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F553F-A379-45EB-AD38-CD5C2F04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9D36D-4D75-4585-BA9F-F9460DFFB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294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51B1C-F083-4335-974B-52A176588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77450D-A47A-41A8-A642-1E891835DF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B37AA-2614-4270-BA1E-914320E71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F6975D-9DC5-4B73-A85A-C76DD418A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9AB2A-C02D-4FD5-8C9C-090B11460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298B5-F0EF-48C0-96D2-750B840B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296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866E2-8C8D-4AD2-8EC1-9B5DB7914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5D6EA-3382-4F9C-B402-323FB4182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EAB2B-CE3F-401C-A8A3-72A39D138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3BD5F-6C93-479B-BA5D-99098D44A56C}" type="datetimeFigureOut">
              <a:rPr lang="lv-LV" smtClean="0"/>
              <a:t>18.05.2023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7AEEA-BB02-4ED8-A2B3-579461BBC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79EBB-0591-4246-8797-6EB264B74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4B831-0EBB-499D-83D0-312613CEF29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810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eng#{%22fulltext%22:[%22Tauters%22],%22documentcollectionid2%22:[%22JUDGMENTS%22,%22DECISIONS%22],%22itemid%22:[%22001-211328%22]}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eng?i=001-19716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kumi.lv/ta/id/295926-kriminalprocesa-un-administrativo-parkapumu-lietvediba-nodarita-kaitejuma-atlidzinasanas-likums" TargetMode="External"/><Relationship Id="rId5" Type="http://schemas.openxmlformats.org/officeDocument/2006/relationships/hyperlink" Target="https://hudoc.echr.coe.int/eng?i=001-198330" TargetMode="External"/><Relationship Id="rId4" Type="http://schemas.openxmlformats.org/officeDocument/2006/relationships/hyperlink" Target="https://hudoc.echr.coe.int/eng?i=001-18991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eng#{%22itemid%22:[%22001-201352%22]}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udoc.echr.coe.int/eng#{%22appno%22:[%2255707/00%22],%22itemid%22:[%22001-91388%22]}" TargetMode="External"/><Relationship Id="rId5" Type="http://schemas.openxmlformats.org/officeDocument/2006/relationships/hyperlink" Target="https://hudoc.echr.coe.int/eng#{%22appno%22:[%2239199/98%22],%22itemid%22:[%22001-69911%22]}" TargetMode="External"/><Relationship Id="rId4" Type="http://schemas.openxmlformats.org/officeDocument/2006/relationships/hyperlink" Target="https://hudoc.echr.coe.int/eng?i=001-14803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eng?i=001-16712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udoc.echr.coe.int/eng#{%22itemid%22:[%22001-201352%22]}" TargetMode="External"/><Relationship Id="rId5" Type="http://schemas.openxmlformats.org/officeDocument/2006/relationships/hyperlink" Target="https://hudoc.echr.coe.int/eng?i=001-224091" TargetMode="External"/><Relationship Id="rId4" Type="http://schemas.openxmlformats.org/officeDocument/2006/relationships/hyperlink" Target="https://hudoc.echr.coe.int/eng?i=001-21994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eng#{%22fulltext%22:[%22Zaicevs%22],%22itemid%22:[%22001-82001%22]}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udoc.echr.coe.int/eng#{%22itemid%22:[%22001-203699%22]}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eng#{%22fulltext%22:[%22Jussila%22],%22itemid%22:[%22001-78135%22]}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udoc.echr.coe.int/eng#{%22itemid%22:[%22001-208015%22]}" TargetMode="External"/><Relationship Id="rId4" Type="http://schemas.openxmlformats.org/officeDocument/2006/relationships/hyperlink" Target="https://hudoc.echr.coe.int/eng#{%22appno%22:[%2218114/02%22],%22itemid%22:[%22001-77543%22]}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86B43-D40E-461A-8A01-D527E5E25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9212" y="573207"/>
            <a:ext cx="10802203" cy="3170118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</a:pPr>
            <a:br>
              <a:rPr lang="lv-LV" sz="4800" b="1" dirty="0"/>
            </a:br>
            <a:r>
              <a:rPr lang="lv-LV" b="1" dirty="0"/>
              <a:t>Tiesas nolēmumu pārsūdzība: starptautiskais tiesību uz taisnīgu tiesu ietvars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64B18-9EE7-40C2-B024-7CAA81102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5081"/>
            <a:ext cx="9144000" cy="1678674"/>
          </a:xfrm>
        </p:spPr>
        <p:txBody>
          <a:bodyPr/>
          <a:lstStyle/>
          <a:p>
            <a:r>
              <a:rPr lang="lv-LV" sz="3200" b="1" dirty="0"/>
              <a:t>Kristīne Līce</a:t>
            </a:r>
          </a:p>
          <a:p>
            <a:r>
              <a:rPr lang="lv-LV" sz="1800" dirty="0"/>
              <a:t>Ārlietu ministrijas Juridiskās direkcijas vadītāja</a:t>
            </a:r>
          </a:p>
          <a:p>
            <a:r>
              <a:rPr lang="lv-LV" sz="1800" dirty="0"/>
              <a:t>Latvijas pārstāve Eiropas Cilvēktiesību tiesā</a:t>
            </a:r>
          </a:p>
          <a:p>
            <a:r>
              <a:rPr lang="lv-LV" sz="1400" dirty="0"/>
              <a:t>2023.gada 19.maijs</a:t>
            </a:r>
          </a:p>
        </p:txBody>
      </p:sp>
    </p:spTree>
    <p:extLst>
      <p:ext uri="{BB962C8B-B14F-4D97-AF65-F5344CB8AC3E}">
        <p14:creationId xmlns:p14="http://schemas.microsoft.com/office/powerpoint/2010/main" val="340534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304800"/>
            <a:ext cx="10780595" cy="704850"/>
          </a:xfrm>
        </p:spPr>
        <p:txBody>
          <a:bodyPr>
            <a:normAutofit/>
          </a:bodyPr>
          <a:lstStyle/>
          <a:p>
            <a:r>
              <a:rPr lang="lv-LV" sz="3600" b="1" dirty="0"/>
              <a:t>Attīstība Latvijas lietās 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390650"/>
            <a:ext cx="11419839" cy="523367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lv-LV" b="1" dirty="0"/>
              <a:t>Nozīmīgākā ECT judikatūras attīstība Latvijas lietās kopš 2012.gada 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Latvijā ir efektīvs tiesību aizsardzības mehānisms: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sūdzībām par apstākļiem brīvības atņemšanas vietās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sūdzībām par veselības aprūpi brīvības atņemšanas vietās;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sūdzībām par tiesvedības ilgumu krimināllietās;</a:t>
            </a:r>
          </a:p>
          <a:p>
            <a:pPr lvl="2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sūdzībām par tiesvedības ilgumu civillietās.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</a:pPr>
            <a:endParaRPr lang="lv-LV" sz="14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Vai Satversmes 92.pants ir efektīvs tiesību aizsardzības mehānisms sūdzībām par tiesvedības ilgumu administratīvajās lietās? Lietā </a:t>
            </a:r>
            <a:r>
              <a:rPr lang="lv-LV" sz="2800" i="1" dirty="0">
                <a:hlinkClick r:id="rId3"/>
              </a:rPr>
              <a:t>TAUTERS pret LATVIJU</a:t>
            </a:r>
            <a:r>
              <a:rPr lang="lv-LV" sz="2800" i="1" dirty="0"/>
              <a:t> </a:t>
            </a:r>
            <a:r>
              <a:rPr lang="lv-LV" sz="2800" dirty="0"/>
              <a:t>(24.06.2021, lēmums, ka sūdzība acīmredzami nepamatota) ECT to nevērtēja; izskatīšanā vairākas lietas, kurās valdība izvirzījusi argumentu par 92.pantu.</a:t>
            </a:r>
          </a:p>
        </p:txBody>
      </p:sp>
    </p:spTree>
    <p:extLst>
      <p:ext uri="{BB962C8B-B14F-4D97-AF65-F5344CB8AC3E}">
        <p14:creationId xmlns:p14="http://schemas.microsoft.com/office/powerpoint/2010/main" val="4628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233679"/>
            <a:ext cx="10780595" cy="690245"/>
          </a:xfrm>
        </p:spPr>
        <p:txBody>
          <a:bodyPr>
            <a:normAutofit/>
          </a:bodyPr>
          <a:lstStyle/>
          <a:p>
            <a:r>
              <a:rPr lang="lv-LV" sz="3600" b="1" dirty="0"/>
              <a:t>Attīstība Latvijas lietās ECT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304924"/>
            <a:ext cx="11419839" cy="53193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lv-LV" b="1" dirty="0"/>
              <a:t>Aktuālie jautājumi :</a:t>
            </a:r>
          </a:p>
          <a:p>
            <a:pPr lvl="1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Vai Latvijā ir efektīvs tiesību aizsardzības mehānisms cietušo tiesību uz taisnīgu tiesu aizsardzībai? ECT izskatāmās lietas </a:t>
            </a:r>
            <a:r>
              <a:rPr lang="lv-LV" sz="2800" i="1" dirty="0">
                <a:solidFill>
                  <a:schemeClr val="accent1"/>
                </a:solidFill>
                <a:hlinkClick r:id="rId3"/>
              </a:rPr>
              <a:t>KONOPLIANKO pret LATVIJU; </a:t>
            </a:r>
            <a:r>
              <a:rPr lang="lv-LV" sz="2800" i="1" dirty="0">
                <a:solidFill>
                  <a:schemeClr val="accent1"/>
                </a:solidFill>
                <a:hlinkClick r:id="rId4"/>
              </a:rPr>
              <a:t>KĻAVIŅŠ pret LATVIJU</a:t>
            </a:r>
            <a:r>
              <a:rPr lang="lv-LV" sz="2800" i="1" dirty="0">
                <a:solidFill>
                  <a:schemeClr val="accent1"/>
                </a:solidFill>
              </a:rPr>
              <a:t>.</a:t>
            </a:r>
          </a:p>
          <a:p>
            <a:pPr lvl="1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Vai KPL 19.panta ceturtā daļa ir efektīvs tiesību aizsardzības mehānisms sūdzībām par nevainīguma prezumpciju iespējamu pārkāpumu? ECT izskatāmās lietas </a:t>
            </a:r>
            <a:r>
              <a:rPr lang="lv-LV" sz="2800" i="1" dirty="0">
                <a:hlinkClick r:id="rId5"/>
              </a:rPr>
              <a:t>RIMŠĒVIČS pret LATVIJU un LEMBERGS pret LATVIJU</a:t>
            </a:r>
            <a:r>
              <a:rPr lang="lv-LV" sz="28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Vai </a:t>
            </a:r>
            <a:r>
              <a:rPr lang="lv-LV" sz="2800" dirty="0">
                <a:hlinkClick r:id="rId6"/>
              </a:rPr>
              <a:t>Kriminālprocesā un administratīvo pārkāpumu lietvedībā nodarītā kaitējuma atlīdzināšanas likums </a:t>
            </a:r>
            <a:r>
              <a:rPr lang="lv-LV" sz="2800" dirty="0"/>
              <a:t>ir efektīvs tiesību aizsardzības mehānisms saistībā ar apcietinājumu, kas piemērots personai, kura eventuāli atzīta par nevainīgu? Cik plaši piemērojama šī likuma 2.panta otrā daļa?</a:t>
            </a:r>
          </a:p>
        </p:txBody>
      </p:sp>
    </p:spTree>
    <p:extLst>
      <p:ext uri="{BB962C8B-B14F-4D97-AF65-F5344CB8AC3E}">
        <p14:creationId xmlns:p14="http://schemas.microsoft.com/office/powerpoint/2010/main" val="93742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233680"/>
            <a:ext cx="10780595" cy="633095"/>
          </a:xfrm>
        </p:spPr>
        <p:txBody>
          <a:bodyPr>
            <a:normAutofit/>
          </a:bodyPr>
          <a:lstStyle/>
          <a:p>
            <a:r>
              <a:rPr lang="lv-LV" sz="3600" b="1" dirty="0"/>
              <a:t>Tiesas nolēmumu pārsūdzība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79" y="962025"/>
            <a:ext cx="11624945" cy="56622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lv-LV" b="1" dirty="0"/>
              <a:t>Vispārīgie principi: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«Pārsūdzība»: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iestādes lēmumu pārsūdzība tiesā – nozīmīgs elements visu cilvēktiesību īstenošanā; process tiek vērtēts kā kopums (</a:t>
            </a:r>
            <a:r>
              <a:rPr lang="lv-LV" sz="2800" i="1" dirty="0">
                <a:hlinkClick r:id="rId3"/>
              </a:rPr>
              <a:t>ZELČS pret LATVIJU</a:t>
            </a:r>
            <a:r>
              <a:rPr lang="lv-LV" sz="2800" dirty="0"/>
              <a:t>,</a:t>
            </a:r>
            <a:r>
              <a:rPr lang="lv-LV" sz="2800" i="1" dirty="0"/>
              <a:t> </a:t>
            </a:r>
            <a:r>
              <a:rPr lang="lv-LV" sz="2800" dirty="0"/>
              <a:t>20.02.2020, nav ECK 6.panta pārkāpuma, §§68-69);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tiesas nolēmuma pārsūdzība augstākā instancē;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Valstij nav pienākuma izveidot apelācijas vai kasācijas instances (</a:t>
            </a:r>
            <a:r>
              <a:rPr lang="lv-LV" sz="2800" i="1" dirty="0">
                <a:hlinkClick r:id="rId4"/>
              </a:rPr>
              <a:t>DURISOTTO pret ITĀLIJU</a:t>
            </a:r>
            <a:r>
              <a:rPr lang="lv-LV" sz="2800" dirty="0"/>
              <a:t>, §53, </a:t>
            </a:r>
            <a:r>
              <a:rPr lang="lv-LV" sz="2800" i="1" dirty="0">
                <a:hlinkClick r:id="rId5"/>
              </a:rPr>
              <a:t>PODBIELSKI un PPU POLPURE pret POLIJU</a:t>
            </a:r>
            <a:r>
              <a:rPr lang="lv-LV" sz="2800" dirty="0"/>
              <a:t>, §62); </a:t>
            </a:r>
            <a:r>
              <a:rPr lang="lv-LV" sz="2800" b="1" dirty="0"/>
              <a:t>IZŅĒMUMS – ECK 7.protokola 2.pants «Pārsūdzības tiesības krimināllietās»</a:t>
            </a:r>
            <a:r>
              <a:rPr lang="lv-LV" sz="2800" dirty="0"/>
              <a:t>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Ja valsts izveido pārsūdzības instanci, tad jānodrošina, ka pārsūdzības instancē tiek ievērots ECK 6.pants, tajā skaitā tiesības uz pieeju tiesai (</a:t>
            </a:r>
            <a:r>
              <a:rPr lang="lv-LV" sz="2800" i="1" dirty="0">
                <a:hlinkClick r:id="rId6"/>
              </a:rPr>
              <a:t>ANDREJEVA pret LATVIJU</a:t>
            </a:r>
            <a:r>
              <a:rPr lang="lv-LV" sz="2800" dirty="0"/>
              <a:t>, 18.02.2009, ECK 6.panta pārkāpums, §97);</a:t>
            </a:r>
          </a:p>
        </p:txBody>
      </p:sp>
    </p:spTree>
    <p:extLst>
      <p:ext uri="{BB962C8B-B14F-4D97-AF65-F5344CB8AC3E}">
        <p14:creationId xmlns:p14="http://schemas.microsoft.com/office/powerpoint/2010/main" val="16676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133350"/>
            <a:ext cx="10780595" cy="790575"/>
          </a:xfrm>
        </p:spPr>
        <p:txBody>
          <a:bodyPr>
            <a:normAutofit/>
          </a:bodyPr>
          <a:lstStyle/>
          <a:p>
            <a:r>
              <a:rPr lang="lv-LV" sz="3600" b="1" dirty="0"/>
              <a:t>Tiesas nolēmumu pārsūdzība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923925"/>
            <a:ext cx="11558269" cy="5800725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Jo augstāka tiesu instance, jo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likumdevējam lielāka rīcības brīvība </a:t>
            </a:r>
            <a:r>
              <a:rPr lang="lv-LV" sz="2800" b="1" dirty="0"/>
              <a:t>kopumā paredzēt efektīvāku procesu</a:t>
            </a:r>
            <a:r>
              <a:rPr lang="lv-LV" sz="2800" dirty="0"/>
              <a:t>, tiesām sniegt koncentrētāku argumentāciju (</a:t>
            </a:r>
            <a:r>
              <a:rPr lang="lv-LV" sz="2800" i="1" dirty="0">
                <a:hlinkClick r:id="rId3"/>
              </a:rPr>
              <a:t>TALMANE pret LATVIJU</a:t>
            </a:r>
            <a:r>
              <a:rPr lang="lv-LV" sz="2800" dirty="0"/>
              <a:t>, 13.10.2016, nav ECK 6.panta pārkāpuma, kasācijas instance atsaucas tikai uz normu, noraidot kasācijas sūdzību, §29); atspoguļots princips, ka pirmā instance saturiski vissvarīgākā;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tiesām </a:t>
            </a:r>
            <a:r>
              <a:rPr lang="lv-LV" sz="2800" b="1" dirty="0"/>
              <a:t>lielāka atbildība par procesu kopējo taisnīgumu konkrētā lietā </a:t>
            </a:r>
            <a:r>
              <a:rPr lang="lv-LV" sz="2800" dirty="0"/>
              <a:t>(ilgums, procesuālo garantiju ievērošana, lietas izskatīšana mutvārdos vai rakstveidā); svarīgi visu cilvēktiesību nodrošināšanā (</a:t>
            </a:r>
            <a:r>
              <a:rPr lang="lv-LV" sz="2800" i="1" dirty="0">
                <a:hlinkClick r:id="rId4"/>
              </a:rPr>
              <a:t>LAPSA pret LATVIJU</a:t>
            </a:r>
            <a:r>
              <a:rPr lang="lv-LV" sz="2800" dirty="0"/>
              <a:t>, 20.10.2022, tiesību uz dzīvību procesuālā aspekta pārkāpums, §§20-22; </a:t>
            </a:r>
            <a:r>
              <a:rPr lang="lv-LV" sz="2800" i="1" dirty="0">
                <a:hlinkClick r:id="rId5"/>
              </a:rPr>
              <a:t>E.K. pret LATVIJU</a:t>
            </a:r>
            <a:r>
              <a:rPr lang="lv-LV" sz="2800" dirty="0"/>
              <a:t>, 13.04.2023, tiesību uz ģimenes dzīves neaizskaramību pārkāpums, §95, N.B. spriedums vēl nav spēkā);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b="1" dirty="0"/>
              <a:t>augstāku instanču tiesu rīcības brīvība atkarīga no procesa gaitas zemākās instancēs</a:t>
            </a:r>
            <a:r>
              <a:rPr lang="lv-LV" sz="2800" dirty="0"/>
              <a:t> (</a:t>
            </a:r>
            <a:r>
              <a:rPr lang="lv-LV" sz="2800" i="1" dirty="0">
                <a:hlinkClick r:id="rId6"/>
              </a:rPr>
              <a:t>ZELČS pret LATVIJU</a:t>
            </a:r>
            <a:r>
              <a:rPr lang="lv-LV" sz="2800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044134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233680"/>
            <a:ext cx="10780595" cy="633095"/>
          </a:xfrm>
        </p:spPr>
        <p:txBody>
          <a:bodyPr>
            <a:normAutofit/>
          </a:bodyPr>
          <a:lstStyle/>
          <a:p>
            <a:r>
              <a:rPr lang="lv-LV" sz="3600" b="1" dirty="0"/>
              <a:t>Tiesas nolēmumu pārsūdzība 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79" y="981075"/>
            <a:ext cx="11491595" cy="572452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lv-LV" b="1" dirty="0"/>
              <a:t>Pārsūdzības tiesības krimināllietās: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ECK 7.protokola 2.pants: «Ikvienam, kuru tiesa ir atzinusi par vainīgu noziedzīgā nodarījumā, ir tiesības uz vainas pierādījuma vai soda apmēra pārskatīšanu augstākā instancē. /../ Izņēmumi šo tiesību īstenošanā ir pieļaujami attiecībā uz vieglāka rakstura pārkāpumiem. /../».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i="1" dirty="0"/>
              <a:t>Lex specialis </a:t>
            </a:r>
            <a:r>
              <a:rPr lang="lv-LV" sz="2800" dirty="0"/>
              <a:t>ECK 6.pantam;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Jēdziens «noziedzīgs nodarījums» autonoms no nacionālajām tiesībām (</a:t>
            </a:r>
            <a:r>
              <a:rPr lang="lv-LV" sz="2800" i="1" dirty="0">
                <a:hlinkClick r:id="rId3"/>
              </a:rPr>
              <a:t>ZAICEVS pret LATVIJU</a:t>
            </a:r>
            <a:r>
              <a:rPr lang="lv-LV" sz="2800" dirty="0"/>
              <a:t>, 31.07.2007, ECK 7.prot 2.panta pārkāpums, jo nevar pārsūdzēt administratīvo arestu, §55). Būtisks mantisks sods nav uzskatāms par «vieglāka rakstura pārkāpumiem» (</a:t>
            </a:r>
            <a:r>
              <a:rPr lang="lv-LV" sz="2800" i="1" dirty="0">
                <a:hlinkClick r:id="rId4"/>
              </a:rPr>
              <a:t>SAQUETTI IGLESIAS pret SPĀNIJU</a:t>
            </a:r>
            <a:r>
              <a:rPr lang="lv-LV" sz="2800" dirty="0"/>
              <a:t>, ECK 7.prot 2.panta pārkāpums, jo nevar pārsūdzēt EUR150k sodu);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Valstīm plaša rīcības brīvība ECK 7.protokola 2.pantā paredzēto tiesību nodrošināšanā.</a:t>
            </a:r>
          </a:p>
        </p:txBody>
      </p:sp>
    </p:spTree>
    <p:extLst>
      <p:ext uri="{BB962C8B-B14F-4D97-AF65-F5344CB8AC3E}">
        <p14:creationId xmlns:p14="http://schemas.microsoft.com/office/powerpoint/2010/main" val="4246070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233680"/>
            <a:ext cx="10780595" cy="633095"/>
          </a:xfrm>
        </p:spPr>
        <p:txBody>
          <a:bodyPr>
            <a:normAutofit/>
          </a:bodyPr>
          <a:lstStyle/>
          <a:p>
            <a:r>
              <a:rPr lang="lv-LV" sz="3600" b="1" dirty="0"/>
              <a:t>Tiesas nolēmumu pārsūdzība 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050877"/>
            <a:ext cx="11482070" cy="557344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lv-LV" b="1" dirty="0"/>
              <a:t>Lietas izskatīšana mutvārdos vai rakstveidā: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Atklāta lietas izskatīšana mutvārdos – pamatprincips, kas izriet no ECK 6.panta: «Ikvienam ir tiesības /../ uz taisnīgu un atklātu lietas izskatīšanu /../»; princips nav absolūts (</a:t>
            </a:r>
            <a:r>
              <a:rPr lang="lv-LV" sz="2800" i="1" dirty="0">
                <a:hlinkClick r:id="rId3"/>
              </a:rPr>
              <a:t>JUSSILA pret SOMIJU</a:t>
            </a:r>
            <a:r>
              <a:rPr lang="lv-LV" sz="2800" dirty="0"/>
              <a:t>, §§40-41);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Rakstveida process - izņēmums; nenozīmē, ka to drīkst izmantot tikai retos gadījumos; nozīmē, ka izņēmumam nepieciešams pamatojums.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Izņēmuma piemērošana apelācijas instancē atkarīga no lietas satura, instances vietas un lomas tiesību sistēmā (</a:t>
            </a:r>
            <a:r>
              <a:rPr lang="lv-LV" sz="2800" i="1" dirty="0">
                <a:hlinkClick r:id="rId4"/>
              </a:rPr>
              <a:t>HERMI pret ITĀLIJU</a:t>
            </a:r>
            <a:r>
              <a:rPr lang="lv-LV" sz="2800" dirty="0"/>
              <a:t>, §60);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Likumdevējs var paredzēt, ka apelācijas instancē lietas tiek izskatītas rakstveidā; tas pats par sevi nav arguments, lai noraidītu personas lūgumu lietu izskatīt mutvārdos – tiesām jāvērtē, vai konkrētajā lietā joprojām ir pamatoti piemērot likumdevēja paredzēto izņēmumu (</a:t>
            </a:r>
            <a:r>
              <a:rPr lang="lv-LV" sz="2800" i="1" dirty="0">
                <a:hlinkClick r:id="rId5"/>
              </a:rPr>
              <a:t>MTCHEDLISHVILI pret GRUZIJU</a:t>
            </a:r>
            <a:r>
              <a:rPr lang="lv-LV" sz="2800" dirty="0"/>
              <a:t>, §39);</a:t>
            </a:r>
          </a:p>
        </p:txBody>
      </p:sp>
    </p:spTree>
    <p:extLst>
      <p:ext uri="{BB962C8B-B14F-4D97-AF65-F5344CB8AC3E}">
        <p14:creationId xmlns:p14="http://schemas.microsoft.com/office/powerpoint/2010/main" val="263786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9312-2E40-4B25-B456-FBFC9AD2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05" y="233680"/>
            <a:ext cx="10780595" cy="633095"/>
          </a:xfrm>
        </p:spPr>
        <p:txBody>
          <a:bodyPr>
            <a:normAutofit/>
          </a:bodyPr>
          <a:lstStyle/>
          <a:p>
            <a:r>
              <a:rPr lang="lv-LV" sz="3600" b="1" dirty="0"/>
              <a:t>Tiesas nolēmumu pārsūdzība 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EE31-9485-4898-9EBC-64B26D67F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1050877"/>
            <a:ext cx="11482070" cy="557344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lv-LV" sz="2800" dirty="0"/>
              <a:t>Vērtējamie apsvērumi: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Vai strīds ir par faktiem vai tiesībām, cik sarežģīts ir strīds?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Vai lietā skarto interešu būtība pieprasa uzklausīt personu (lietas par ģimenes strīdiem vai jautājumiem, kam ir personiska ietekme)?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Vai zemākā instancē lieta izskatīta mutvārdos?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Vai augstākā instancē persona vēlas izmantot tiesības, kuras varēja izmantot jau zemākā instancē un nav objektīva pamatojuma, kādēļ tas nav darīts?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800" dirty="0"/>
              <a:t>Vai ir īpaša sabiedrības interese?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lv-LV" sz="14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lv-LV" b="1" dirty="0"/>
              <a:t>Tiesu rīcības brīvība un pieļaujamās atkāpes no mutvārdu procesa augstākās instancēs ir tieši atkarīgas no lietā skartajām personas interesēm un zemāko instanču paveikto procesuālo garantiju ievērošanā.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294268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1939</TotalTime>
  <Words>900</Words>
  <Application>Microsoft Office PowerPoint</Application>
  <PresentationFormat>Widescreen</PresentationFormat>
  <Paragraphs>60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 Tiesas nolēmumu pārsūdzība: starptautiskais tiesību uz taisnīgu tiesu ietvars</vt:lpstr>
      <vt:lpstr>Attīstība Latvijas lietās ECT</vt:lpstr>
      <vt:lpstr>Attīstība Latvijas lietās ECT II</vt:lpstr>
      <vt:lpstr>Tiesas nolēmumu pārsūdzība</vt:lpstr>
      <vt:lpstr>Tiesas nolēmumu pārsūdzība II</vt:lpstr>
      <vt:lpstr>Tiesas nolēmumu pārsūdzība III</vt:lpstr>
      <vt:lpstr>Tiesas nolēmumu pārsūdzība IV</vt:lpstr>
      <vt:lpstr>Tiesas nolēmumu pārsūdzība 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Vides tiesības starptautisko cilvēktiesību kontekstā</dc:title>
  <dc:creator>Kristine Lice</dc:creator>
  <cp:lastModifiedBy>Kristine Lice</cp:lastModifiedBy>
  <cp:revision>106</cp:revision>
  <cp:lastPrinted>2023-04-19T06:43:44Z</cp:lastPrinted>
  <dcterms:created xsi:type="dcterms:W3CDTF">2022-08-19T14:37:05Z</dcterms:created>
  <dcterms:modified xsi:type="dcterms:W3CDTF">2023-05-18T13:34:43Z</dcterms:modified>
</cp:coreProperties>
</file>