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56" r:id="rId2"/>
    <p:sldId id="266" r:id="rId3"/>
    <p:sldId id="263" r:id="rId4"/>
    <p:sldId id="264" r:id="rId5"/>
    <p:sldId id="265" r:id="rId6"/>
    <p:sldId id="267" r:id="rId7"/>
    <p:sldId id="268" r:id="rId8"/>
    <p:sldId id="269" r:id="rId9"/>
    <p:sldId id="270" r:id="rId10"/>
    <p:sldId id="271" r:id="rId11"/>
    <p:sldId id="275" r:id="rId12"/>
    <p:sldId id="257" r:id="rId13"/>
    <p:sldId id="259" r:id="rId14"/>
    <p:sldId id="258" r:id="rId15"/>
    <p:sldId id="276" r:id="rId16"/>
    <p:sldId id="279" r:id="rId17"/>
    <p:sldId id="278" r:id="rId18"/>
    <p:sldId id="277" r:id="rId19"/>
  </p:sldIdLst>
  <p:sldSz cx="9144000" cy="6858000" type="screen4x3"/>
  <p:notesSz cx="6797675" cy="9926638"/>
  <p:defaultTextStyle>
    <a:defPPr>
      <a:defRPr lang="en-US"/>
    </a:defPPr>
    <a:lvl1pPr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7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17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17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1700" kern="1200">
        <a:solidFill>
          <a:schemeClr val="tx1"/>
        </a:solidFill>
        <a:latin typeface="Times New Roman" pitchFamily="18" charset="0"/>
        <a:ea typeface="MS PGothic" pitchFamily="34" charset="-128"/>
        <a:cs typeface="+mn-cs"/>
      </a:defRPr>
    </a:lvl9pPr>
  </p:defaultTextStyle>
  <p:extLst>
    <p:ext uri="{521415D9-36F7-43E2-AB2F-B90AF26B5E84}">
      <p14:sectionLst xmlns:p14="http://schemas.microsoft.com/office/powerpoint/2010/main">
        <p14:section name="Noklusējuma sadaļa" id="{EEA91C85-81DF-4CAC-B6A5-1CF4E5D30FBD}">
          <p14:sldIdLst>
            <p14:sldId id="256"/>
            <p14:sldId id="266"/>
            <p14:sldId id="263"/>
            <p14:sldId id="264"/>
            <p14:sldId id="265"/>
            <p14:sldId id="267"/>
            <p14:sldId id="268"/>
            <p14:sldId id="269"/>
            <p14:sldId id="270"/>
            <p14:sldId id="271"/>
            <p14:sldId id="275"/>
            <p14:sldId id="257"/>
            <p14:sldId id="259"/>
            <p14:sldId id="258"/>
            <p14:sldId id="276"/>
            <p14:sldId id="279"/>
            <p14:sldId id="278"/>
            <p14:sldId id="277"/>
          </p14:sldIdLst>
        </p14:section>
        <p14:section name="Nenosaukta sadaļa" id="{21600F04-BD09-49F2-884E-28ECBE7AD026}">
          <p14:sldIdLst/>
        </p14:section>
        <p14:section name="Nenosaukta sadaļa" id="{7300F0DC-B48D-4B56-9FD4-F851CC1A865D}">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ce Sauša" initials="DS" lastIdx="2" clrIdx="0">
    <p:extLst>
      <p:ext uri="{19B8F6BF-5375-455C-9EA6-DF929625EA0E}">
        <p15:presenceInfo xmlns:p15="http://schemas.microsoft.com/office/powerpoint/2012/main" userId="S-1-5-21-3313685600-2057428580-2752540593-356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FFCCCC"/>
    <a:srgbClr val="FF99CC"/>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52" autoAdjust="0"/>
    <p:restoredTop sz="92674" autoAdjust="0"/>
  </p:normalViewPr>
  <p:slideViewPr>
    <p:cSldViewPr snapToGrid="0" snapToObjects="1">
      <p:cViewPr varScale="1">
        <p:scale>
          <a:sx n="84" d="100"/>
          <a:sy n="84" d="100"/>
        </p:scale>
        <p:origin x="1608" y="60"/>
      </p:cViewPr>
      <p:guideLst>
        <p:guide orient="horz" pos="2160"/>
        <p:guide pos="2880"/>
      </p:guideLst>
    </p:cSldViewPr>
  </p:slideViewPr>
  <p:outlineViewPr>
    <p:cViewPr>
      <p:scale>
        <a:sx n="33" d="100"/>
        <a:sy n="33" d="100"/>
      </p:scale>
      <p:origin x="0" y="744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4958" cy="496888"/>
          </a:xfrm>
          <a:prstGeom prst="rect">
            <a:avLst/>
          </a:prstGeom>
        </p:spPr>
        <p:txBody>
          <a:bodyPr vert="horz" lIns="91440" tIns="45720" rIns="91440" bIns="45720" rtlCol="0"/>
          <a:lstStyle>
            <a:lvl1pPr algn="l">
              <a:defRPr sz="1200"/>
            </a:lvl1pPr>
          </a:lstStyle>
          <a:p>
            <a:pPr>
              <a:defRPr/>
            </a:pPr>
            <a:endParaRPr lang="lv-LV"/>
          </a:p>
        </p:txBody>
      </p:sp>
      <p:sp>
        <p:nvSpPr>
          <p:cNvPr id="3" name="Datuma vietturis 2"/>
          <p:cNvSpPr>
            <a:spLocks noGrp="1"/>
          </p:cNvSpPr>
          <p:nvPr>
            <p:ph type="dt" sz="quarter" idx="1"/>
          </p:nvPr>
        </p:nvSpPr>
        <p:spPr>
          <a:xfrm>
            <a:off x="3851098" y="0"/>
            <a:ext cx="2944958" cy="496888"/>
          </a:xfrm>
          <a:prstGeom prst="rect">
            <a:avLst/>
          </a:prstGeom>
        </p:spPr>
        <p:txBody>
          <a:bodyPr vert="horz" lIns="91440" tIns="45720" rIns="91440" bIns="45720" rtlCol="0"/>
          <a:lstStyle>
            <a:lvl1pPr algn="r">
              <a:defRPr sz="1200"/>
            </a:lvl1pPr>
          </a:lstStyle>
          <a:p>
            <a:pPr>
              <a:defRPr/>
            </a:pPr>
            <a:fld id="{309B0EE2-29B7-4E03-A0C1-6897176061B3}" type="datetimeFigureOut">
              <a:rPr lang="lv-LV"/>
              <a:pPr>
                <a:defRPr/>
              </a:pPr>
              <a:t>2017.11.02.</a:t>
            </a:fld>
            <a:endParaRPr lang="lv-LV"/>
          </a:p>
        </p:txBody>
      </p:sp>
      <p:sp>
        <p:nvSpPr>
          <p:cNvPr id="4" name="Kājenes vietturis 3"/>
          <p:cNvSpPr>
            <a:spLocks noGrp="1"/>
          </p:cNvSpPr>
          <p:nvPr>
            <p:ph type="ftr" sz="quarter" idx="2"/>
          </p:nvPr>
        </p:nvSpPr>
        <p:spPr>
          <a:xfrm>
            <a:off x="0" y="9428164"/>
            <a:ext cx="2944958" cy="496887"/>
          </a:xfrm>
          <a:prstGeom prst="rect">
            <a:avLst/>
          </a:prstGeom>
        </p:spPr>
        <p:txBody>
          <a:bodyPr vert="horz" lIns="91440" tIns="45720" rIns="91440" bIns="45720" rtlCol="0" anchor="b"/>
          <a:lstStyle>
            <a:lvl1pPr algn="l">
              <a:defRPr sz="1200"/>
            </a:lvl1pPr>
          </a:lstStyle>
          <a:p>
            <a:pPr>
              <a:defRPr/>
            </a:pPr>
            <a:endParaRPr lang="lv-LV"/>
          </a:p>
        </p:txBody>
      </p:sp>
      <p:sp>
        <p:nvSpPr>
          <p:cNvPr id="5" name="Slaida numura vietturis 4"/>
          <p:cNvSpPr>
            <a:spLocks noGrp="1"/>
          </p:cNvSpPr>
          <p:nvPr>
            <p:ph type="sldNum" sz="quarter" idx="3"/>
          </p:nvPr>
        </p:nvSpPr>
        <p:spPr>
          <a:xfrm>
            <a:off x="3851098" y="9428164"/>
            <a:ext cx="2944958" cy="496887"/>
          </a:xfrm>
          <a:prstGeom prst="rect">
            <a:avLst/>
          </a:prstGeom>
        </p:spPr>
        <p:txBody>
          <a:bodyPr vert="horz" lIns="91440" tIns="45720" rIns="91440" bIns="45720" rtlCol="0" anchor="b"/>
          <a:lstStyle>
            <a:lvl1pPr algn="r">
              <a:defRPr sz="1200"/>
            </a:lvl1pPr>
          </a:lstStyle>
          <a:p>
            <a:pPr>
              <a:defRPr/>
            </a:pPr>
            <a:fld id="{8479A0F3-9561-4302-B3E2-2B08876F44B5}" type="slidenum">
              <a:rPr lang="lv-LV"/>
              <a:pPr>
                <a:defRPr/>
              </a:pPr>
              <a:t>‹#›</a:t>
            </a:fld>
            <a:endParaRPr lang="lv-LV"/>
          </a:p>
        </p:txBody>
      </p:sp>
    </p:spTree>
    <p:extLst>
      <p:ext uri="{BB962C8B-B14F-4D97-AF65-F5344CB8AC3E}">
        <p14:creationId xmlns:p14="http://schemas.microsoft.com/office/powerpoint/2010/main" val="1813800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958" cy="496888"/>
          </a:xfrm>
          <a:prstGeom prst="rect">
            <a:avLst/>
          </a:prstGeom>
        </p:spPr>
        <p:txBody>
          <a:bodyPr vert="horz" lIns="91440" tIns="45720" rIns="91440" bIns="45720" rtlCol="0"/>
          <a:lstStyle>
            <a:lvl1pPr algn="l" defTabSz="939575"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851098" y="0"/>
            <a:ext cx="2944958" cy="49688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cs typeface="Arial" pitchFamily="34" charset="0"/>
              </a:defRPr>
            </a:lvl1pPr>
          </a:lstStyle>
          <a:p>
            <a:pPr>
              <a:defRPr/>
            </a:pPr>
            <a:fld id="{0014915A-EE21-4B09-B8BC-5E2C27D6FC0B}" type="datetimeFigureOut">
              <a:rPr lang="lv-LV" altLang="lv-LV"/>
              <a:pPr>
                <a:defRPr/>
              </a:pPr>
              <a:t>2017.11.02.</a:t>
            </a:fld>
            <a:endParaRPr lang="lv-LV" alt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606" y="4714876"/>
            <a:ext cx="5438464"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164"/>
            <a:ext cx="2944958" cy="496887"/>
          </a:xfrm>
          <a:prstGeom prst="rect">
            <a:avLst/>
          </a:prstGeom>
        </p:spPr>
        <p:txBody>
          <a:bodyPr vert="horz" lIns="91440" tIns="45720" rIns="91440" bIns="45720" rtlCol="0" anchor="b"/>
          <a:lstStyle>
            <a:lvl1pPr algn="l" defTabSz="939575"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851098" y="9428164"/>
            <a:ext cx="2944958"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cs typeface="Arial" pitchFamily="34" charset="0"/>
              </a:defRPr>
            </a:lvl1pPr>
          </a:lstStyle>
          <a:p>
            <a:pPr>
              <a:defRPr/>
            </a:pPr>
            <a:fld id="{A8AB3831-4417-46F2-B3E2-2D5B93C35FB0}" type="slidenum">
              <a:rPr lang="lv-LV" altLang="lv-LV"/>
              <a:pPr>
                <a:defRPr/>
              </a:pPr>
              <a:t>‹#›</a:t>
            </a:fld>
            <a:endParaRPr lang="lv-LV" altLang="lv-LV"/>
          </a:p>
        </p:txBody>
      </p:sp>
    </p:spTree>
    <p:extLst>
      <p:ext uri="{BB962C8B-B14F-4D97-AF65-F5344CB8AC3E}">
        <p14:creationId xmlns:p14="http://schemas.microsoft.com/office/powerpoint/2010/main" val="4187717954"/>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aida attēla vietturi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Piezīmju vietturi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30724" name="Slaida numura vietturis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588E2F2-3515-4031-968A-86606B83E8F9}" type="slidenum">
              <a:rPr lang="lv-LV" altLang="lv-LV" smtClean="0">
                <a:cs typeface="Arial" charset="0"/>
              </a:rPr>
              <a:pPr/>
              <a:t>1</a:t>
            </a:fld>
            <a:endParaRPr lang="lv-LV" altLang="lv-LV">
              <a:cs typeface="Arial" charset="0"/>
            </a:endParaRPr>
          </a:p>
        </p:txBody>
      </p:sp>
    </p:spTree>
    <p:extLst>
      <p:ext uri="{BB962C8B-B14F-4D97-AF65-F5344CB8AC3E}">
        <p14:creationId xmlns:p14="http://schemas.microsoft.com/office/powerpoint/2010/main" val="1342606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aida attēla vietturis 1">
            <a:extLst>
              <a:ext uri="{FF2B5EF4-FFF2-40B4-BE49-F238E27FC236}">
                <a16:creationId xmlns:a16="http://schemas.microsoft.com/office/drawing/2014/main" id="{FCCDC185-FC16-400C-AB3E-EA49CCB4997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Piezīmju vietturis 2">
            <a:extLst>
              <a:ext uri="{FF2B5EF4-FFF2-40B4-BE49-F238E27FC236}">
                <a16:creationId xmlns:a16="http://schemas.microsoft.com/office/drawing/2014/main" id="{ABFC80EA-09E2-456F-830D-BDAC4F7B814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v-LV" altLang="lv-LV"/>
              <a:t>2.punktā minētajā gadījumā personu izdevās atbrīvot tikai piesaistot prokuratūru!!!</a:t>
            </a:r>
          </a:p>
        </p:txBody>
      </p:sp>
      <p:sp>
        <p:nvSpPr>
          <p:cNvPr id="26628" name="Slaida numura vietturis 3">
            <a:extLst>
              <a:ext uri="{FF2B5EF4-FFF2-40B4-BE49-F238E27FC236}">
                <a16:creationId xmlns:a16="http://schemas.microsoft.com/office/drawing/2014/main" id="{68C83E89-30F4-4A79-A12A-7480E4475D7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6F86DDAA-34A4-40ED-AA14-E4045C99D746}" type="slidenum">
              <a:rPr lang="lv-LV" altLang="lv-LV" smtClean="0"/>
              <a:pPr/>
              <a:t>8</a:t>
            </a:fld>
            <a:endParaRPr lang="lv-LV" altLang="lv-LV"/>
          </a:p>
        </p:txBody>
      </p:sp>
    </p:spTree>
    <p:extLst>
      <p:ext uri="{BB962C8B-B14F-4D97-AF65-F5344CB8AC3E}">
        <p14:creationId xmlns:p14="http://schemas.microsoft.com/office/powerpoint/2010/main" val="2970038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aida attēla vietturis 1">
            <a:extLst>
              <a:ext uri="{FF2B5EF4-FFF2-40B4-BE49-F238E27FC236}">
                <a16:creationId xmlns:a16="http://schemas.microsoft.com/office/drawing/2014/main" id="{2B1D4142-664F-4385-B75D-5D565BABC3C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iezīmju vietturis 2">
            <a:extLst>
              <a:ext uri="{FF2B5EF4-FFF2-40B4-BE49-F238E27FC236}">
                <a16:creationId xmlns:a16="http://schemas.microsoft.com/office/drawing/2014/main" id="{3E1290FF-1485-4854-9E95-FE94E66E573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v-LV" altLang="lv-LV"/>
              <a:t>3.punktā – KL un KPL darba grupas oktobrī atbalstīja, ka nav normāli, ka notiesātais, kas b/a sodu izcieš pēc spēkā stājušās sprieduma, tiek pārcelts uz izmeklēšanas cietumu (tiesību samazinājums, utt). </a:t>
            </a:r>
          </a:p>
          <a:p>
            <a:endParaRPr lang="lv-LV" altLang="lv-LV"/>
          </a:p>
        </p:txBody>
      </p:sp>
      <p:sp>
        <p:nvSpPr>
          <p:cNvPr id="29700" name="Slaida numura vietturis 3">
            <a:extLst>
              <a:ext uri="{FF2B5EF4-FFF2-40B4-BE49-F238E27FC236}">
                <a16:creationId xmlns:a16="http://schemas.microsoft.com/office/drawing/2014/main" id="{072E9CDC-099B-4BF3-8EFD-E4EBC136DAB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B84AEF2B-C15C-4462-833F-28A774C3A5A9}" type="slidenum">
              <a:rPr lang="lv-LV" altLang="lv-LV" smtClean="0"/>
              <a:pPr/>
              <a:t>10</a:t>
            </a:fld>
            <a:endParaRPr lang="lv-LV" altLang="lv-LV"/>
          </a:p>
        </p:txBody>
      </p:sp>
    </p:spTree>
    <p:extLst>
      <p:ext uri="{BB962C8B-B14F-4D97-AF65-F5344CB8AC3E}">
        <p14:creationId xmlns:p14="http://schemas.microsoft.com/office/powerpoint/2010/main" val="1271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10"/>
          </p:nvPr>
        </p:nvSpPr>
        <p:spPr/>
        <p:txBody>
          <a:bodyPr/>
          <a:lstStyle/>
          <a:p>
            <a:pPr>
              <a:defRPr/>
            </a:pPr>
            <a:fld id="{A8AB3831-4417-46F2-B3E2-2D5B93C35FB0}" type="slidenum">
              <a:rPr lang="lv-LV" altLang="lv-LV" smtClean="0"/>
              <a:pPr>
                <a:defRPr/>
              </a:pPr>
              <a:t>12</a:t>
            </a:fld>
            <a:endParaRPr lang="lv-LV" altLang="lv-LV"/>
          </a:p>
        </p:txBody>
      </p:sp>
    </p:spTree>
    <p:extLst>
      <p:ext uri="{BB962C8B-B14F-4D97-AF65-F5344CB8AC3E}">
        <p14:creationId xmlns:p14="http://schemas.microsoft.com/office/powerpoint/2010/main" val="1607797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10"/>
          </p:nvPr>
        </p:nvSpPr>
        <p:spPr/>
        <p:txBody>
          <a:bodyPr/>
          <a:lstStyle/>
          <a:p>
            <a:pPr>
              <a:defRPr/>
            </a:pPr>
            <a:fld id="{A8AB3831-4417-46F2-B3E2-2D5B93C35FB0}" type="slidenum">
              <a:rPr lang="lv-LV" altLang="lv-LV" smtClean="0"/>
              <a:pPr>
                <a:defRPr/>
              </a:pPr>
              <a:t>13</a:t>
            </a:fld>
            <a:endParaRPr lang="lv-LV" altLang="lv-LV"/>
          </a:p>
        </p:txBody>
      </p:sp>
    </p:spTree>
    <p:extLst>
      <p:ext uri="{BB962C8B-B14F-4D97-AF65-F5344CB8AC3E}">
        <p14:creationId xmlns:p14="http://schemas.microsoft.com/office/powerpoint/2010/main" val="2161188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10"/>
          </p:nvPr>
        </p:nvSpPr>
        <p:spPr/>
        <p:txBody>
          <a:bodyPr/>
          <a:lstStyle/>
          <a:p>
            <a:pPr>
              <a:defRPr/>
            </a:pPr>
            <a:fld id="{A8AB3831-4417-46F2-B3E2-2D5B93C35FB0}" type="slidenum">
              <a:rPr lang="lv-LV" altLang="lv-LV" smtClean="0"/>
              <a:pPr>
                <a:defRPr/>
              </a:pPr>
              <a:t>14</a:t>
            </a:fld>
            <a:endParaRPr lang="lv-LV" altLang="lv-LV"/>
          </a:p>
        </p:txBody>
      </p:sp>
    </p:spTree>
    <p:extLst>
      <p:ext uri="{BB962C8B-B14F-4D97-AF65-F5344CB8AC3E}">
        <p14:creationId xmlns:p14="http://schemas.microsoft.com/office/powerpoint/2010/main" val="470050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10"/>
          </p:nvPr>
        </p:nvSpPr>
        <p:spPr/>
        <p:txBody>
          <a:bodyPr/>
          <a:lstStyle/>
          <a:p>
            <a:pPr>
              <a:defRPr/>
            </a:pPr>
            <a:fld id="{A8AB3831-4417-46F2-B3E2-2D5B93C35FB0}" type="slidenum">
              <a:rPr lang="lv-LV" altLang="lv-LV" smtClean="0"/>
              <a:pPr>
                <a:defRPr/>
              </a:pPr>
              <a:t>15</a:t>
            </a:fld>
            <a:endParaRPr lang="lv-LV" altLang="lv-LV"/>
          </a:p>
        </p:txBody>
      </p:sp>
    </p:spTree>
    <p:extLst>
      <p:ext uri="{BB962C8B-B14F-4D97-AF65-F5344CB8AC3E}">
        <p14:creationId xmlns:p14="http://schemas.microsoft.com/office/powerpoint/2010/main" val="23380105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10"/>
          </p:nvPr>
        </p:nvSpPr>
        <p:spPr/>
        <p:txBody>
          <a:bodyPr/>
          <a:lstStyle/>
          <a:p>
            <a:pPr>
              <a:defRPr/>
            </a:pPr>
            <a:fld id="{A8AB3831-4417-46F2-B3E2-2D5B93C35FB0}" type="slidenum">
              <a:rPr lang="lv-LV" altLang="lv-LV" smtClean="0"/>
              <a:pPr>
                <a:defRPr/>
              </a:pPr>
              <a:t>17</a:t>
            </a:fld>
            <a:endParaRPr lang="lv-LV" altLang="lv-LV"/>
          </a:p>
        </p:txBody>
      </p:sp>
    </p:spTree>
    <p:extLst>
      <p:ext uri="{BB962C8B-B14F-4D97-AF65-F5344CB8AC3E}">
        <p14:creationId xmlns:p14="http://schemas.microsoft.com/office/powerpoint/2010/main" val="3596021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12914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A03E5AB4-E250-437D-85FD-0971A8258E55}" type="slidenum">
              <a:rPr lang="en-US" altLang="lv-LV"/>
              <a:pPr>
                <a:defRPr/>
              </a:pPr>
              <a:t>‹#›</a:t>
            </a:fld>
            <a:endParaRPr lang="en-US" altLang="lv-LV"/>
          </a:p>
        </p:txBody>
      </p:sp>
    </p:spTree>
    <p:extLst>
      <p:ext uri="{BB962C8B-B14F-4D97-AF65-F5344CB8AC3E}">
        <p14:creationId xmlns:p14="http://schemas.microsoft.com/office/powerpoint/2010/main" val="730781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lv-LV"/>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A2AF23BE-39CF-481C-8E29-217F5CDBF554}" type="slidenum">
              <a:rPr lang="en-US" altLang="lv-LV"/>
              <a:pPr>
                <a:defRPr/>
              </a:pPr>
              <a:t>‹#›</a:t>
            </a:fld>
            <a:endParaRPr lang="en-US" altLang="lv-LV"/>
          </a:p>
        </p:txBody>
      </p:sp>
    </p:spTree>
    <p:extLst>
      <p:ext uri="{BB962C8B-B14F-4D97-AF65-F5344CB8AC3E}">
        <p14:creationId xmlns:p14="http://schemas.microsoft.com/office/powerpoint/2010/main" val="1893283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056FE54F-5FA2-432F-A3F5-E7645A6C96F5}" type="slidenum">
              <a:rPr lang="en-US" altLang="lv-LV"/>
              <a:pPr>
                <a:defRPr/>
              </a:pPr>
              <a:t>‹#›</a:t>
            </a:fld>
            <a:endParaRPr lang="en-US" altLang="lv-LV"/>
          </a:p>
        </p:txBody>
      </p:sp>
    </p:spTree>
    <p:extLst>
      <p:ext uri="{BB962C8B-B14F-4D97-AF65-F5344CB8AC3E}">
        <p14:creationId xmlns:p14="http://schemas.microsoft.com/office/powerpoint/2010/main" val="81634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itchFamily="34" charset="0"/>
              </a:defRPr>
            </a:lvl1pPr>
          </a:lstStyle>
          <a:p>
            <a:pPr>
              <a:defRPr/>
            </a:pPr>
            <a:fld id="{71B2CE39-4281-46BB-9556-A740C3D25376}" type="slidenum">
              <a:rPr lang="en-US" altLang="lv-LV"/>
              <a:pPr>
                <a:defRPr/>
              </a:pPr>
              <a:t>‹#›</a:t>
            </a:fld>
            <a:endParaRPr lang="en-US" altLang="lv-LV"/>
          </a:p>
        </p:txBody>
      </p:sp>
    </p:spTree>
    <p:extLst>
      <p:ext uri="{BB962C8B-B14F-4D97-AF65-F5344CB8AC3E}">
        <p14:creationId xmlns:p14="http://schemas.microsoft.com/office/powerpoint/2010/main" val="261314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5DE7672C-A5E5-41E7-A584-B05C8CD8C36D}" type="slidenum">
              <a:rPr lang="en-US" altLang="lv-LV"/>
              <a:pPr>
                <a:defRPr/>
              </a:pPr>
              <a:t>‹#›</a:t>
            </a:fld>
            <a:endParaRPr lang="en-US" altLang="lv-LV"/>
          </a:p>
        </p:txBody>
      </p:sp>
    </p:spTree>
    <p:extLst>
      <p:ext uri="{BB962C8B-B14F-4D97-AF65-F5344CB8AC3E}">
        <p14:creationId xmlns:p14="http://schemas.microsoft.com/office/powerpoint/2010/main" val="3020599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A7AC0F15-4AAF-4A37-9293-020AB09A930E}" type="slidenum">
              <a:rPr lang="en-US" altLang="lv-LV"/>
              <a:pPr>
                <a:defRPr/>
              </a:pPr>
              <a:t>‹#›</a:t>
            </a:fld>
            <a:endParaRPr lang="en-US" altLang="lv-LV"/>
          </a:p>
        </p:txBody>
      </p:sp>
    </p:spTree>
    <p:extLst>
      <p:ext uri="{BB962C8B-B14F-4D97-AF65-F5344CB8AC3E}">
        <p14:creationId xmlns:p14="http://schemas.microsoft.com/office/powerpoint/2010/main" val="3266249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9A69BE92-86DD-473C-8C0E-5CAA24163A3B}" type="slidenum">
              <a:rPr lang="en-US" altLang="lv-LV"/>
              <a:pPr>
                <a:defRPr/>
              </a:pPr>
              <a:t>‹#›</a:t>
            </a:fld>
            <a:endParaRPr lang="en-US" altLang="lv-LV"/>
          </a:p>
        </p:txBody>
      </p:sp>
    </p:spTree>
    <p:extLst>
      <p:ext uri="{BB962C8B-B14F-4D97-AF65-F5344CB8AC3E}">
        <p14:creationId xmlns:p14="http://schemas.microsoft.com/office/powerpoint/2010/main" val="1174190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620370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a:solidFill>
                  <a:srgbClr val="898989"/>
                </a:solidFill>
                <a:cs typeface="Arial" pitchFamily="34" charset="0"/>
              </a:defRPr>
            </a:lvl1pPr>
          </a:lstStyle>
          <a:p>
            <a:pPr>
              <a:defRPr/>
            </a:pPr>
            <a:fld id="{F18A864F-133E-4E37-900A-90DE6EE81027}" type="datetime1">
              <a:rPr lang="en-US" altLang="lv-LV"/>
              <a:pPr>
                <a:defRPr/>
              </a:pPr>
              <a:t>11/2/2017</a:t>
            </a:fld>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cs typeface="Arial" pitchFamily="34" charset="0"/>
              </a:defRPr>
            </a:lvl1pPr>
          </a:lstStyle>
          <a:p>
            <a:pPr>
              <a:defRPr/>
            </a:pPr>
            <a:fld id="{A1EB9132-6FBF-4DD1-951A-0714763552C9}"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ＭＳ Ｐゴシック"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S PGothic" pitchFamily="34" charset="-128"/>
          <a:cs typeface="ＭＳ Ｐゴシック" charset="0"/>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2838203"/>
            <a:ext cx="7772400" cy="2422566"/>
          </a:xfrm>
        </p:spPr>
        <p:txBody>
          <a:bodyPr>
            <a:normAutofit fontScale="90000"/>
          </a:bodyPr>
          <a:lstStyle/>
          <a:p>
            <a:br>
              <a:rPr lang="lv-LV" altLang="lv-LV" sz="3600" dirty="0">
                <a:latin typeface="Calibri" panose="020F0502020204030204" pitchFamily="34" charset="0"/>
                <a:ea typeface="MS PGothic" pitchFamily="34" charset="-128"/>
              </a:rPr>
            </a:br>
            <a:r>
              <a:rPr lang="lv-LV" altLang="lv-LV" sz="3600" dirty="0">
                <a:latin typeface="Calibri" panose="020F0502020204030204" pitchFamily="34" charset="0"/>
                <a:ea typeface="MS PGothic" pitchFamily="34" charset="-128"/>
              </a:rPr>
              <a:t>Aktualitātes</a:t>
            </a:r>
            <a:br>
              <a:rPr lang="lv-LV" altLang="lv-LV" sz="3600" dirty="0">
                <a:latin typeface="Calibri" panose="020F0502020204030204" pitchFamily="34" charset="0"/>
                <a:ea typeface="MS PGothic" pitchFamily="34" charset="-128"/>
              </a:rPr>
            </a:br>
            <a:br>
              <a:rPr lang="lv-LV" altLang="lv-LV" sz="3600" dirty="0">
                <a:latin typeface="Calibri" panose="020F0502020204030204" pitchFamily="34" charset="0"/>
                <a:ea typeface="MS PGothic" pitchFamily="34" charset="-128"/>
              </a:rPr>
            </a:br>
            <a:r>
              <a:rPr lang="lv-LV" altLang="lv-LV" sz="2700" dirty="0">
                <a:latin typeface="Calibri" panose="020F0502020204030204" pitchFamily="34" charset="0"/>
                <a:ea typeface="MS PGothic" pitchFamily="34" charset="-128"/>
              </a:rPr>
              <a:t>TM valsts sekretāra vietniece </a:t>
            </a:r>
            <a:br>
              <a:rPr lang="lv-LV" altLang="lv-LV" sz="2700" dirty="0">
                <a:latin typeface="Calibri" panose="020F0502020204030204" pitchFamily="34" charset="0"/>
                <a:ea typeface="MS PGothic" pitchFamily="34" charset="-128"/>
              </a:rPr>
            </a:br>
            <a:r>
              <a:rPr lang="lv-LV" altLang="lv-LV" sz="2700" dirty="0">
                <a:latin typeface="Calibri" panose="020F0502020204030204" pitchFamily="34" charset="0"/>
                <a:ea typeface="MS PGothic" pitchFamily="34" charset="-128"/>
              </a:rPr>
              <a:t>tiesību politikas jautājumos </a:t>
            </a:r>
            <a:r>
              <a:rPr lang="lv-LV" altLang="lv-LV" sz="2700" dirty="0" err="1">
                <a:latin typeface="Calibri" panose="020F0502020204030204" pitchFamily="34" charset="0"/>
                <a:ea typeface="MS PGothic" pitchFamily="34" charset="-128"/>
              </a:rPr>
              <a:t>L.Medina</a:t>
            </a:r>
            <a:br>
              <a:rPr lang="lv-LV" altLang="lv-LV" sz="2700" dirty="0">
                <a:latin typeface="Calibri" panose="020F0502020204030204" pitchFamily="34" charset="0"/>
                <a:ea typeface="MS PGothic" pitchFamily="34" charset="-128"/>
              </a:rPr>
            </a:br>
            <a:endParaRPr lang="lv-LV" altLang="lv-LV" sz="2700" i="1" dirty="0">
              <a:latin typeface="Calibri" panose="020F0502020204030204" pitchFamily="34" charset="0"/>
              <a:ea typeface="MS PGothic" pitchFamily="34" charset="-128"/>
            </a:endParaRPr>
          </a:p>
        </p:txBody>
      </p:sp>
      <p:sp>
        <p:nvSpPr>
          <p:cNvPr id="11267" name="Teksta vietturis 2"/>
          <p:cNvSpPr>
            <a:spLocks noGrp="1"/>
          </p:cNvSpPr>
          <p:nvPr>
            <p:ph type="body" sz="quarter" idx="11"/>
          </p:nvPr>
        </p:nvSpPr>
        <p:spPr>
          <a:xfrm>
            <a:off x="685800" y="5260769"/>
            <a:ext cx="7772400" cy="1140031"/>
          </a:xfrm>
        </p:spPr>
        <p:txBody>
          <a:bodyPr>
            <a:normAutofit/>
          </a:bodyPr>
          <a:lstStyle/>
          <a:p>
            <a:endParaRPr lang="lv-LV" altLang="lv-LV" sz="1600" dirty="0">
              <a:latin typeface="Calibri" panose="020F0502020204030204" pitchFamily="34" charset="0"/>
              <a:ea typeface="MS PGothic" pitchFamily="34" charset="-128"/>
            </a:endParaRPr>
          </a:p>
          <a:p>
            <a:r>
              <a:rPr lang="lv-LV" altLang="lv-LV" sz="1900" dirty="0">
                <a:latin typeface="Calibri" panose="020F0502020204030204" pitchFamily="34" charset="0"/>
                <a:ea typeface="MS PGothic" pitchFamily="34" charset="-128"/>
              </a:rPr>
              <a:t>Latvijas tiesnešu konference</a:t>
            </a:r>
          </a:p>
          <a:p>
            <a:r>
              <a:rPr lang="lv-LV" altLang="lv-LV" sz="1900" dirty="0">
                <a:latin typeface="Calibri" panose="020F0502020204030204" pitchFamily="34" charset="0"/>
                <a:ea typeface="MS PGothic" pitchFamily="34" charset="-128"/>
              </a:rPr>
              <a:t>2017. gada 3.novembris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Virsraksts 1">
            <a:extLst>
              <a:ext uri="{FF2B5EF4-FFF2-40B4-BE49-F238E27FC236}">
                <a16:creationId xmlns:a16="http://schemas.microsoft.com/office/drawing/2014/main" id="{72354852-AC00-46E6-AAE0-64D0022F02AC}"/>
              </a:ext>
            </a:extLst>
          </p:cNvPr>
          <p:cNvSpPr>
            <a:spLocks noGrp="1"/>
          </p:cNvSpPr>
          <p:nvPr>
            <p:ph type="title"/>
          </p:nvPr>
        </p:nvSpPr>
        <p:spPr>
          <a:xfrm>
            <a:off x="2590800" y="381000"/>
            <a:ext cx="6096000" cy="1036638"/>
          </a:xfrm>
        </p:spPr>
        <p:txBody>
          <a:bodyPr/>
          <a:lstStyle/>
          <a:p>
            <a:r>
              <a:rPr lang="lv-LV" altLang="lv-LV">
                <a:latin typeface="Times New Roman" panose="02020603050405020304" pitchFamily="18" charset="0"/>
                <a:cs typeface="Times New Roman" panose="02020603050405020304" pitchFamily="18" charset="0"/>
              </a:rPr>
              <a:t>Kriminālsodu izpilde: problēmas un aktualitātes</a:t>
            </a:r>
            <a:endParaRPr lang="lv-LV" altLang="lv-LV">
              <a:cs typeface="Times New Roman" panose="02020603050405020304" pitchFamily="18" charset="0"/>
            </a:endParaRPr>
          </a:p>
        </p:txBody>
      </p:sp>
      <p:sp>
        <p:nvSpPr>
          <p:cNvPr id="3" name="Satura vietturis 2">
            <a:extLst>
              <a:ext uri="{FF2B5EF4-FFF2-40B4-BE49-F238E27FC236}">
                <a16:creationId xmlns:a16="http://schemas.microsoft.com/office/drawing/2014/main" id="{ACEE42C7-6AA3-4338-9D77-034BB2CBB7BD}"/>
              </a:ext>
            </a:extLst>
          </p:cNvPr>
          <p:cNvSpPr>
            <a:spLocks noGrp="1"/>
          </p:cNvSpPr>
          <p:nvPr>
            <p:ph idx="1"/>
          </p:nvPr>
        </p:nvSpPr>
        <p:spPr>
          <a:xfrm>
            <a:off x="661988" y="1417638"/>
            <a:ext cx="8024812" cy="4708525"/>
          </a:xfrm>
        </p:spPr>
        <p:txBody>
          <a:bodyPr>
            <a:normAutofit fontScale="92500" lnSpcReduction="10000"/>
          </a:bodyPr>
          <a:lstStyle/>
          <a:p>
            <a:pPr marL="342900" algn="just">
              <a:spcBef>
                <a:spcPct val="0"/>
              </a:spcBef>
              <a:defRPr/>
            </a:pPr>
            <a:r>
              <a:rPr lang="lv-LV" sz="2400" b="1" dirty="0">
                <a:latin typeface="Times New Roman" panose="02020603050405020304" pitchFamily="18" charset="0"/>
                <a:cs typeface="Times New Roman" panose="02020603050405020304" pitchFamily="18" charset="0"/>
              </a:rPr>
              <a:t>Latvijas Republikas Satversmes tiesa </a:t>
            </a:r>
            <a:r>
              <a:rPr lang="lv-LV" sz="2400" dirty="0">
                <a:latin typeface="Times New Roman" panose="02020603050405020304" pitchFamily="18" charset="0"/>
                <a:cs typeface="Times New Roman" panose="02020603050405020304" pitchFamily="18" charset="0"/>
              </a:rPr>
              <a:t>2017.gada 18.maija spriedumā lietā Nr.2016-12-01 atzina Latvijas Sodu izpildes kodeksa 50.</a:t>
            </a:r>
            <a:r>
              <a:rPr lang="lv-LV" sz="2400" baseline="30000" dirty="0">
                <a:latin typeface="Times New Roman" panose="02020603050405020304" pitchFamily="18" charset="0"/>
                <a:cs typeface="Times New Roman" panose="02020603050405020304" pitchFamily="18" charset="0"/>
              </a:rPr>
              <a:t>21</a:t>
            </a:r>
            <a:r>
              <a:rPr lang="lv-LV" sz="2400" dirty="0">
                <a:latin typeface="Times New Roman" panose="02020603050405020304" pitchFamily="18" charset="0"/>
                <a:cs typeface="Times New Roman" panose="02020603050405020304" pitchFamily="18" charset="0"/>
              </a:rPr>
              <a:t>panta piekto daļu, ciktāl tā attiecas </a:t>
            </a:r>
            <a:r>
              <a:rPr lang="lv-LV" sz="2400" u="sng" dirty="0">
                <a:latin typeface="Times New Roman" panose="02020603050405020304" pitchFamily="18" charset="0"/>
                <a:cs typeface="Times New Roman" panose="02020603050405020304" pitchFamily="18" charset="0"/>
              </a:rPr>
              <a:t>uz lēmumu par soda izciešanas režīma pastiprināšanu</a:t>
            </a:r>
            <a:r>
              <a:rPr lang="lv-LV" sz="2400" dirty="0">
                <a:latin typeface="Times New Roman" panose="02020603050405020304" pitchFamily="18" charset="0"/>
                <a:cs typeface="Times New Roman" panose="02020603050405020304" pitchFamily="18" charset="0"/>
              </a:rPr>
              <a:t> notiesātajam, par neatbilstošu Latvijas Republikas Satversmes 92.panta pirmajam teikumam un spēkā neesošu no 2018.gada 1.janvāra. </a:t>
            </a:r>
          </a:p>
          <a:p>
            <a:pPr marL="342900" algn="just">
              <a:spcBef>
                <a:spcPct val="0"/>
              </a:spcBef>
              <a:buFont typeface="Arial" charset="0"/>
              <a:buNone/>
              <a:defRPr/>
            </a:pPr>
            <a:endParaRPr lang="lv-LV" sz="2400" dirty="0">
              <a:latin typeface="Times New Roman" panose="02020603050405020304" pitchFamily="18" charset="0"/>
              <a:cs typeface="Times New Roman" panose="02020603050405020304" pitchFamily="18" charset="0"/>
            </a:endParaRPr>
          </a:p>
          <a:p>
            <a:pPr marL="342900" algn="just">
              <a:spcBef>
                <a:spcPct val="0"/>
              </a:spcBef>
              <a:tabLst>
                <a:tab pos="541338" algn="l"/>
              </a:tabLst>
              <a:defRPr/>
            </a:pPr>
            <a:r>
              <a:rPr lang="lv-LV" altLang="lv-LV" sz="2400" b="1" dirty="0">
                <a:latin typeface="Times New Roman" panose="02020603050405020304" pitchFamily="18" charset="0"/>
                <a:cs typeface="Times New Roman" panose="02020603050405020304" pitchFamily="18" charset="0"/>
              </a:rPr>
              <a:t>Grozījumi Latvijas Sodu izpildes kodeksā (būs spēkā no 01.10.2018.):</a:t>
            </a:r>
          </a:p>
          <a:p>
            <a:pPr marL="342900" indent="-342900" algn="just">
              <a:spcBef>
                <a:spcPct val="0"/>
              </a:spcBef>
              <a:buFont typeface="Arial" panose="020B0604020202020204" pitchFamily="34" charset="0"/>
              <a:buChar char="•"/>
              <a:defRPr/>
            </a:pPr>
            <a:r>
              <a:rPr lang="lv-LV" altLang="lv-LV" sz="2400" dirty="0">
                <a:latin typeface="Times New Roman" panose="02020603050405020304" pitchFamily="18" charset="0"/>
                <a:cs typeface="Times New Roman" panose="02020603050405020304" pitchFamily="18" charset="0"/>
              </a:rPr>
              <a:t>notiesātais izvērtēšanas komisijas lēmumu (</a:t>
            </a:r>
            <a:r>
              <a:rPr lang="lv-LV" altLang="lv-LV" sz="2400" i="1" dirty="0">
                <a:latin typeface="Times New Roman" panose="02020603050405020304" pitchFamily="18" charset="0"/>
                <a:cs typeface="Times New Roman" panose="02020603050405020304" pitchFamily="18" charset="0"/>
              </a:rPr>
              <a:t>gan par soda izciešanas režīma mīkstināšanu, gan pastiprināšanu)</a:t>
            </a:r>
            <a:r>
              <a:rPr lang="lv-LV" altLang="lv-LV" sz="2400" b="1" dirty="0">
                <a:latin typeface="Times New Roman" panose="02020603050405020304" pitchFamily="18" charset="0"/>
                <a:cs typeface="Times New Roman" panose="02020603050405020304" pitchFamily="18" charset="0"/>
              </a:rPr>
              <a:t> </a:t>
            </a:r>
            <a:r>
              <a:rPr lang="lv-LV" altLang="lv-LV" sz="2400" dirty="0">
                <a:latin typeface="Times New Roman" panose="02020603050405020304" pitchFamily="18" charset="0"/>
                <a:cs typeface="Times New Roman" panose="02020603050405020304" pitchFamily="18" charset="0"/>
              </a:rPr>
              <a:t>var apstrīdēt </a:t>
            </a:r>
            <a:r>
              <a:rPr lang="lv-LV" altLang="lv-LV" sz="2400" dirty="0" err="1">
                <a:latin typeface="Times New Roman" panose="02020603050405020304" pitchFamily="18" charset="0"/>
                <a:cs typeface="Times New Roman" panose="02020603050405020304" pitchFamily="18" charset="0"/>
              </a:rPr>
              <a:t>IeVP</a:t>
            </a:r>
            <a:r>
              <a:rPr lang="lv-LV" altLang="lv-LV" sz="2400" dirty="0">
                <a:latin typeface="Times New Roman" panose="02020603050405020304" pitchFamily="18" charset="0"/>
                <a:cs typeface="Times New Roman" panose="02020603050405020304" pitchFamily="18" charset="0"/>
              </a:rPr>
              <a:t>;</a:t>
            </a:r>
          </a:p>
          <a:p>
            <a:pPr marL="342900" indent="-342900" algn="just">
              <a:spcBef>
                <a:spcPct val="0"/>
              </a:spcBef>
              <a:buFont typeface="Arial" panose="020B0604020202020204" pitchFamily="34" charset="0"/>
              <a:buChar char="•"/>
              <a:defRPr/>
            </a:pPr>
            <a:r>
              <a:rPr lang="lv-LV" altLang="lv-LV" sz="2400" dirty="0" err="1">
                <a:latin typeface="Times New Roman" panose="02020603050405020304" pitchFamily="18" charset="0"/>
                <a:cs typeface="Times New Roman" panose="02020603050405020304" pitchFamily="18" charset="0"/>
              </a:rPr>
              <a:t>IeVP</a:t>
            </a:r>
            <a:r>
              <a:rPr lang="lv-LV" altLang="lv-LV" sz="2400" dirty="0">
                <a:latin typeface="Times New Roman" panose="02020603050405020304" pitchFamily="18" charset="0"/>
                <a:cs typeface="Times New Roman" panose="02020603050405020304" pitchFamily="18" charset="0"/>
              </a:rPr>
              <a:t> lēmumu var pārsūdzēt administratīvajā rajona tiesā;</a:t>
            </a:r>
          </a:p>
          <a:p>
            <a:pPr marL="342900" indent="-342900" algn="just">
              <a:spcBef>
                <a:spcPct val="0"/>
              </a:spcBef>
              <a:buFont typeface="Arial" panose="020B0604020202020204" pitchFamily="34" charset="0"/>
              <a:buChar char="•"/>
              <a:defRPr/>
            </a:pPr>
            <a:r>
              <a:rPr lang="lv-LV" altLang="lv-LV" sz="2400" dirty="0">
                <a:latin typeface="Times New Roman" panose="02020603050405020304" pitchFamily="18" charset="0"/>
                <a:cs typeface="Times New Roman" panose="02020603050405020304" pitchFamily="18" charset="0"/>
              </a:rPr>
              <a:t>lieta parasti tiek izskatīts rakstveida procesā, paredzēta arī izskatīšana kasācijas instancē. </a:t>
            </a:r>
          </a:p>
          <a:p>
            <a:pPr>
              <a:buFont typeface="Arial" charset="0"/>
              <a:buNone/>
              <a:defRPr/>
            </a:pPr>
            <a:endParaRPr lang="lv-LV" dirty="0"/>
          </a:p>
        </p:txBody>
      </p:sp>
      <p:sp>
        <p:nvSpPr>
          <p:cNvPr id="28676" name="Teksta vietturis 3">
            <a:extLst>
              <a:ext uri="{FF2B5EF4-FFF2-40B4-BE49-F238E27FC236}">
                <a16:creationId xmlns:a16="http://schemas.microsoft.com/office/drawing/2014/main" id="{8C9417F4-666D-4F40-B277-5EDF27C4441A}"/>
              </a:ext>
            </a:extLst>
          </p:cNvPr>
          <p:cNvSpPr>
            <a:spLocks noGrp="1"/>
          </p:cNvSpPr>
          <p:nvPr>
            <p:ph type="body" sz="quarter" idx="10"/>
          </p:nvPr>
        </p:nvSpPr>
        <p:spPr/>
        <p:txBody>
          <a:bodyPr/>
          <a:lstStyle/>
          <a:p>
            <a:endParaRPr lang="lv-LV" altLang="lv-LV">
              <a:ea typeface="MS PGothic" panose="020B0600070205080204" pitchFamily="34" charset="-128"/>
            </a:endParaRPr>
          </a:p>
        </p:txBody>
      </p:sp>
      <p:sp>
        <p:nvSpPr>
          <p:cNvPr id="28677" name="Teksta vietturis 4">
            <a:extLst>
              <a:ext uri="{FF2B5EF4-FFF2-40B4-BE49-F238E27FC236}">
                <a16:creationId xmlns:a16="http://schemas.microsoft.com/office/drawing/2014/main" id="{10934924-4942-4701-8B1B-FFEA12DBDFEC}"/>
              </a:ext>
            </a:extLst>
          </p:cNvPr>
          <p:cNvSpPr>
            <a:spLocks noGrp="1"/>
          </p:cNvSpPr>
          <p:nvPr>
            <p:ph type="body" sz="quarter" idx="12"/>
          </p:nvPr>
        </p:nvSpPr>
        <p:spPr/>
        <p:txBody>
          <a:bodyPr/>
          <a:lstStyle/>
          <a:p>
            <a:endParaRPr lang="lv-LV" altLang="lv-LV">
              <a:ea typeface="MS PGothic" panose="020B0600070205080204" pitchFamily="34" charset="-128"/>
            </a:endParaRPr>
          </a:p>
        </p:txBody>
      </p:sp>
      <p:sp>
        <p:nvSpPr>
          <p:cNvPr id="28678" name="Slaida numura vietturis 5">
            <a:extLst>
              <a:ext uri="{FF2B5EF4-FFF2-40B4-BE49-F238E27FC236}">
                <a16:creationId xmlns:a16="http://schemas.microsoft.com/office/drawing/2014/main" id="{E98D3F42-BF1A-46A9-AB8D-671548709430}"/>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8E3CA1D-E528-463A-8454-7DC525AB1EB3}" type="slidenum">
              <a:rPr lang="en-US" altLang="lv-LV" smtClean="0"/>
              <a:pPr/>
              <a:t>10</a:t>
            </a:fld>
            <a:endParaRPr lang="en-US" altLang="lv-LV"/>
          </a:p>
        </p:txBody>
      </p:sp>
    </p:spTree>
    <p:extLst>
      <p:ext uri="{BB962C8B-B14F-4D97-AF65-F5344CB8AC3E}">
        <p14:creationId xmlns:p14="http://schemas.microsoft.com/office/powerpoint/2010/main" val="4222368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D7ACDD34-B7B0-4C1F-B659-0D9A990B8C0E}"/>
              </a:ext>
            </a:extLst>
          </p:cNvPr>
          <p:cNvSpPr>
            <a:spLocks noGrp="1"/>
          </p:cNvSpPr>
          <p:nvPr>
            <p:ph idx="1"/>
          </p:nvPr>
        </p:nvSpPr>
        <p:spPr>
          <a:xfrm>
            <a:off x="842963" y="1752600"/>
            <a:ext cx="7843837" cy="4373573"/>
          </a:xfrm>
        </p:spPr>
        <p:txBody>
          <a:bodyPr>
            <a:normAutofit/>
          </a:bodyPr>
          <a:lstStyle/>
          <a:p>
            <a:endParaRPr lang="lv-LV" sz="4000" dirty="0">
              <a:latin typeface="Calibri" panose="020F0502020204030204" pitchFamily="34" charset="0"/>
            </a:endParaRPr>
          </a:p>
          <a:p>
            <a:endParaRPr lang="lv-LV" sz="4000" dirty="0">
              <a:latin typeface="Calibri" panose="020F0502020204030204" pitchFamily="34" charset="0"/>
            </a:endParaRPr>
          </a:p>
          <a:p>
            <a:r>
              <a:rPr lang="lv-LV" sz="4000" b="1" dirty="0">
                <a:latin typeface="Calibri" panose="020F0502020204030204" pitchFamily="34" charset="0"/>
              </a:rPr>
              <a:t>Aktualitātes civilprocesā 2017.gadā</a:t>
            </a:r>
            <a:endParaRPr lang="lv-LV" sz="4000" b="1" dirty="0"/>
          </a:p>
        </p:txBody>
      </p:sp>
    </p:spTree>
    <p:extLst>
      <p:ext uri="{BB962C8B-B14F-4D97-AF65-F5344CB8AC3E}">
        <p14:creationId xmlns:p14="http://schemas.microsoft.com/office/powerpoint/2010/main" val="537354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731522" y="591015"/>
            <a:ext cx="5848597" cy="535258"/>
          </a:xfrm>
        </p:spPr>
        <p:txBody>
          <a:bodyPr>
            <a:noAutofit/>
          </a:bodyPr>
          <a:lstStyle/>
          <a:p>
            <a:pPr algn="r"/>
            <a:r>
              <a:rPr lang="lv-LV" sz="2800" dirty="0">
                <a:latin typeface="Calibri" panose="020F0502020204030204" pitchFamily="34" charset="0"/>
              </a:rPr>
              <a:t>Aktualitātes civilprocesā 2017.gadā</a:t>
            </a:r>
          </a:p>
        </p:txBody>
      </p:sp>
      <p:sp>
        <p:nvSpPr>
          <p:cNvPr id="6" name="Slaida numura vietturis 5"/>
          <p:cNvSpPr>
            <a:spLocks noGrp="1"/>
          </p:cNvSpPr>
          <p:nvPr>
            <p:ph type="sldNum" sz="quarter" idx="13"/>
          </p:nvPr>
        </p:nvSpPr>
        <p:spPr/>
        <p:txBody>
          <a:bodyPr/>
          <a:lstStyle/>
          <a:p>
            <a:pPr>
              <a:defRPr/>
            </a:pPr>
            <a:fld id="{A03E5AB4-E250-437D-85FD-0971A8258E55}" type="slidenum">
              <a:rPr lang="en-US" altLang="lv-LV" smtClean="0"/>
              <a:pPr>
                <a:defRPr/>
              </a:pPr>
              <a:t>12</a:t>
            </a:fld>
            <a:endParaRPr lang="en-US" altLang="lv-LV"/>
          </a:p>
        </p:txBody>
      </p:sp>
      <p:sp>
        <p:nvSpPr>
          <p:cNvPr id="8" name="Satura vietturis 2"/>
          <p:cNvSpPr>
            <a:spLocks noGrp="1"/>
          </p:cNvSpPr>
          <p:nvPr>
            <p:ph idx="1"/>
          </p:nvPr>
        </p:nvSpPr>
        <p:spPr>
          <a:xfrm>
            <a:off x="712518" y="1357461"/>
            <a:ext cx="8225641" cy="5307566"/>
          </a:xfrm>
          <a:noFill/>
          <a:ln w="57150">
            <a:noFill/>
          </a:ln>
        </p:spPr>
        <p:txBody>
          <a:bodyPr>
            <a:noAutofit/>
          </a:bodyPr>
          <a:lstStyle/>
          <a:p>
            <a:pPr algn="just">
              <a:spcBef>
                <a:spcPts val="0"/>
              </a:spcBef>
              <a:spcAft>
                <a:spcPts val="0"/>
              </a:spcAft>
            </a:pPr>
            <a:r>
              <a:rPr lang="lv-LV" sz="2200" b="1" dirty="0">
                <a:latin typeface="+mj-lt"/>
              </a:rPr>
              <a:t>Likumprojekts (Nr. 911/Lp12) tiek izskatīts Saeimā (atbalstīts divos lasījumos, atbalstīts Juridiskajā komisijā pirms trešā lasījuma):</a:t>
            </a:r>
          </a:p>
          <a:p>
            <a:pPr algn="just">
              <a:spcBef>
                <a:spcPts val="0"/>
              </a:spcBef>
              <a:spcAft>
                <a:spcPts val="0"/>
              </a:spcAft>
            </a:pPr>
            <a:endParaRPr lang="lv-LV" sz="2200" dirty="0">
              <a:latin typeface="+mj-lt"/>
            </a:endParaRPr>
          </a:p>
          <a:p>
            <a:pPr marL="457200" indent="-457200" algn="just">
              <a:spcBef>
                <a:spcPts val="0"/>
              </a:spcBef>
              <a:spcAft>
                <a:spcPts val="0"/>
              </a:spcAft>
              <a:buAutoNum type="arabicParenR"/>
            </a:pPr>
            <a:r>
              <a:rPr lang="lv-LV" sz="2200" dirty="0">
                <a:latin typeface="+mj-lt"/>
              </a:rPr>
              <a:t>Jauna spriedumu pasludināšanas kārtība – </a:t>
            </a:r>
            <a:r>
              <a:rPr lang="lv-LV" sz="2200" b="1" u="sng" dirty="0">
                <a:latin typeface="+mj-lt"/>
              </a:rPr>
              <a:t>paredz atteikties no sprieduma pasludināšanas tiesas sēdē</a:t>
            </a:r>
            <a:r>
              <a:rPr lang="lv-LV" sz="2200" dirty="0">
                <a:latin typeface="+mj-lt"/>
              </a:rPr>
              <a:t>, ja vien tiesas sēdē nav iespējams taisīt spriedumu. Tiesa  noteiks datumu, kad spriedums būs sastādīts un pieejams kancelejā. </a:t>
            </a:r>
          </a:p>
          <a:p>
            <a:pPr algn="just">
              <a:spcBef>
                <a:spcPts val="0"/>
              </a:spcBef>
              <a:spcAft>
                <a:spcPts val="0"/>
              </a:spcAft>
            </a:pPr>
            <a:endParaRPr lang="lv-LV" sz="2200" dirty="0">
              <a:latin typeface="+mj-lt"/>
            </a:endParaRPr>
          </a:p>
          <a:p>
            <a:pPr algn="just">
              <a:spcBef>
                <a:spcPts val="0"/>
              </a:spcBef>
              <a:spcAft>
                <a:spcPts val="0"/>
              </a:spcAft>
            </a:pPr>
            <a:r>
              <a:rPr lang="lv-LV" sz="2200" dirty="0">
                <a:latin typeface="+mj-lt"/>
              </a:rPr>
              <a:t>Paredzamie ieguvumi: tiesvedības procesa efektivizācija. </a:t>
            </a:r>
          </a:p>
          <a:p>
            <a:pPr algn="just">
              <a:spcBef>
                <a:spcPts val="0"/>
              </a:spcBef>
              <a:spcAft>
                <a:spcPts val="0"/>
              </a:spcAft>
            </a:pPr>
            <a:endParaRPr lang="lv-LV" sz="2200" dirty="0">
              <a:latin typeface="+mj-lt"/>
            </a:endParaRPr>
          </a:p>
          <a:p>
            <a:pPr algn="just">
              <a:spcBef>
                <a:spcPts val="0"/>
              </a:spcBef>
              <a:spcAft>
                <a:spcPts val="0"/>
              </a:spcAft>
            </a:pPr>
            <a:r>
              <a:rPr lang="lv-LV" sz="2200" dirty="0">
                <a:latin typeface="+mj-lt"/>
              </a:rPr>
              <a:t>Grozījumi balstīti arī uz tiesnešu amatā gūtajām atziņām par efektīvāku procesuālo normu piemērošanu praksē un veikto aptauju rezultātiem starp pirmās, otrās un trešās instances tiesu tiesnešiem</a:t>
            </a:r>
          </a:p>
          <a:p>
            <a:pPr algn="just">
              <a:spcBef>
                <a:spcPts val="0"/>
              </a:spcBef>
              <a:spcAft>
                <a:spcPts val="0"/>
              </a:spcAft>
            </a:pPr>
            <a:endParaRPr lang="lv-LV" dirty="0">
              <a:latin typeface="Calibri" panose="020F0502020204030204" pitchFamily="34" charset="0"/>
            </a:endParaRPr>
          </a:p>
          <a:p>
            <a:pPr algn="just">
              <a:spcBef>
                <a:spcPts val="0"/>
              </a:spcBef>
              <a:spcAft>
                <a:spcPts val="0"/>
              </a:spcAft>
            </a:pPr>
            <a:endParaRPr lang="lv-LV" dirty="0">
              <a:latin typeface="Calibri" panose="020F0502020204030204" pitchFamily="34" charset="0"/>
            </a:endParaRPr>
          </a:p>
          <a:p>
            <a:pPr algn="just">
              <a:spcBef>
                <a:spcPts val="0"/>
              </a:spcBef>
              <a:spcAft>
                <a:spcPts val="0"/>
              </a:spcAft>
            </a:pPr>
            <a:endParaRPr lang="lv-LV" dirty="0">
              <a:latin typeface="Calibri" panose="020F0502020204030204" pitchFamily="34" charset="0"/>
            </a:endParaRPr>
          </a:p>
          <a:p>
            <a:pPr algn="just">
              <a:spcBef>
                <a:spcPts val="0"/>
              </a:spcBef>
              <a:spcAft>
                <a:spcPts val="0"/>
              </a:spcAft>
            </a:pPr>
            <a:endParaRPr lang="lv-LV" dirty="0">
              <a:latin typeface="Calibri" panose="020F0502020204030204" pitchFamily="34" charset="0"/>
            </a:endParaRPr>
          </a:p>
        </p:txBody>
      </p:sp>
    </p:spTree>
    <p:extLst>
      <p:ext uri="{BB962C8B-B14F-4D97-AF65-F5344CB8AC3E}">
        <p14:creationId xmlns:p14="http://schemas.microsoft.com/office/powerpoint/2010/main" val="4101130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018805" y="381000"/>
            <a:ext cx="6667995" cy="762000"/>
          </a:xfrm>
        </p:spPr>
        <p:txBody>
          <a:bodyPr>
            <a:normAutofit/>
          </a:bodyPr>
          <a:lstStyle/>
          <a:p>
            <a:pPr algn="r"/>
            <a:r>
              <a:rPr lang="lv-LV" sz="2800" dirty="0">
                <a:latin typeface="Calibri" panose="020F0502020204030204" pitchFamily="34" charset="0"/>
              </a:rPr>
              <a:t>Aktualitātes civilprocesā 2017.gadā</a:t>
            </a:r>
          </a:p>
        </p:txBody>
      </p:sp>
      <p:sp>
        <p:nvSpPr>
          <p:cNvPr id="8" name="Satura vietturis 7"/>
          <p:cNvSpPr>
            <a:spLocks noGrp="1"/>
          </p:cNvSpPr>
          <p:nvPr>
            <p:ph idx="1"/>
          </p:nvPr>
        </p:nvSpPr>
        <p:spPr>
          <a:xfrm>
            <a:off x="391886" y="1258784"/>
            <a:ext cx="8294914" cy="5370616"/>
          </a:xfrm>
        </p:spPr>
        <p:txBody>
          <a:bodyPr>
            <a:normAutofit fontScale="70000" lnSpcReduction="20000"/>
          </a:bodyPr>
          <a:lstStyle/>
          <a:p>
            <a:pPr lvl="0" algn="just">
              <a:spcBef>
                <a:spcPts val="0"/>
              </a:spcBef>
              <a:spcAft>
                <a:spcPts val="0"/>
              </a:spcAft>
            </a:pPr>
            <a:endParaRPr lang="lv-LV" sz="2400" b="1" dirty="0">
              <a:solidFill>
                <a:prstClr val="black"/>
              </a:solidFill>
              <a:latin typeface="Calibri" panose="020F0502020204030204" pitchFamily="34" charset="0"/>
            </a:endParaRPr>
          </a:p>
          <a:p>
            <a:pPr lvl="0" algn="just">
              <a:spcBef>
                <a:spcPts val="0"/>
              </a:spcBef>
              <a:spcAft>
                <a:spcPts val="0"/>
              </a:spcAft>
            </a:pPr>
            <a:r>
              <a:rPr lang="lv-LV" sz="2600" b="1" dirty="0">
                <a:solidFill>
                  <a:prstClr val="black"/>
                </a:solidFill>
                <a:latin typeface="+mj-lt"/>
              </a:rPr>
              <a:t>Likumprojekts (LP 911/Lp12) tiek izskatīts Saeimā (atbalstīts divos lasījumos, atbalstīts Juridiskajā komisijā pirms trešā lasījuma):</a:t>
            </a:r>
          </a:p>
          <a:p>
            <a:pPr algn="just">
              <a:spcBef>
                <a:spcPts val="0"/>
              </a:spcBef>
              <a:spcAft>
                <a:spcPts val="0"/>
              </a:spcAft>
            </a:pPr>
            <a:endParaRPr lang="lv-LV" sz="2600" dirty="0">
              <a:latin typeface="+mj-lt"/>
            </a:endParaRPr>
          </a:p>
          <a:p>
            <a:pPr marL="457200" indent="-457200" algn="just">
              <a:spcBef>
                <a:spcPts val="0"/>
              </a:spcBef>
              <a:spcAft>
                <a:spcPts val="0"/>
              </a:spcAft>
              <a:buAutoNum type="arabicParenR" startAt="2"/>
            </a:pPr>
            <a:r>
              <a:rPr lang="lv-LV" altLang="lv-LV" sz="2600" b="1" dirty="0">
                <a:latin typeface="+mj-lt"/>
                <a:ea typeface="MS PGothic" pitchFamily="34" charset="-128"/>
              </a:rPr>
              <a:t>Reforma civilprocesā - jauna saīsināta satura un formas tiesas nolēmumu ieviešana.</a:t>
            </a:r>
            <a:r>
              <a:rPr lang="lv-LV" altLang="lv-LV" sz="2600" dirty="0">
                <a:latin typeface="+mj-lt"/>
                <a:ea typeface="MS PGothic" pitchFamily="34" charset="-128"/>
              </a:rPr>
              <a:t> </a:t>
            </a:r>
            <a:r>
              <a:rPr lang="lv-LV" altLang="lv-LV" sz="2600" b="1" u="sng" dirty="0">
                <a:latin typeface="+mj-lt"/>
                <a:ea typeface="MS PGothic" pitchFamily="34" charset="-128"/>
              </a:rPr>
              <a:t>Sprieduma sastādīšanas lūgums </a:t>
            </a:r>
            <a:r>
              <a:rPr lang="lv-LV" altLang="lv-LV" sz="2600" dirty="0">
                <a:latin typeface="+mj-lt"/>
                <a:ea typeface="MS PGothic" pitchFamily="34" charset="-128"/>
              </a:rPr>
              <a:t>maza apmēra prasību lietās (turpmāk – vienkāršotās procedūras lietās). </a:t>
            </a:r>
          </a:p>
          <a:p>
            <a:pPr algn="just">
              <a:spcBef>
                <a:spcPts val="0"/>
              </a:spcBef>
              <a:spcAft>
                <a:spcPts val="0"/>
              </a:spcAft>
            </a:pPr>
            <a:endParaRPr lang="lv-LV" altLang="lv-LV" sz="2600" dirty="0">
              <a:latin typeface="+mj-lt"/>
              <a:ea typeface="MS PGothic" pitchFamily="34" charset="-128"/>
            </a:endParaRPr>
          </a:p>
          <a:p>
            <a:pPr algn="just">
              <a:spcBef>
                <a:spcPts val="0"/>
              </a:spcBef>
              <a:spcAft>
                <a:spcPts val="0"/>
              </a:spcAft>
            </a:pPr>
            <a:r>
              <a:rPr lang="lv-LV" sz="2600" dirty="0">
                <a:latin typeface="+mj-lt"/>
              </a:rPr>
              <a:t>Likumprojekts paredz </a:t>
            </a:r>
            <a:r>
              <a:rPr lang="lv-LV" sz="2600" b="1" dirty="0">
                <a:latin typeface="+mj-lt"/>
              </a:rPr>
              <a:t>atteikties</a:t>
            </a:r>
            <a:r>
              <a:rPr lang="lv-LV" sz="2600" dirty="0">
                <a:latin typeface="+mj-lt"/>
              </a:rPr>
              <a:t> no līdzšinējiem terminiem:</a:t>
            </a:r>
          </a:p>
          <a:p>
            <a:pPr algn="just">
              <a:spcBef>
                <a:spcPts val="0"/>
              </a:spcBef>
              <a:spcAft>
                <a:spcPts val="0"/>
              </a:spcAft>
            </a:pPr>
            <a:r>
              <a:rPr lang="lv-LV" sz="2600" dirty="0">
                <a:latin typeface="+mj-lt"/>
              </a:rPr>
              <a:t>-  „sarežģītā lietā”, „sarežģītā jautājumā”,  </a:t>
            </a:r>
          </a:p>
          <a:p>
            <a:pPr algn="just">
              <a:spcBef>
                <a:spcPts val="0"/>
              </a:spcBef>
              <a:spcAft>
                <a:spcPts val="0"/>
              </a:spcAft>
            </a:pPr>
            <a:r>
              <a:rPr lang="lv-LV" sz="2600" dirty="0">
                <a:latin typeface="+mj-lt"/>
              </a:rPr>
              <a:t>- “saīsinātais nolēmums” un “pilns nolēmums” izpratnes un satura, tā vietā paredzot jaunu “saīsinātā nolēmuma” formulējuma izpratni, formu un saturu.</a:t>
            </a:r>
          </a:p>
          <a:p>
            <a:pPr lvl="0" algn="just">
              <a:spcBef>
                <a:spcPts val="0"/>
              </a:spcBef>
              <a:spcAft>
                <a:spcPts val="0"/>
              </a:spcAft>
            </a:pPr>
            <a:endParaRPr lang="lv-LV" sz="2600" dirty="0">
              <a:solidFill>
                <a:prstClr val="black"/>
              </a:solidFill>
              <a:latin typeface="+mj-lt"/>
            </a:endParaRPr>
          </a:p>
          <a:p>
            <a:pPr lvl="0" algn="just">
              <a:spcBef>
                <a:spcPts val="0"/>
              </a:spcBef>
              <a:spcAft>
                <a:spcPts val="0"/>
              </a:spcAft>
            </a:pPr>
            <a:r>
              <a:rPr lang="lv-LV" sz="2600" dirty="0">
                <a:solidFill>
                  <a:prstClr val="black"/>
                </a:solidFill>
                <a:latin typeface="+mj-lt"/>
              </a:rPr>
              <a:t>Paredzamie </a:t>
            </a:r>
            <a:r>
              <a:rPr lang="lv-LV" sz="2600" b="1" dirty="0">
                <a:solidFill>
                  <a:prstClr val="black"/>
                </a:solidFill>
                <a:latin typeface="+mj-lt"/>
              </a:rPr>
              <a:t>ieguvumi</a:t>
            </a:r>
            <a:r>
              <a:rPr lang="lv-LV" sz="2600" dirty="0">
                <a:solidFill>
                  <a:prstClr val="black"/>
                </a:solidFill>
                <a:latin typeface="+mj-lt"/>
              </a:rPr>
              <a:t>: </a:t>
            </a:r>
          </a:p>
          <a:p>
            <a:pPr marL="342900" lvl="0" indent="-342900" algn="just">
              <a:spcBef>
                <a:spcPts val="0"/>
              </a:spcBef>
              <a:spcAft>
                <a:spcPts val="0"/>
              </a:spcAft>
              <a:buFontTx/>
              <a:buChar char="-"/>
            </a:pPr>
            <a:r>
              <a:rPr lang="lv-LV" sz="2600" dirty="0">
                <a:solidFill>
                  <a:prstClr val="black"/>
                </a:solidFill>
                <a:latin typeface="+mj-lt"/>
              </a:rPr>
              <a:t>samazinātu civillietu izskatīšanas termiņus;</a:t>
            </a:r>
          </a:p>
          <a:p>
            <a:pPr marL="342900" indent="-342900" algn="just">
              <a:spcBef>
                <a:spcPts val="0"/>
              </a:spcBef>
              <a:spcAft>
                <a:spcPts val="0"/>
              </a:spcAft>
              <a:buFontTx/>
              <a:buChar char="-"/>
            </a:pPr>
            <a:r>
              <a:rPr lang="lv-LV" sz="2600" dirty="0">
                <a:solidFill>
                  <a:prstClr val="black"/>
                </a:solidFill>
                <a:latin typeface="+mj-lt"/>
              </a:rPr>
              <a:t>veicinātu civiltiesisko institūtu vienveidīgāku izpratni un piemērošanu ES tiesību telpā;</a:t>
            </a:r>
          </a:p>
          <a:p>
            <a:pPr marL="342900" lvl="0" indent="-342900" algn="just">
              <a:spcBef>
                <a:spcPts val="0"/>
              </a:spcBef>
              <a:spcAft>
                <a:spcPts val="0"/>
              </a:spcAft>
              <a:buFontTx/>
              <a:buChar char="-"/>
            </a:pPr>
            <a:r>
              <a:rPr lang="lv-LV" sz="2600" dirty="0">
                <a:solidFill>
                  <a:prstClr val="black"/>
                </a:solidFill>
                <a:latin typeface="+mj-lt"/>
              </a:rPr>
              <a:t>paaugstinātu tiesu darba efektivitāti un atslogotu tiesas darbu;</a:t>
            </a:r>
          </a:p>
          <a:p>
            <a:pPr lvl="0" algn="just">
              <a:spcBef>
                <a:spcPts val="0"/>
              </a:spcBef>
              <a:spcAft>
                <a:spcPts val="0"/>
              </a:spcAft>
            </a:pPr>
            <a:endParaRPr lang="lv-LV" sz="2600" dirty="0">
              <a:solidFill>
                <a:prstClr val="black"/>
              </a:solidFill>
              <a:latin typeface="+mj-lt"/>
            </a:endParaRPr>
          </a:p>
          <a:p>
            <a:pPr lvl="0" algn="just">
              <a:spcBef>
                <a:spcPts val="0"/>
              </a:spcBef>
              <a:spcAft>
                <a:spcPts val="0"/>
              </a:spcAft>
            </a:pPr>
            <a:r>
              <a:rPr lang="lv-LV" sz="2600" dirty="0">
                <a:solidFill>
                  <a:prstClr val="black"/>
                </a:solidFill>
                <a:latin typeface="+mj-lt"/>
              </a:rPr>
              <a:t>Līdzīgs regulējums ir sastopams virknē mūsdienu ārvalstu civilprocesuālajos regulējumos, piemēram, Igaunijas Civilprocesa kodeksa 444., 448. pantos un Vācijas Civilprocesa kodeksa 313a, 313b. paragrāfos.</a:t>
            </a:r>
          </a:p>
          <a:p>
            <a:pPr lvl="0" algn="just">
              <a:spcBef>
                <a:spcPts val="0"/>
              </a:spcBef>
              <a:spcAft>
                <a:spcPts val="0"/>
              </a:spcAft>
            </a:pPr>
            <a:endParaRPr lang="lv-LV" sz="2600" dirty="0">
              <a:solidFill>
                <a:prstClr val="black"/>
              </a:solidFill>
              <a:latin typeface="Calibri" panose="020F0502020204030204" pitchFamily="34" charset="0"/>
            </a:endParaRPr>
          </a:p>
          <a:p>
            <a:pPr lvl="0" algn="just">
              <a:spcBef>
                <a:spcPts val="0"/>
              </a:spcBef>
              <a:spcAft>
                <a:spcPts val="0"/>
              </a:spcAft>
            </a:pPr>
            <a:endParaRPr lang="lv-LV" sz="2600" dirty="0">
              <a:solidFill>
                <a:prstClr val="black"/>
              </a:solidFill>
              <a:latin typeface="Calibri" panose="020F0502020204030204" pitchFamily="34" charset="0"/>
            </a:endParaRPr>
          </a:p>
          <a:p>
            <a:pPr lvl="0" algn="just">
              <a:spcBef>
                <a:spcPts val="0"/>
              </a:spcBef>
              <a:spcAft>
                <a:spcPts val="0"/>
              </a:spcAft>
            </a:pPr>
            <a:endParaRPr lang="lv-LV" sz="2600" dirty="0">
              <a:solidFill>
                <a:prstClr val="black"/>
              </a:solidFill>
              <a:latin typeface="Calibri" panose="020F0502020204030204" pitchFamily="34" charset="0"/>
            </a:endParaRPr>
          </a:p>
          <a:p>
            <a:endParaRPr lang="lv-LV" sz="2200" dirty="0">
              <a:latin typeface="Calibri" panose="020F0502020204030204" pitchFamily="34" charset="0"/>
            </a:endParaRPr>
          </a:p>
        </p:txBody>
      </p:sp>
    </p:spTree>
    <p:extLst>
      <p:ext uri="{BB962C8B-B14F-4D97-AF65-F5344CB8AC3E}">
        <p14:creationId xmlns:p14="http://schemas.microsoft.com/office/powerpoint/2010/main" val="1873627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256312" y="464127"/>
            <a:ext cx="6430487" cy="474023"/>
          </a:xfrm>
        </p:spPr>
        <p:txBody>
          <a:bodyPr>
            <a:noAutofit/>
          </a:bodyPr>
          <a:lstStyle/>
          <a:p>
            <a:pPr algn="ctr"/>
            <a:r>
              <a:rPr lang="lv-LV" sz="2800" dirty="0">
                <a:latin typeface="Calibri" panose="020F0502020204030204" pitchFamily="34" charset="0"/>
              </a:rPr>
              <a:t>Aktualitātes civilprocesā 2017.gadā</a:t>
            </a:r>
          </a:p>
        </p:txBody>
      </p:sp>
      <p:sp>
        <p:nvSpPr>
          <p:cNvPr id="6" name="Slaida numura vietturis 5"/>
          <p:cNvSpPr>
            <a:spLocks noGrp="1"/>
          </p:cNvSpPr>
          <p:nvPr>
            <p:ph type="sldNum" sz="quarter" idx="13"/>
          </p:nvPr>
        </p:nvSpPr>
        <p:spPr/>
        <p:txBody>
          <a:bodyPr/>
          <a:lstStyle/>
          <a:p>
            <a:pPr>
              <a:defRPr/>
            </a:pPr>
            <a:fld id="{A03E5AB4-E250-437D-85FD-0971A8258E55}" type="slidenum">
              <a:rPr lang="en-US" altLang="lv-LV" smtClean="0"/>
              <a:pPr>
                <a:defRPr/>
              </a:pPr>
              <a:t>14</a:t>
            </a:fld>
            <a:endParaRPr lang="en-US" altLang="lv-LV"/>
          </a:p>
        </p:txBody>
      </p:sp>
      <p:sp>
        <p:nvSpPr>
          <p:cNvPr id="4" name="Satura vietturis 3"/>
          <p:cNvSpPr>
            <a:spLocks noGrp="1"/>
          </p:cNvSpPr>
          <p:nvPr>
            <p:ph idx="1"/>
          </p:nvPr>
        </p:nvSpPr>
        <p:spPr>
          <a:xfrm>
            <a:off x="345688" y="1185863"/>
            <a:ext cx="8493512" cy="5535571"/>
          </a:xfrm>
        </p:spPr>
        <p:txBody>
          <a:bodyPr>
            <a:noAutofit/>
          </a:bodyPr>
          <a:lstStyle/>
          <a:p>
            <a:pPr algn="just">
              <a:spcBef>
                <a:spcPts val="0"/>
              </a:spcBef>
            </a:pPr>
            <a:endParaRPr lang="lv-LV" sz="800" b="1" dirty="0">
              <a:latin typeface="Calibri" panose="020F0502020204030204" pitchFamily="34" charset="0"/>
            </a:endParaRPr>
          </a:p>
          <a:p>
            <a:pPr algn="just">
              <a:spcBef>
                <a:spcPts val="0"/>
              </a:spcBef>
            </a:pPr>
            <a:r>
              <a:rPr lang="lv-LV" sz="2400" b="1" dirty="0">
                <a:solidFill>
                  <a:prstClr val="black"/>
                </a:solidFill>
                <a:latin typeface="+mj-lt"/>
              </a:rPr>
              <a:t>Likumprojekts (LP 911/Lp12) tiek izskatīts Saeimā (atbalstīts divos lasījumos, atbalstīts Juridiskajā komisijā pirms trešā lasījuma):</a:t>
            </a:r>
          </a:p>
          <a:p>
            <a:pPr algn="just">
              <a:spcBef>
                <a:spcPts val="0"/>
              </a:spcBef>
            </a:pPr>
            <a:endParaRPr lang="lv-LV" sz="2400" b="1" dirty="0">
              <a:solidFill>
                <a:prstClr val="black"/>
              </a:solidFill>
              <a:latin typeface="+mj-lt"/>
            </a:endParaRPr>
          </a:p>
          <a:p>
            <a:pPr algn="just">
              <a:spcBef>
                <a:spcPts val="0"/>
              </a:spcBef>
            </a:pPr>
            <a:r>
              <a:rPr lang="lv-LV" sz="2200" dirty="0">
                <a:latin typeface="+mj-lt"/>
              </a:rPr>
              <a:t>3) Vienots un konsekvents </a:t>
            </a:r>
            <a:r>
              <a:rPr lang="lv-LV" sz="2200" b="1" dirty="0">
                <a:latin typeface="+mj-lt"/>
              </a:rPr>
              <a:t>drošības naudas par blakus sūdzībām </a:t>
            </a:r>
            <a:r>
              <a:rPr lang="lv-LV" sz="2200" dirty="0">
                <a:latin typeface="+mj-lt"/>
              </a:rPr>
              <a:t>regulējums. Valsts nodeva — 28,46 </a:t>
            </a:r>
            <a:r>
              <a:rPr lang="lv-LV" sz="2200" i="1" dirty="0" err="1">
                <a:latin typeface="+mj-lt"/>
              </a:rPr>
              <a:t>euro</a:t>
            </a:r>
            <a:r>
              <a:rPr lang="lv-LV" sz="2200" i="1" dirty="0">
                <a:latin typeface="+mj-lt"/>
              </a:rPr>
              <a:t> tiek aizstāta ar 70 </a:t>
            </a:r>
            <a:r>
              <a:rPr lang="lv-LV" sz="2200" i="1" dirty="0" err="1">
                <a:latin typeface="+mj-lt"/>
              </a:rPr>
              <a:t>euro</a:t>
            </a:r>
            <a:r>
              <a:rPr lang="lv-LV" sz="2200" i="1" dirty="0">
                <a:latin typeface="+mj-lt"/>
              </a:rPr>
              <a:t> drošības naudu.</a:t>
            </a:r>
          </a:p>
          <a:p>
            <a:pPr algn="just">
              <a:spcBef>
                <a:spcPts val="0"/>
              </a:spcBef>
            </a:pPr>
            <a:r>
              <a:rPr lang="lv-LV" sz="2200" i="1" dirty="0">
                <a:latin typeface="+mj-lt"/>
              </a:rPr>
              <a:t>Paredzamie ieguvumi: </a:t>
            </a:r>
            <a:r>
              <a:rPr lang="lv-LV" sz="2200" dirty="0">
                <a:latin typeface="+mj-lt"/>
              </a:rPr>
              <a:t>atturētu personas griezties tiesā ar nepamatotām sūdzībām, atslogotu tiesas no nepamatotu blakus sūdzību izskatīšanas, drošības nauda tiek atmaksāta, ja tiesa pārsūdzēto lēmumu pilnīgi vai kādā tā daļā atceļ vai groza.</a:t>
            </a:r>
          </a:p>
          <a:p>
            <a:pPr algn="just">
              <a:spcBef>
                <a:spcPts val="0"/>
              </a:spcBef>
            </a:pPr>
            <a:r>
              <a:rPr lang="lv-LV" sz="2200" dirty="0">
                <a:latin typeface="+mj-lt"/>
              </a:rPr>
              <a:t>4) </a:t>
            </a:r>
            <a:r>
              <a:rPr lang="lv-LV" sz="2200" b="1" u="sng" dirty="0">
                <a:latin typeface="+mj-lt"/>
              </a:rPr>
              <a:t>2500 </a:t>
            </a:r>
            <a:r>
              <a:rPr lang="lv-LV" sz="2200" b="1" u="sng" dirty="0" err="1">
                <a:latin typeface="+mj-lt"/>
              </a:rPr>
              <a:t>euro</a:t>
            </a:r>
            <a:r>
              <a:rPr lang="lv-LV" sz="2200" b="1" u="sng" dirty="0">
                <a:latin typeface="+mj-lt"/>
              </a:rPr>
              <a:t> </a:t>
            </a:r>
            <a:r>
              <a:rPr lang="lv-LV" sz="2200" dirty="0">
                <a:latin typeface="+mj-lt"/>
              </a:rPr>
              <a:t>- jauns slieksnis visām mazam apmēram pakļautajām prasībām.</a:t>
            </a:r>
          </a:p>
          <a:p>
            <a:pPr algn="just">
              <a:spcBef>
                <a:spcPts val="0"/>
              </a:spcBef>
            </a:pPr>
            <a:r>
              <a:rPr lang="lv-LV" sz="2200" dirty="0">
                <a:latin typeface="+mj-lt"/>
              </a:rPr>
              <a:t>Turpmāk paredzēts maza apmēra prasības saukt par </a:t>
            </a:r>
            <a:r>
              <a:rPr lang="lv-LV" sz="2200" b="1" dirty="0">
                <a:latin typeface="+mj-lt"/>
              </a:rPr>
              <a:t>vienkāršotas procedūras lietām.</a:t>
            </a:r>
          </a:p>
          <a:p>
            <a:pPr algn="just">
              <a:spcBef>
                <a:spcPts val="0"/>
              </a:spcBef>
            </a:pPr>
            <a:endParaRPr lang="lv-LV" sz="800" b="1" dirty="0">
              <a:latin typeface="Calibri" panose="020F0502020204030204" pitchFamily="34" charset="0"/>
            </a:endParaRPr>
          </a:p>
        </p:txBody>
      </p:sp>
    </p:spTree>
    <p:extLst>
      <p:ext uri="{BB962C8B-B14F-4D97-AF65-F5344CB8AC3E}">
        <p14:creationId xmlns:p14="http://schemas.microsoft.com/office/powerpoint/2010/main" val="2639333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256312" y="464127"/>
            <a:ext cx="6430487" cy="474023"/>
          </a:xfrm>
        </p:spPr>
        <p:txBody>
          <a:bodyPr>
            <a:noAutofit/>
          </a:bodyPr>
          <a:lstStyle/>
          <a:p>
            <a:pPr algn="ctr"/>
            <a:r>
              <a:rPr lang="lv-LV" sz="2800" dirty="0">
                <a:latin typeface="Calibri" panose="020F0502020204030204" pitchFamily="34" charset="0"/>
              </a:rPr>
              <a:t>Aktualitātes civilprocesā 2017.gadā</a:t>
            </a:r>
          </a:p>
        </p:txBody>
      </p:sp>
      <p:sp>
        <p:nvSpPr>
          <p:cNvPr id="6" name="Slaida numura vietturis 5"/>
          <p:cNvSpPr>
            <a:spLocks noGrp="1"/>
          </p:cNvSpPr>
          <p:nvPr>
            <p:ph type="sldNum" sz="quarter" idx="13"/>
          </p:nvPr>
        </p:nvSpPr>
        <p:spPr/>
        <p:txBody>
          <a:bodyPr/>
          <a:lstStyle/>
          <a:p>
            <a:pPr>
              <a:defRPr/>
            </a:pPr>
            <a:endParaRPr lang="en-US" altLang="lv-LV" dirty="0"/>
          </a:p>
        </p:txBody>
      </p:sp>
      <p:sp>
        <p:nvSpPr>
          <p:cNvPr id="4" name="Satura vietturis 3"/>
          <p:cNvSpPr>
            <a:spLocks noGrp="1"/>
          </p:cNvSpPr>
          <p:nvPr>
            <p:ph idx="1"/>
          </p:nvPr>
        </p:nvSpPr>
        <p:spPr>
          <a:xfrm>
            <a:off x="345688" y="1057275"/>
            <a:ext cx="8493512" cy="5664159"/>
          </a:xfrm>
        </p:spPr>
        <p:txBody>
          <a:bodyPr>
            <a:noAutofit/>
          </a:bodyPr>
          <a:lstStyle/>
          <a:p>
            <a:pPr algn="just">
              <a:spcBef>
                <a:spcPts val="0"/>
              </a:spcBef>
            </a:pPr>
            <a:endParaRPr lang="lv-LV" sz="800" b="1" dirty="0">
              <a:latin typeface="Calibri" panose="020F0502020204030204" pitchFamily="34" charset="0"/>
            </a:endParaRPr>
          </a:p>
          <a:p>
            <a:pPr algn="just">
              <a:spcBef>
                <a:spcPts val="0"/>
              </a:spcBef>
            </a:pPr>
            <a:r>
              <a:rPr lang="lv-LV" b="1" dirty="0">
                <a:latin typeface="+mj-lt"/>
              </a:rPr>
              <a:t>Likumprojekts (LP 911/Lp12) tiek izskatīts Saeimā (atbalstīts divos lasījumos, atbalstīts Juridiskajā komisijā pirms trešā lasījuma):</a:t>
            </a:r>
          </a:p>
          <a:p>
            <a:pPr algn="just">
              <a:spcBef>
                <a:spcPts val="0"/>
              </a:spcBef>
            </a:pPr>
            <a:endParaRPr lang="lv-LV" sz="1200" b="1" dirty="0">
              <a:latin typeface="+mj-lt"/>
            </a:endParaRPr>
          </a:p>
          <a:p>
            <a:pPr algn="just">
              <a:spcBef>
                <a:spcPts val="0"/>
              </a:spcBef>
            </a:pPr>
            <a:r>
              <a:rPr lang="lv-LV" sz="2400" dirty="0">
                <a:latin typeface="+mj-lt"/>
              </a:rPr>
              <a:t>5) Advokātu procesa ieviešana:</a:t>
            </a:r>
          </a:p>
          <a:p>
            <a:pPr algn="just">
              <a:spcBef>
                <a:spcPts val="0"/>
              </a:spcBef>
            </a:pPr>
            <a:endParaRPr lang="lv-LV" sz="1050" dirty="0">
              <a:latin typeface="+mj-lt"/>
            </a:endParaRPr>
          </a:p>
          <a:p>
            <a:pPr marL="342900" indent="-342900" algn="just">
              <a:buFont typeface="Arial" panose="020B0604020202020204" pitchFamily="34" charset="0"/>
              <a:buChar char="•"/>
            </a:pPr>
            <a:r>
              <a:rPr lang="lv-LV" sz="2200" dirty="0">
                <a:latin typeface="+mj-lt"/>
              </a:rPr>
              <a:t>lietās par kapitālsabiedrību dalībnieku vai akcionāru sapulces lēmumu atzīšanu par spēkā neesošiem (30.</a:t>
            </a:r>
            <a:r>
              <a:rPr lang="lv-LV" sz="2200" baseline="30000" dirty="0">
                <a:latin typeface="+mj-lt"/>
              </a:rPr>
              <a:t>4</a:t>
            </a:r>
            <a:r>
              <a:rPr lang="lv-LV" sz="2200" dirty="0">
                <a:latin typeface="+mj-lt"/>
              </a:rPr>
              <a:t> nodaļa); </a:t>
            </a:r>
          </a:p>
          <a:p>
            <a:pPr marL="342900" indent="-342900" algn="just">
              <a:buFont typeface="Arial" panose="020B0604020202020204" pitchFamily="34" charset="0"/>
              <a:buChar char="•"/>
            </a:pPr>
            <a:r>
              <a:rPr lang="lv-LV" sz="2200" dirty="0">
                <a:latin typeface="+mj-lt"/>
              </a:rPr>
              <a:t>lietās, kas izriet no saistību tiesībām, ja prasības summa pārsniedz 150 000 </a:t>
            </a:r>
            <a:r>
              <a:rPr lang="lv-LV" sz="2200" i="1" dirty="0" err="1">
                <a:latin typeface="+mj-lt"/>
              </a:rPr>
              <a:t>euro</a:t>
            </a:r>
            <a:r>
              <a:rPr lang="lv-LV" sz="2200" dirty="0">
                <a:latin typeface="+mj-lt"/>
              </a:rPr>
              <a:t>;</a:t>
            </a:r>
          </a:p>
          <a:p>
            <a:pPr marL="342900" indent="-342900" algn="just">
              <a:buFont typeface="Arial" panose="020B0604020202020204" pitchFamily="34" charset="0"/>
              <a:buChar char="•"/>
            </a:pPr>
            <a:r>
              <a:rPr lang="lv-LV" sz="2200" dirty="0">
                <a:latin typeface="+mj-lt"/>
              </a:rPr>
              <a:t>atsevišķās, konkrēti noteiktās lietu kategorijās, kas </a:t>
            </a:r>
            <a:r>
              <a:rPr lang="lv-LV" sz="2200" b="1" dirty="0">
                <a:latin typeface="+mj-lt"/>
              </a:rPr>
              <a:t>skar</a:t>
            </a:r>
            <a:r>
              <a:rPr lang="lv-LV" sz="2200" dirty="0">
                <a:latin typeface="+mj-lt"/>
              </a:rPr>
              <a:t> </a:t>
            </a:r>
            <a:r>
              <a:rPr lang="lv-LV" sz="2200" b="1" dirty="0">
                <a:latin typeface="+mj-lt"/>
              </a:rPr>
              <a:t>bērnu:</a:t>
            </a:r>
          </a:p>
          <a:p>
            <a:pPr marL="631825" lvl="1" indent="-188913" algn="just">
              <a:buFont typeface="Arial" panose="020B0604020202020204" pitchFamily="34" charset="0"/>
              <a:buChar char="•"/>
            </a:pPr>
            <a:r>
              <a:rPr lang="lv-LV" sz="1300" dirty="0">
                <a:latin typeface="+mj-lt"/>
              </a:rPr>
              <a:t>lietās, kas izriet no </a:t>
            </a:r>
            <a:r>
              <a:rPr lang="lv-LV" sz="1300" b="1" dirty="0">
                <a:latin typeface="+mj-lt"/>
              </a:rPr>
              <a:t>aizgādības un saskarsmes tiesībām</a:t>
            </a:r>
            <a:r>
              <a:rPr lang="lv-LV" sz="1300" dirty="0">
                <a:latin typeface="+mj-lt"/>
              </a:rPr>
              <a:t>, tajā skaitā, </a:t>
            </a:r>
            <a:r>
              <a:rPr lang="lv-LV" sz="1300" b="1" dirty="0">
                <a:latin typeface="+mj-lt"/>
              </a:rPr>
              <a:t>par uzturlīdzekļu bērnam piedziņu</a:t>
            </a:r>
            <a:r>
              <a:rPr lang="lv-LV" sz="1300" dirty="0">
                <a:latin typeface="+mj-lt"/>
              </a:rPr>
              <a:t>, kā </a:t>
            </a:r>
            <a:r>
              <a:rPr lang="lv-LV" sz="1300" b="1" dirty="0">
                <a:latin typeface="+mj-lt"/>
              </a:rPr>
              <a:t>arī laulības šķiršanas lietās, ja tajās vienlaikus tiek izspriesti </a:t>
            </a:r>
            <a:r>
              <a:rPr lang="lv-LV" sz="1300" dirty="0">
                <a:latin typeface="+mj-lt"/>
              </a:rPr>
              <a:t>šajā punktā </a:t>
            </a:r>
            <a:r>
              <a:rPr lang="lv-LV" sz="1300" b="1" dirty="0">
                <a:latin typeface="+mj-lt"/>
              </a:rPr>
              <a:t>minētie prasījum</a:t>
            </a:r>
            <a:r>
              <a:rPr lang="lv-LV" sz="1300" dirty="0">
                <a:latin typeface="+mj-lt"/>
              </a:rPr>
              <a:t>i (</a:t>
            </a:r>
            <a:r>
              <a:rPr lang="lv-LV" sz="1300" b="1" dirty="0">
                <a:latin typeface="+mj-lt"/>
              </a:rPr>
              <a:t>29. un 29.</a:t>
            </a:r>
            <a:r>
              <a:rPr lang="lv-LV" sz="1300" b="1" baseline="30000" dirty="0">
                <a:latin typeface="+mj-lt"/>
              </a:rPr>
              <a:t>1</a:t>
            </a:r>
            <a:r>
              <a:rPr lang="lv-LV" sz="1300" b="1" dirty="0">
                <a:latin typeface="+mj-lt"/>
              </a:rPr>
              <a:t> nodaļa</a:t>
            </a:r>
            <a:r>
              <a:rPr lang="lv-LV" sz="1300" dirty="0">
                <a:latin typeface="+mj-lt"/>
              </a:rPr>
              <a:t>);</a:t>
            </a:r>
          </a:p>
          <a:p>
            <a:pPr marL="631825" lvl="1" indent="-188913" algn="just">
              <a:buFont typeface="Arial" panose="020B0604020202020204" pitchFamily="34" charset="0"/>
              <a:buChar char="•"/>
            </a:pPr>
            <a:r>
              <a:rPr lang="lv-LV" sz="1300" dirty="0">
                <a:latin typeface="+mj-lt"/>
              </a:rPr>
              <a:t>lietās par</a:t>
            </a:r>
            <a:r>
              <a:rPr lang="lv-LV" sz="1300" b="1" dirty="0">
                <a:latin typeface="+mj-lt"/>
              </a:rPr>
              <a:t> adopcijas </a:t>
            </a:r>
            <a:r>
              <a:rPr lang="lv-LV" sz="1300" dirty="0">
                <a:latin typeface="+mj-lt"/>
              </a:rPr>
              <a:t>apstiprināšanu un atcelšanu (</a:t>
            </a:r>
            <a:r>
              <a:rPr lang="lv-LV" sz="1300" b="1" dirty="0">
                <a:latin typeface="+mj-lt"/>
              </a:rPr>
              <a:t>32.nodaļa</a:t>
            </a:r>
            <a:r>
              <a:rPr lang="lv-LV" sz="1300" dirty="0">
                <a:latin typeface="+mj-lt"/>
              </a:rPr>
              <a:t>);</a:t>
            </a:r>
          </a:p>
          <a:p>
            <a:pPr marL="631825" lvl="1" indent="-188913" algn="just">
              <a:buFont typeface="Arial" panose="020B0604020202020204" pitchFamily="34" charset="0"/>
              <a:buChar char="•"/>
            </a:pPr>
            <a:r>
              <a:rPr lang="lv-LV" sz="1300" dirty="0">
                <a:latin typeface="+mj-lt"/>
              </a:rPr>
              <a:t>lietās par </a:t>
            </a:r>
            <a:r>
              <a:rPr lang="lv-LV" sz="1300" b="1" dirty="0">
                <a:latin typeface="+mj-lt"/>
              </a:rPr>
              <a:t>bērna izcelšanās </a:t>
            </a:r>
            <a:r>
              <a:rPr lang="lv-LV" sz="1300" dirty="0">
                <a:latin typeface="+mj-lt"/>
              </a:rPr>
              <a:t>noteikšanu (</a:t>
            </a:r>
            <a:r>
              <a:rPr lang="lv-LV" sz="1300" b="1" dirty="0">
                <a:latin typeface="+mj-lt"/>
              </a:rPr>
              <a:t>30.nodaļa</a:t>
            </a:r>
            <a:r>
              <a:rPr lang="lv-LV" sz="1300" dirty="0">
                <a:latin typeface="+mj-lt"/>
              </a:rPr>
              <a:t>);</a:t>
            </a:r>
          </a:p>
          <a:p>
            <a:pPr marL="631825" lvl="1" indent="-188913" algn="just">
              <a:buFont typeface="Arial" panose="020B0604020202020204" pitchFamily="34" charset="0"/>
              <a:buChar char="•"/>
            </a:pPr>
            <a:r>
              <a:rPr lang="lv-LV" sz="1300" dirty="0">
                <a:latin typeface="+mj-lt"/>
              </a:rPr>
              <a:t>lietās par </a:t>
            </a:r>
            <a:r>
              <a:rPr lang="lv-LV" sz="1300" b="1" dirty="0">
                <a:latin typeface="+mj-lt"/>
              </a:rPr>
              <a:t>bērna prettiesisku pārvietošanu </a:t>
            </a:r>
            <a:r>
              <a:rPr lang="lv-LV" sz="1300" dirty="0">
                <a:latin typeface="+mj-lt"/>
              </a:rPr>
              <a:t>pāri robežai </a:t>
            </a:r>
            <a:r>
              <a:rPr lang="lv-LV" sz="1300" b="1" dirty="0">
                <a:latin typeface="+mj-lt"/>
              </a:rPr>
              <a:t>uz Latviju vai aizturēšanu Latvijā </a:t>
            </a:r>
            <a:r>
              <a:rPr lang="lv-LV" sz="1300" dirty="0">
                <a:latin typeface="+mj-lt"/>
              </a:rPr>
              <a:t>(</a:t>
            </a:r>
            <a:r>
              <a:rPr lang="lv-LV" sz="1300" b="1" dirty="0">
                <a:latin typeface="+mj-lt"/>
              </a:rPr>
              <a:t>77.</a:t>
            </a:r>
            <a:r>
              <a:rPr lang="lv-LV" sz="1300" b="1" baseline="30000" dirty="0">
                <a:latin typeface="+mj-lt"/>
              </a:rPr>
              <a:t>2</a:t>
            </a:r>
            <a:r>
              <a:rPr lang="lv-LV" sz="1300" b="1" dirty="0">
                <a:latin typeface="+mj-lt"/>
              </a:rPr>
              <a:t> nodaļa</a:t>
            </a:r>
            <a:r>
              <a:rPr lang="lv-LV" sz="1300" dirty="0">
                <a:latin typeface="+mj-lt"/>
              </a:rPr>
              <a:t>);</a:t>
            </a:r>
          </a:p>
          <a:p>
            <a:pPr marL="631825" lvl="1" indent="-188913" algn="just">
              <a:buFont typeface="Arial" panose="020B0604020202020204" pitchFamily="34" charset="0"/>
              <a:buChar char="•"/>
            </a:pPr>
            <a:r>
              <a:rPr lang="lv-LV" sz="1300" dirty="0">
                <a:latin typeface="+mj-lt"/>
              </a:rPr>
              <a:t>mantojuma lietās, kur </a:t>
            </a:r>
            <a:r>
              <a:rPr lang="lv-LV" sz="1300" b="1" dirty="0">
                <a:latin typeface="+mj-lt"/>
              </a:rPr>
              <a:t>mantinieks ir nepilngadīga persona</a:t>
            </a:r>
            <a:r>
              <a:rPr lang="lv-LV" sz="1300" dirty="0">
                <a:latin typeface="+mj-lt"/>
              </a:rPr>
              <a:t>;</a:t>
            </a:r>
          </a:p>
          <a:p>
            <a:pPr marL="631825" lvl="1" indent="-188913" algn="just">
              <a:buFont typeface="Arial" panose="020B0604020202020204" pitchFamily="34" charset="0"/>
              <a:buChar char="•"/>
            </a:pPr>
            <a:r>
              <a:rPr lang="lv-LV" sz="1300" b="1" dirty="0">
                <a:latin typeface="+mj-lt"/>
              </a:rPr>
              <a:t>prasībās par īpašuma tiesībām un par jebkuru citu lietu tiesību uz nekustamo īpašumu vai tā piederumiem</a:t>
            </a:r>
            <a:r>
              <a:rPr lang="lv-LV" sz="1300" dirty="0">
                <a:latin typeface="+mj-lt"/>
              </a:rPr>
              <a:t>, kā arī prasībās par minēto tiesību ierakstīšanu zemesgrāmatā vai par šo tiesību dzēšanu,</a:t>
            </a:r>
            <a:r>
              <a:rPr lang="lv-LV" sz="1300" b="1" dirty="0">
                <a:latin typeface="+mj-lt"/>
              </a:rPr>
              <a:t> ja </a:t>
            </a:r>
            <a:r>
              <a:rPr lang="lv-LV" sz="1300" dirty="0">
                <a:latin typeface="+mj-lt"/>
              </a:rPr>
              <a:t>šīs </a:t>
            </a:r>
            <a:r>
              <a:rPr lang="lv-LV" sz="1300" b="1" dirty="0">
                <a:latin typeface="+mj-lt"/>
              </a:rPr>
              <a:t>prasības skar nepilngadīgas personas  tiesības un likumīgās intereses</a:t>
            </a:r>
            <a:r>
              <a:rPr lang="lv-LV" sz="1300" dirty="0">
                <a:latin typeface="+mj-lt"/>
              </a:rPr>
              <a:t>. </a:t>
            </a:r>
          </a:p>
          <a:p>
            <a:pPr algn="just">
              <a:spcBef>
                <a:spcPts val="0"/>
              </a:spcBef>
            </a:pPr>
            <a:endParaRPr lang="lv-LV" sz="800" dirty="0">
              <a:highlight>
                <a:srgbClr val="FFFF00"/>
              </a:highlight>
              <a:latin typeface="Calibri" panose="020F0502020204030204" pitchFamily="34" charset="0"/>
              <a:sym typeface="Wingdings" panose="05000000000000000000" pitchFamily="2" charset="2"/>
            </a:endParaRPr>
          </a:p>
          <a:p>
            <a:pPr algn="just">
              <a:spcBef>
                <a:spcPts val="0"/>
              </a:spcBef>
            </a:pPr>
            <a:endParaRPr lang="lv-LV" sz="800" b="1" dirty="0">
              <a:latin typeface="Calibri" panose="020F0502020204030204" pitchFamily="34" charset="0"/>
            </a:endParaRPr>
          </a:p>
        </p:txBody>
      </p:sp>
    </p:spTree>
    <p:extLst>
      <p:ext uri="{BB962C8B-B14F-4D97-AF65-F5344CB8AC3E}">
        <p14:creationId xmlns:p14="http://schemas.microsoft.com/office/powerpoint/2010/main" val="2051368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2E6707B-1AE9-476B-B707-938ED32C30D9}"/>
              </a:ext>
            </a:extLst>
          </p:cNvPr>
          <p:cNvSpPr>
            <a:spLocks noGrp="1"/>
          </p:cNvSpPr>
          <p:nvPr>
            <p:ph type="title"/>
          </p:nvPr>
        </p:nvSpPr>
        <p:spPr>
          <a:xfrm>
            <a:off x="1989056" y="381000"/>
            <a:ext cx="6697744" cy="1036642"/>
          </a:xfrm>
        </p:spPr>
        <p:txBody>
          <a:bodyPr/>
          <a:lstStyle/>
          <a:p>
            <a:pPr algn="ctr"/>
            <a:r>
              <a:rPr lang="lv-LV" dirty="0">
                <a:latin typeface="Calibri" panose="020F0502020204030204" pitchFamily="34" charset="0"/>
              </a:rPr>
              <a:t>Aktualitātes civilprocesā 2017.gadā</a:t>
            </a:r>
            <a:endParaRPr lang="lv-LV" dirty="0"/>
          </a:p>
        </p:txBody>
      </p:sp>
      <p:sp>
        <p:nvSpPr>
          <p:cNvPr id="3" name="Satura vietturis 2">
            <a:extLst>
              <a:ext uri="{FF2B5EF4-FFF2-40B4-BE49-F238E27FC236}">
                <a16:creationId xmlns:a16="http://schemas.microsoft.com/office/drawing/2014/main" id="{F9888270-898A-493D-B91E-FB2542CBABB9}"/>
              </a:ext>
            </a:extLst>
          </p:cNvPr>
          <p:cNvSpPr>
            <a:spLocks noGrp="1"/>
          </p:cNvSpPr>
          <p:nvPr>
            <p:ph idx="1"/>
          </p:nvPr>
        </p:nvSpPr>
        <p:spPr>
          <a:xfrm>
            <a:off x="142875" y="1228726"/>
            <a:ext cx="8872538" cy="5200649"/>
          </a:xfrm>
        </p:spPr>
        <p:txBody>
          <a:bodyPr>
            <a:noAutofit/>
          </a:bodyPr>
          <a:lstStyle/>
          <a:p>
            <a:pPr algn="just">
              <a:spcBef>
                <a:spcPts val="0"/>
              </a:spcBef>
            </a:pPr>
            <a:r>
              <a:rPr lang="lv-LV" sz="1900" b="1" dirty="0">
                <a:latin typeface="+mj-lt"/>
              </a:rPr>
              <a:t>Likumprojekts (LP 911/Lp12) tiek izskatīts Saeimā (atbalstīts divos lasījumos, atbalstīts Juridiskajā komisijā pirms trešā lasījuma):</a:t>
            </a:r>
          </a:p>
          <a:p>
            <a:pPr marL="342900" indent="-342900" algn="just">
              <a:spcBef>
                <a:spcPts val="0"/>
              </a:spcBef>
              <a:buFont typeface="Wingdings" panose="05000000000000000000" pitchFamily="2" charset="2"/>
              <a:buChar char="à"/>
            </a:pPr>
            <a:endParaRPr lang="lv-LV" sz="1900" dirty="0">
              <a:latin typeface="+mj-lt"/>
              <a:sym typeface="Wingdings" panose="05000000000000000000" pitchFamily="2" charset="2"/>
            </a:endParaRPr>
          </a:p>
          <a:p>
            <a:pPr algn="just">
              <a:spcBef>
                <a:spcPts val="0"/>
              </a:spcBef>
            </a:pPr>
            <a:r>
              <a:rPr lang="lv-LV" sz="1900" dirty="0">
                <a:latin typeface="+mj-lt"/>
              </a:rPr>
              <a:t>5) Advokātu procesa ieviešana:</a:t>
            </a:r>
          </a:p>
          <a:p>
            <a:pPr marL="342900" indent="-342900" algn="just">
              <a:spcBef>
                <a:spcPts val="0"/>
              </a:spcBef>
              <a:buFont typeface="Arial" panose="020B0604020202020204" pitchFamily="34" charset="0"/>
              <a:buChar char="•"/>
            </a:pPr>
            <a:r>
              <a:rPr lang="lv-LV" sz="1900" dirty="0">
                <a:latin typeface="+mj-lt"/>
                <a:sym typeface="Wingdings" panose="05000000000000000000" pitchFamily="2" charset="2"/>
              </a:rPr>
              <a:t>Minētās lietas </a:t>
            </a:r>
            <a:r>
              <a:rPr lang="lv-LV" sz="1900" b="1" dirty="0">
                <a:latin typeface="+mj-lt"/>
                <a:sym typeface="Wingdings" panose="05000000000000000000" pitchFamily="2" charset="2"/>
              </a:rPr>
              <a:t>persona</a:t>
            </a:r>
            <a:r>
              <a:rPr lang="lv-LV" sz="1900" dirty="0">
                <a:latin typeface="+mj-lt"/>
              </a:rPr>
              <a:t> pirmās instances tiesā un apelācijas instances tiesā</a:t>
            </a:r>
            <a:r>
              <a:rPr lang="lv-LV" sz="1900" b="1" dirty="0">
                <a:latin typeface="+mj-lt"/>
                <a:sym typeface="Wingdings" panose="05000000000000000000" pitchFamily="2" charset="2"/>
              </a:rPr>
              <a:t> ved pati vai ar advokāta starpniecību</a:t>
            </a:r>
            <a:r>
              <a:rPr lang="lv-LV" sz="1900" dirty="0">
                <a:latin typeface="+mj-lt"/>
                <a:sym typeface="Wingdings" panose="05000000000000000000" pitchFamily="2" charset="2"/>
              </a:rPr>
              <a:t>.</a:t>
            </a:r>
          </a:p>
          <a:p>
            <a:pPr marL="342900" indent="-342900" algn="just">
              <a:spcBef>
                <a:spcPts val="0"/>
              </a:spcBef>
              <a:buFont typeface="Arial" panose="020B0604020202020204" pitchFamily="34" charset="0"/>
              <a:buChar char="•"/>
            </a:pPr>
            <a:endParaRPr lang="lv-LV" sz="1900" dirty="0">
              <a:latin typeface="+mj-lt"/>
              <a:sym typeface="Wingdings" panose="05000000000000000000" pitchFamily="2" charset="2"/>
            </a:endParaRPr>
          </a:p>
          <a:p>
            <a:pPr marL="342900" indent="-342900" algn="just">
              <a:spcBef>
                <a:spcPts val="0"/>
              </a:spcBef>
              <a:buFont typeface="Arial" panose="020B0604020202020204" pitchFamily="34" charset="0"/>
              <a:buChar char="•"/>
            </a:pPr>
            <a:r>
              <a:rPr lang="lv-LV" sz="1900" dirty="0">
                <a:latin typeface="+mj-lt"/>
                <a:sym typeface="Wingdings" panose="05000000000000000000" pitchFamily="2" charset="2"/>
              </a:rPr>
              <a:t>Lietās, kas skar bērnu un kuras uzskaitītas jaunajā CPL </a:t>
            </a:r>
            <a:r>
              <a:rPr lang="lv-LV" sz="1900" dirty="0">
                <a:latin typeface="+mj-lt"/>
              </a:rPr>
              <a:t>82.</a:t>
            </a:r>
            <a:r>
              <a:rPr lang="lv-LV" sz="1900" baseline="30000" dirty="0">
                <a:latin typeface="+mj-lt"/>
              </a:rPr>
              <a:t>1 </a:t>
            </a:r>
            <a:r>
              <a:rPr lang="lv-LV" sz="1900" dirty="0">
                <a:latin typeface="+mj-lt"/>
              </a:rPr>
              <a:t>pantā, </a:t>
            </a:r>
            <a:r>
              <a:rPr lang="lv-LV" sz="1900" b="1" dirty="0">
                <a:latin typeface="+mj-lt"/>
              </a:rPr>
              <a:t>piedalās advokāts, kurš apguvis speciālās zināšanas bērnu tiesību aizsardzības jomā </a:t>
            </a:r>
            <a:r>
              <a:rPr lang="lv-LV" sz="1900" dirty="0">
                <a:latin typeface="+mj-lt"/>
              </a:rPr>
              <a:t>atbilstoši Bērnu tiesību aizsardzības likumam.</a:t>
            </a:r>
          </a:p>
          <a:p>
            <a:pPr algn="just">
              <a:spcBef>
                <a:spcPts val="0"/>
              </a:spcBef>
            </a:pPr>
            <a:endParaRPr lang="lv-LV" sz="1900" i="1" dirty="0">
              <a:latin typeface="+mj-lt"/>
            </a:endParaRPr>
          </a:p>
          <a:p>
            <a:pPr algn="just">
              <a:spcBef>
                <a:spcPts val="0"/>
              </a:spcBef>
            </a:pPr>
            <a:r>
              <a:rPr lang="lv-LV" sz="1900" i="1" dirty="0">
                <a:latin typeface="+mj-lt"/>
              </a:rPr>
              <a:t>Paredzamie ieguvumi: </a:t>
            </a:r>
            <a:r>
              <a:rPr lang="lv-LV" sz="1900" dirty="0">
                <a:latin typeface="+mj-lt"/>
              </a:rPr>
              <a:t>tiesu darba efektivizācija; samazināta tiesu noslodze; kvalitatīvāks, ātrāks un efektīvāks strīdu risinājums.</a:t>
            </a:r>
          </a:p>
          <a:p>
            <a:pPr algn="just">
              <a:spcBef>
                <a:spcPts val="0"/>
              </a:spcBef>
            </a:pPr>
            <a:endParaRPr lang="lv-LV" sz="1900" dirty="0">
              <a:highlight>
                <a:srgbClr val="FFFF00"/>
              </a:highlight>
              <a:latin typeface="+mj-lt"/>
            </a:endParaRPr>
          </a:p>
          <a:p>
            <a:pPr algn="just">
              <a:spcBef>
                <a:spcPts val="0"/>
              </a:spcBef>
            </a:pPr>
            <a:r>
              <a:rPr lang="lv-LV" sz="1900" dirty="0">
                <a:latin typeface="+mj-lt"/>
              </a:rPr>
              <a:t>6) «noapaļotas» valsts nodevas un kancelejas nodevas, t.sk., izslēdzot zīmes aiz komata.</a:t>
            </a:r>
          </a:p>
          <a:p>
            <a:pPr algn="just">
              <a:spcBef>
                <a:spcPts val="0"/>
              </a:spcBef>
            </a:pPr>
            <a:endParaRPr lang="lv-LV" sz="1100" dirty="0">
              <a:latin typeface="+mj-lt"/>
            </a:endParaRPr>
          </a:p>
          <a:p>
            <a:pPr algn="just">
              <a:spcBef>
                <a:spcPts val="0"/>
              </a:spcBef>
            </a:pPr>
            <a:r>
              <a:rPr lang="lv-LV" sz="1900" b="1" dirty="0">
                <a:latin typeface="+mj-lt"/>
              </a:rPr>
              <a:t>Paredzēts, ka </a:t>
            </a:r>
            <a:r>
              <a:rPr lang="lv-LV" sz="1900" b="1" u="sng" dirty="0">
                <a:latin typeface="+mj-lt"/>
              </a:rPr>
              <a:t>likums stāsies spēkā 01.01.2018.</a:t>
            </a:r>
            <a:r>
              <a:rPr lang="lv-LV" sz="1900" b="1" dirty="0">
                <a:latin typeface="+mj-lt"/>
              </a:rPr>
              <a:t>, advokātu process 01.01.2019., bet advokātu process lietās, kas skar bērnu, 01.01.2020.</a:t>
            </a:r>
          </a:p>
          <a:p>
            <a:pPr algn="just">
              <a:spcBef>
                <a:spcPts val="0"/>
              </a:spcBef>
            </a:pPr>
            <a:endParaRPr lang="lv-LV" sz="1900" dirty="0">
              <a:latin typeface="Calibri" panose="020F0502020204030204" pitchFamily="34" charset="0"/>
            </a:endParaRPr>
          </a:p>
        </p:txBody>
      </p:sp>
    </p:spTree>
    <p:extLst>
      <p:ext uri="{BB962C8B-B14F-4D97-AF65-F5344CB8AC3E}">
        <p14:creationId xmlns:p14="http://schemas.microsoft.com/office/powerpoint/2010/main" val="3431993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ksta vietturis 37"/>
          <p:cNvSpPr>
            <a:spLocks noGrp="1"/>
          </p:cNvSpPr>
          <p:nvPr>
            <p:ph type="body" idx="1"/>
          </p:nvPr>
        </p:nvSpPr>
        <p:spPr>
          <a:xfrm>
            <a:off x="380010" y="1460810"/>
            <a:ext cx="8349653" cy="4863790"/>
          </a:xfrm>
        </p:spPr>
        <p:txBody>
          <a:bodyPr>
            <a:noAutofit/>
          </a:bodyPr>
          <a:lstStyle/>
          <a:p>
            <a:pPr lvl="0" algn="just"/>
            <a:endParaRPr lang="lv-LV" u="sng" dirty="0">
              <a:solidFill>
                <a:schemeClr val="tx1"/>
              </a:solidFill>
              <a:latin typeface="Calibri" panose="020F0502020204030204" pitchFamily="34" charset="0"/>
            </a:endParaRPr>
          </a:p>
          <a:p>
            <a:pPr lvl="0" algn="just"/>
            <a:r>
              <a:rPr lang="lv-LV" sz="2400" b="1" dirty="0">
                <a:solidFill>
                  <a:prstClr val="black"/>
                </a:solidFill>
                <a:latin typeface="+mj-lt"/>
              </a:rPr>
              <a:t>Likumprojekts (LP 913/Lp12) pieņemts Saeimā, likums izsludināts 31.10.2017., stājās spēkā 01.11.2017.</a:t>
            </a:r>
          </a:p>
          <a:p>
            <a:pPr lvl="0" algn="just"/>
            <a:r>
              <a:rPr lang="lv-LV" sz="2400" dirty="0">
                <a:solidFill>
                  <a:prstClr val="black"/>
                </a:solidFill>
                <a:latin typeface="+mj-lt"/>
              </a:rPr>
              <a:t>Civilprocesa likums papildināts  ar jaunu nodaļu “Lietas par zaudējumu atlīdzināšanu par konkurences tiesību pārkāpumiem”. </a:t>
            </a:r>
          </a:p>
          <a:p>
            <a:pPr algn="just"/>
            <a:r>
              <a:rPr lang="lv-LV" sz="2400" dirty="0">
                <a:solidFill>
                  <a:prstClr val="black"/>
                </a:solidFill>
                <a:latin typeface="+mj-lt"/>
              </a:rPr>
              <a:t>Likumprojekta mērķis - ieviest Direktīvas 2014/104/ES (iespēja pieprasīt zaudējumu atlīdzību no konkurences tiesību pārkāpējiem gan Latvijā, gan Eiropas Savienībā) prasības un paaugstināt personu, kuras cietušas no konkurences tiesību pārkāpuma  tiesību aizsardzību.</a:t>
            </a:r>
          </a:p>
          <a:p>
            <a:pPr lvl="0" algn="just"/>
            <a:endParaRPr lang="lv-LV" sz="1800" dirty="0">
              <a:solidFill>
                <a:prstClr val="black"/>
              </a:solidFill>
              <a:latin typeface="Calibri" panose="020F0502020204030204" pitchFamily="34" charset="0"/>
            </a:endParaRPr>
          </a:p>
        </p:txBody>
      </p:sp>
      <p:sp>
        <p:nvSpPr>
          <p:cNvPr id="32" name="TextBox 31"/>
          <p:cNvSpPr txBox="1"/>
          <p:nvPr/>
        </p:nvSpPr>
        <p:spPr>
          <a:xfrm>
            <a:off x="1721922" y="320634"/>
            <a:ext cx="7315199" cy="523220"/>
          </a:xfrm>
          <a:prstGeom prst="rect">
            <a:avLst/>
          </a:prstGeom>
          <a:noFill/>
        </p:spPr>
        <p:txBody>
          <a:bodyPr wrap="square" rtlCol="0">
            <a:spAutoFit/>
          </a:bodyPr>
          <a:lstStyle/>
          <a:p>
            <a:pPr algn="ctr">
              <a:spcBef>
                <a:spcPts val="0"/>
              </a:spcBef>
              <a:spcAft>
                <a:spcPts val="0"/>
              </a:spcAft>
            </a:pPr>
            <a:r>
              <a:rPr lang="lv-LV" sz="2800" b="1" dirty="0">
                <a:solidFill>
                  <a:prstClr val="black"/>
                </a:solidFill>
                <a:latin typeface="Calibri" panose="020F0502020204030204" pitchFamily="34" charset="0"/>
                <a:ea typeface="Verdana" panose="020B0604030504040204" pitchFamily="34" charset="0"/>
                <a:cs typeface="Verdana" panose="020B0604030504040204" pitchFamily="34" charset="0"/>
              </a:rPr>
              <a:t>Aktualitātes civilprocesā 2017.gadā</a:t>
            </a:r>
            <a:endParaRPr lang="lv-LV" sz="2800" b="1" dirty="0">
              <a:latin typeface="Calibri" panose="020F0502020204030204" pitchFamily="34" charset="0"/>
            </a:endParaRPr>
          </a:p>
        </p:txBody>
      </p:sp>
    </p:spTree>
    <p:extLst>
      <p:ext uri="{BB962C8B-B14F-4D97-AF65-F5344CB8AC3E}">
        <p14:creationId xmlns:p14="http://schemas.microsoft.com/office/powerpoint/2010/main" val="2980277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a vietturis 2">
            <a:extLst>
              <a:ext uri="{FF2B5EF4-FFF2-40B4-BE49-F238E27FC236}">
                <a16:creationId xmlns:a16="http://schemas.microsoft.com/office/drawing/2014/main" id="{F5B2AF1A-44D7-4535-B395-79901C6C83F5}"/>
              </a:ext>
            </a:extLst>
          </p:cNvPr>
          <p:cNvSpPr>
            <a:spLocks noGrp="1"/>
          </p:cNvSpPr>
          <p:nvPr>
            <p:ph type="body" idx="1"/>
          </p:nvPr>
        </p:nvSpPr>
        <p:spPr>
          <a:xfrm>
            <a:off x="1243013" y="1943100"/>
            <a:ext cx="7443787" cy="3171824"/>
          </a:xfrm>
        </p:spPr>
        <p:txBody>
          <a:bodyPr/>
          <a:lstStyle/>
          <a:p>
            <a:endParaRPr lang="lv-LV" dirty="0"/>
          </a:p>
          <a:p>
            <a:endParaRPr lang="lv-LV" dirty="0"/>
          </a:p>
          <a:p>
            <a:endParaRPr lang="lv-LV" dirty="0"/>
          </a:p>
          <a:p>
            <a:endParaRPr lang="lv-LV" dirty="0"/>
          </a:p>
          <a:p>
            <a:pPr algn="ctr"/>
            <a:r>
              <a:rPr lang="lv-LV" sz="2800" b="1" dirty="0">
                <a:solidFill>
                  <a:schemeClr val="tx1"/>
                </a:solidFill>
              </a:rPr>
              <a:t>Paldies par uzmanību!</a:t>
            </a:r>
          </a:p>
        </p:txBody>
      </p:sp>
    </p:spTree>
    <p:extLst>
      <p:ext uri="{BB962C8B-B14F-4D97-AF65-F5344CB8AC3E}">
        <p14:creationId xmlns:p14="http://schemas.microsoft.com/office/powerpoint/2010/main" val="697862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78D6AA55-9C79-440F-918F-93F1BD2DE213}"/>
              </a:ext>
            </a:extLst>
          </p:cNvPr>
          <p:cNvSpPr>
            <a:spLocks noGrp="1"/>
          </p:cNvSpPr>
          <p:nvPr>
            <p:ph type="title"/>
          </p:nvPr>
        </p:nvSpPr>
        <p:spPr>
          <a:xfrm>
            <a:off x="2590800" y="381000"/>
            <a:ext cx="6096000" cy="1036638"/>
          </a:xfrm>
        </p:spPr>
        <p:txBody>
          <a:bodyPr/>
          <a:lstStyle/>
          <a:p>
            <a:r>
              <a:rPr lang="lv-LV" altLang="lv-LV">
                <a:ea typeface="MS PGothic" panose="020B0600070205080204" pitchFamily="34" charset="-128"/>
              </a:rPr>
              <a:t>Saīsinātie spriedumi kriminālprocesā</a:t>
            </a:r>
          </a:p>
        </p:txBody>
      </p:sp>
      <p:sp>
        <p:nvSpPr>
          <p:cNvPr id="13314" name="Content Placeholder 2">
            <a:extLst>
              <a:ext uri="{FF2B5EF4-FFF2-40B4-BE49-F238E27FC236}">
                <a16:creationId xmlns:a16="http://schemas.microsoft.com/office/drawing/2014/main" id="{FFBC1A7F-3E45-4FB0-9858-69BF9C56BC80}"/>
              </a:ext>
            </a:extLst>
          </p:cNvPr>
          <p:cNvSpPr>
            <a:spLocks noGrp="1"/>
          </p:cNvSpPr>
          <p:nvPr>
            <p:ph idx="1"/>
          </p:nvPr>
        </p:nvSpPr>
        <p:spPr>
          <a:xfrm>
            <a:off x="852488" y="1752600"/>
            <a:ext cx="7834312" cy="4572000"/>
          </a:xfrm>
        </p:spPr>
        <p:txBody>
          <a:bodyPr>
            <a:noAutofit/>
          </a:bodyPr>
          <a:lstStyle/>
          <a:p>
            <a:pPr algn="just">
              <a:spcBef>
                <a:spcPct val="0"/>
              </a:spcBef>
            </a:pPr>
            <a:r>
              <a:rPr lang="lv-LV" altLang="lv-LV" sz="1800" b="1" u="sng">
                <a:latin typeface="Times New Roman" panose="02020603050405020304" pitchFamily="18" charset="0"/>
                <a:cs typeface="Times New Roman" panose="02020603050405020304" pitchFamily="18" charset="0"/>
              </a:rPr>
              <a:t>2017. gada 26.aprīlī</a:t>
            </a:r>
            <a:r>
              <a:rPr lang="lv-LV" altLang="lv-LV" sz="1800">
                <a:latin typeface="Times New Roman" panose="02020603050405020304" pitchFamily="18" charset="0"/>
                <a:cs typeface="Times New Roman" panose="02020603050405020304" pitchFamily="18" charset="0"/>
              </a:rPr>
              <a:t> spēkā stājās grozījumi Kriminālprocesa likumā, ar kuriem Kriminālprocesa likumā tika ieviests </a:t>
            </a:r>
            <a:r>
              <a:rPr lang="lv-LV" altLang="lv-LV" sz="1800" u="sng">
                <a:latin typeface="Times New Roman" panose="02020603050405020304" pitchFamily="18" charset="0"/>
                <a:cs typeface="Times New Roman" panose="02020603050405020304" pitchFamily="18" charset="0"/>
              </a:rPr>
              <a:t>saīsināts spriedums kā līdzvērtīga iespēja pilnam tiesas spriedumam. </a:t>
            </a:r>
            <a:r>
              <a:rPr lang="lv-LV" altLang="lv-LV" sz="1800">
                <a:latin typeface="Times New Roman" panose="02020603050405020304" pitchFamily="18" charset="0"/>
                <a:cs typeface="Times New Roman" panose="02020603050405020304" pitchFamily="18" charset="0"/>
              </a:rPr>
              <a:t>Grozījumi tika izstrādāti, </a:t>
            </a:r>
            <a:r>
              <a:rPr lang="lv-LV" altLang="lv-LV" sz="1800">
                <a:solidFill>
                  <a:srgbClr val="000000"/>
                </a:solidFill>
                <a:latin typeface="Times New Roman" panose="02020603050405020304" pitchFamily="18" charset="0"/>
                <a:ea typeface="Calibri" panose="020F0502020204030204" pitchFamily="34" charset="0"/>
              </a:rPr>
              <a:t>lai uzlabotu tiesvedības procesa efektivitāti, procesa ekonomijas principa ievērošanu un vienkāršotu krimināllietas izskatīšanu iztiesāšanas stadijā</a:t>
            </a:r>
            <a:r>
              <a:rPr lang="lv-LV" altLang="lv-LV" sz="1800">
                <a:latin typeface="Times New Roman" panose="02020603050405020304" pitchFamily="18" charset="0"/>
                <a:cs typeface="Times New Roman" panose="02020603050405020304" pitchFamily="18" charset="0"/>
              </a:rPr>
              <a:t>.</a:t>
            </a:r>
          </a:p>
          <a:p>
            <a:pPr algn="just">
              <a:spcBef>
                <a:spcPct val="0"/>
              </a:spcBef>
            </a:pPr>
            <a:endParaRPr lang="lv-LV" altLang="lv-LV" sz="800">
              <a:latin typeface="Times New Roman" panose="02020603050405020304" pitchFamily="18" charset="0"/>
              <a:cs typeface="Times New Roman" panose="02020603050405020304" pitchFamily="18" charset="0"/>
            </a:endParaRPr>
          </a:p>
          <a:p>
            <a:pPr algn="just">
              <a:spcBef>
                <a:spcPct val="0"/>
              </a:spcBef>
            </a:pPr>
            <a:r>
              <a:rPr lang="lv-LV" altLang="lv-LV" sz="1800">
                <a:latin typeface="Times New Roman" panose="02020603050405020304" pitchFamily="18" charset="0"/>
                <a:ea typeface="MS PGothic" panose="020B0600070205080204" pitchFamily="34" charset="-128"/>
              </a:rPr>
              <a:t>Tiesai, pēc tiesas apspriedē izlemjamo jautājumu izlemšanas, </a:t>
            </a:r>
            <a:r>
              <a:rPr lang="lv-LV" altLang="lv-LV" sz="1800" u="sng">
                <a:latin typeface="Times New Roman" panose="02020603050405020304" pitchFamily="18" charset="0"/>
                <a:ea typeface="MS PGothic" panose="020B0600070205080204" pitchFamily="34" charset="-128"/>
              </a:rPr>
              <a:t>ir iespēja izvēlēties</a:t>
            </a:r>
            <a:r>
              <a:rPr lang="lv-LV" altLang="lv-LV" sz="1800">
                <a:latin typeface="Times New Roman" panose="02020603050405020304" pitchFamily="18" charset="0"/>
                <a:ea typeface="MS PGothic" panose="020B0600070205080204" pitchFamily="34" charset="-128"/>
              </a:rPr>
              <a:t>:</a:t>
            </a:r>
          </a:p>
          <a:p>
            <a:pPr algn="just">
              <a:spcBef>
                <a:spcPct val="0"/>
              </a:spcBef>
              <a:buFont typeface="Wingdings" panose="05000000000000000000" pitchFamily="2" charset="2"/>
              <a:buChar char="§"/>
            </a:pPr>
            <a:r>
              <a:rPr lang="lv-LV" altLang="lv-LV" sz="1800">
                <a:latin typeface="Times New Roman" panose="02020603050405020304" pitchFamily="18" charset="0"/>
                <a:ea typeface="MS PGothic" panose="020B0600070205080204" pitchFamily="34" charset="-128"/>
              </a:rPr>
              <a:t>taisīt pilno spriedumu, kas sastāv no ievaddaļas, aprakstošās daļas, motīvu daļas un rezolutīvās daļas;</a:t>
            </a:r>
          </a:p>
          <a:p>
            <a:pPr algn="just">
              <a:spcBef>
                <a:spcPct val="0"/>
              </a:spcBef>
              <a:buFont typeface="Wingdings" panose="05000000000000000000" pitchFamily="2" charset="2"/>
              <a:buChar char="§"/>
            </a:pPr>
            <a:r>
              <a:rPr lang="lv-LV" altLang="lv-LV" sz="1800">
                <a:latin typeface="Times New Roman" panose="02020603050405020304" pitchFamily="18" charset="0"/>
                <a:ea typeface="MS PGothic" panose="020B0600070205080204" pitchFamily="34" charset="-128"/>
              </a:rPr>
              <a:t>taisīt saīsinātu spriedumu, kas sastāv no ievaddaļas, aprakstošās daļas un rezolutīvās daļas.</a:t>
            </a:r>
          </a:p>
          <a:p>
            <a:pPr algn="ctr">
              <a:spcBef>
                <a:spcPct val="0"/>
              </a:spcBef>
            </a:pPr>
            <a:r>
              <a:rPr lang="lv-LV" altLang="lv-LV" sz="1800">
                <a:latin typeface="Times New Roman" panose="02020603050405020304" pitchFamily="18" charset="0"/>
                <a:ea typeface="MS PGothic" panose="020B0600070205080204" pitchFamily="34" charset="-128"/>
              </a:rPr>
              <a:t>Būtiski - </a:t>
            </a:r>
            <a:r>
              <a:rPr lang="lv-LV" altLang="lv-LV" sz="1800" u="sng">
                <a:latin typeface="Times New Roman" panose="02020603050405020304" pitchFamily="18" charset="0"/>
                <a:ea typeface="MS PGothic" panose="020B0600070205080204" pitchFamily="34" charset="-128"/>
              </a:rPr>
              <a:t>saīsinātais spriedums nav pārsūdzams</a:t>
            </a:r>
            <a:r>
              <a:rPr lang="lv-LV" altLang="lv-LV" sz="1800">
                <a:latin typeface="Times New Roman" panose="02020603050405020304" pitchFamily="18" charset="0"/>
                <a:ea typeface="MS PGothic" panose="020B0600070205080204" pitchFamily="34" charset="-128"/>
              </a:rPr>
              <a:t>! </a:t>
            </a:r>
          </a:p>
          <a:p>
            <a:pPr algn="just">
              <a:spcBef>
                <a:spcPct val="0"/>
              </a:spcBef>
            </a:pPr>
            <a:r>
              <a:rPr lang="lv-LV" altLang="lv-LV" sz="1800">
                <a:latin typeface="Times New Roman" panose="02020603050405020304" pitchFamily="18" charset="0"/>
                <a:ea typeface="MS PGothic" panose="020B0600070205080204" pitchFamily="34" charset="-128"/>
              </a:rPr>
              <a:t>Ja prokurors, apsūdzētais, cietušais, aizstāvis vai pārstāvis, kā arī kriminālprocesā aizskartais mantas īpašnieks, kura mantai uzlikts arests, vēlas pārsūdzēt spriedumu, viņiem ir tiesības 10 dienu laikā no saīsinātā sprieduma pasludināšanas dienas iesniegt tiesai </a:t>
            </a:r>
            <a:r>
              <a:rPr lang="lv-LV" altLang="lv-LV" sz="1800" u="sng">
                <a:latin typeface="Times New Roman" panose="02020603050405020304" pitchFamily="18" charset="0"/>
                <a:ea typeface="MS PGothic" panose="020B0600070205080204" pitchFamily="34" charset="-128"/>
              </a:rPr>
              <a:t>lūgumu par pilna sprieduma sagatavošanu</a:t>
            </a:r>
            <a:r>
              <a:rPr lang="lv-LV" altLang="lv-LV" sz="1800">
                <a:latin typeface="Times New Roman" panose="02020603050405020304" pitchFamily="18" charset="0"/>
                <a:ea typeface="MS PGothic" panose="020B0600070205080204" pitchFamily="34" charset="-128"/>
              </a:rPr>
              <a:t>.</a:t>
            </a:r>
          </a:p>
          <a:p>
            <a:pPr algn="just"/>
            <a:endParaRPr lang="lv-LV" altLang="lv-LV" sz="1800">
              <a:latin typeface="Times New Roman" panose="02020603050405020304" pitchFamily="18" charset="0"/>
              <a:ea typeface="MS PGothic" panose="020B0600070205080204" pitchFamily="34" charset="-128"/>
            </a:endParaRPr>
          </a:p>
          <a:p>
            <a:pPr algn="just"/>
            <a:endParaRPr lang="lv-LV" altLang="lv-LV" sz="1800">
              <a:latin typeface="Times New Roman" panose="02020603050405020304" pitchFamily="18" charset="0"/>
              <a:ea typeface="MS PGothic" panose="020B0600070205080204" pitchFamily="34" charset="-128"/>
            </a:endParaRPr>
          </a:p>
        </p:txBody>
      </p:sp>
      <p:sp>
        <p:nvSpPr>
          <p:cNvPr id="12292" name="Text Placeholder 3">
            <a:extLst>
              <a:ext uri="{FF2B5EF4-FFF2-40B4-BE49-F238E27FC236}">
                <a16:creationId xmlns:a16="http://schemas.microsoft.com/office/drawing/2014/main" id="{328892E0-F82C-4257-A8A6-3EDC092E160B}"/>
              </a:ext>
            </a:extLst>
          </p:cNvPr>
          <p:cNvSpPr>
            <a:spLocks noGrp="1"/>
          </p:cNvSpPr>
          <p:nvPr>
            <p:ph type="body" sz="quarter" idx="10"/>
          </p:nvPr>
        </p:nvSpPr>
        <p:spPr/>
        <p:txBody>
          <a:bodyPr/>
          <a:lstStyle/>
          <a:p>
            <a:endParaRPr lang="lv-LV" altLang="lv-LV">
              <a:ea typeface="MS PGothic" panose="020B0600070205080204" pitchFamily="34" charset="-128"/>
            </a:endParaRPr>
          </a:p>
        </p:txBody>
      </p:sp>
      <p:sp>
        <p:nvSpPr>
          <p:cNvPr id="12293" name="Text Placeholder 4">
            <a:extLst>
              <a:ext uri="{FF2B5EF4-FFF2-40B4-BE49-F238E27FC236}">
                <a16:creationId xmlns:a16="http://schemas.microsoft.com/office/drawing/2014/main" id="{6E23D186-8665-4246-8C8F-E61985F84A01}"/>
              </a:ext>
            </a:extLst>
          </p:cNvPr>
          <p:cNvSpPr>
            <a:spLocks noGrp="1"/>
          </p:cNvSpPr>
          <p:nvPr>
            <p:ph type="body" sz="quarter" idx="12"/>
          </p:nvPr>
        </p:nvSpPr>
        <p:spPr/>
        <p:txBody>
          <a:bodyPr/>
          <a:lstStyle/>
          <a:p>
            <a:endParaRPr lang="lv-LV" altLang="lv-LV">
              <a:ea typeface="MS PGothic" panose="020B0600070205080204" pitchFamily="34" charset="-128"/>
            </a:endParaRPr>
          </a:p>
        </p:txBody>
      </p:sp>
      <p:sp>
        <p:nvSpPr>
          <p:cNvPr id="12294" name="Slide Number Placeholder 5">
            <a:extLst>
              <a:ext uri="{FF2B5EF4-FFF2-40B4-BE49-F238E27FC236}">
                <a16:creationId xmlns:a16="http://schemas.microsoft.com/office/drawing/2014/main" id="{8B9F3E04-5D85-4B06-9C3F-4BA1A1DFFE77}"/>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Font typeface="Arial" panose="020B0604020202020204" pitchFamily="34" charset="0"/>
              <a:buChar char="–"/>
              <a:defRPr sz="29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Font typeface="Arial" panose="020B0604020202020204" pitchFamily="34" charset="0"/>
              <a:buChar char="•"/>
              <a:defRPr sz="25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fld id="{6970A33F-D4EF-4B71-8372-43126A40C6E8}" type="slidenum">
              <a:rPr lang="en-US" altLang="lv-LV" sz="1000">
                <a:solidFill>
                  <a:srgbClr val="898989"/>
                </a:solidFill>
                <a:latin typeface="Verdana" panose="020B0604030504040204" pitchFamily="34" charset="0"/>
              </a:rPr>
              <a:pPr>
                <a:spcBef>
                  <a:spcPct val="0"/>
                </a:spcBef>
                <a:buFontTx/>
                <a:buNone/>
              </a:pPr>
              <a:t>2</a:t>
            </a:fld>
            <a:endParaRPr lang="en-US" altLang="lv-LV" sz="1000">
              <a:solidFill>
                <a:srgbClr val="898989"/>
              </a:solidFill>
              <a:latin typeface="Verdana" panose="020B0604030504040204" pitchFamily="34" charset="0"/>
            </a:endParaRPr>
          </a:p>
        </p:txBody>
      </p:sp>
    </p:spTree>
    <p:extLst>
      <p:ext uri="{BB962C8B-B14F-4D97-AF65-F5344CB8AC3E}">
        <p14:creationId xmlns:p14="http://schemas.microsoft.com/office/powerpoint/2010/main" val="739942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a:extLst>
              <a:ext uri="{FF2B5EF4-FFF2-40B4-BE49-F238E27FC236}">
                <a16:creationId xmlns:a16="http://schemas.microsoft.com/office/drawing/2014/main" id="{F161D55D-3A39-4A15-A6D1-959539EA3B12}"/>
              </a:ext>
            </a:extLst>
          </p:cNvPr>
          <p:cNvSpPr>
            <a:spLocks noGrp="1"/>
          </p:cNvSpPr>
          <p:nvPr>
            <p:ph type="title"/>
          </p:nvPr>
        </p:nvSpPr>
        <p:spPr>
          <a:xfrm>
            <a:off x="1974850" y="381000"/>
            <a:ext cx="6711950" cy="1036638"/>
          </a:xfrm>
        </p:spPr>
        <p:txBody>
          <a:bodyPr>
            <a:normAutofit fontScale="90000"/>
          </a:bodyPr>
          <a:lstStyle/>
          <a:p>
            <a:pPr algn="ctr">
              <a:defRPr/>
            </a:pPr>
            <a:r>
              <a:rPr lang="lv-LV" altLang="lv-LV" dirty="0">
                <a:ea typeface="MS PGothic" panose="020B0600070205080204" pitchFamily="34" charset="-128"/>
              </a:rPr>
              <a:t>OECD Konvencija par ārvalstu amatpersonu kukuļošanas apkarošanu starptautiskajos biznesa darījumos</a:t>
            </a:r>
          </a:p>
        </p:txBody>
      </p:sp>
      <p:sp>
        <p:nvSpPr>
          <p:cNvPr id="12291" name="Content Placeholder 2">
            <a:extLst>
              <a:ext uri="{FF2B5EF4-FFF2-40B4-BE49-F238E27FC236}">
                <a16:creationId xmlns:a16="http://schemas.microsoft.com/office/drawing/2014/main" id="{03835A22-3184-478B-AC55-F52110C28954}"/>
              </a:ext>
            </a:extLst>
          </p:cNvPr>
          <p:cNvSpPr>
            <a:spLocks noGrp="1"/>
          </p:cNvSpPr>
          <p:nvPr>
            <p:ph idx="1"/>
          </p:nvPr>
        </p:nvSpPr>
        <p:spPr>
          <a:xfrm>
            <a:off x="642938" y="1712913"/>
            <a:ext cx="8123237" cy="1611312"/>
          </a:xfrm>
          <a:ln w="38100">
            <a:solidFill>
              <a:schemeClr val="tx1"/>
            </a:solidFill>
            <a:miter lim="800000"/>
            <a:headEnd/>
            <a:tailEnd/>
          </a:ln>
        </p:spPr>
        <p:txBody>
          <a:bodyPr/>
          <a:lstStyle/>
          <a:p>
            <a:pPr algn="ctr"/>
            <a:r>
              <a:rPr lang="lv-LV" altLang="lv-LV" sz="1800" i="1">
                <a:solidFill>
                  <a:srgbClr val="414142"/>
                </a:solidFill>
                <a:ea typeface="MS PGothic" panose="020B0600070205080204" pitchFamily="34" charset="-128"/>
              </a:rPr>
              <a:t>3. pants</a:t>
            </a:r>
            <a:br>
              <a:rPr lang="lv-LV" altLang="lv-LV" sz="1800" i="1">
                <a:solidFill>
                  <a:srgbClr val="414142"/>
                </a:solidFill>
                <a:ea typeface="MS PGothic" panose="020B0600070205080204" pitchFamily="34" charset="-128"/>
              </a:rPr>
            </a:br>
            <a:r>
              <a:rPr lang="lv-LV" altLang="lv-LV" sz="1800" i="1">
                <a:solidFill>
                  <a:srgbClr val="414142"/>
                </a:solidFill>
                <a:ea typeface="MS PGothic" panose="020B0600070205080204" pitchFamily="34" charset="-128"/>
              </a:rPr>
              <a:t>Sankcijas</a:t>
            </a:r>
          </a:p>
          <a:p>
            <a:r>
              <a:rPr lang="lv-LV" altLang="lv-LV" sz="1800" i="1">
                <a:solidFill>
                  <a:srgbClr val="414142"/>
                </a:solidFill>
                <a:ea typeface="MS PGothic" panose="020B0600070205080204" pitchFamily="34" charset="-128"/>
              </a:rPr>
              <a:t>1. Par ārvalstu amatpersonas kukuļošana ir piemērojami kriminālsodi, kas ir iedarbīgi, proporcionāli un pietiekami bargi, lai personas atturētos no nelikumīgas rīcības.</a:t>
            </a:r>
          </a:p>
        </p:txBody>
      </p:sp>
      <p:sp>
        <p:nvSpPr>
          <p:cNvPr id="13316" name="Text Placeholder 4">
            <a:extLst>
              <a:ext uri="{FF2B5EF4-FFF2-40B4-BE49-F238E27FC236}">
                <a16:creationId xmlns:a16="http://schemas.microsoft.com/office/drawing/2014/main" id="{8A9ED1F9-4B12-4E8C-8AC2-49D0CC24B1F5}"/>
              </a:ext>
            </a:extLst>
          </p:cNvPr>
          <p:cNvSpPr>
            <a:spLocks noGrp="1"/>
          </p:cNvSpPr>
          <p:nvPr>
            <p:ph type="body" sz="quarter" idx="12"/>
          </p:nvPr>
        </p:nvSpPr>
        <p:spPr>
          <a:xfrm>
            <a:off x="565150" y="3635375"/>
            <a:ext cx="8331200" cy="2652713"/>
          </a:xfrm>
        </p:spPr>
        <p:txBody>
          <a:bodyPr>
            <a:normAutofit lnSpcReduction="10000"/>
          </a:bodyPr>
          <a:lstStyle/>
          <a:p>
            <a:pPr algn="just">
              <a:defRPr/>
            </a:pPr>
            <a:r>
              <a:rPr lang="lv-LV" altLang="lv-LV" sz="2000" b="1" dirty="0">
                <a:ea typeface="MS PGothic" panose="020B0600070205080204" pitchFamily="34" charset="-128"/>
              </a:rPr>
              <a:t>Iedarbīgi</a:t>
            </a:r>
            <a:r>
              <a:rPr lang="lv-LV" altLang="lv-LV" sz="2000" dirty="0">
                <a:ea typeface="MS PGothic" panose="020B0600070205080204" pitchFamily="34" charset="-128"/>
              </a:rPr>
              <a:t> – OECD ieskatā par ekonomiskajiem un finanšu noziegumiem: </a:t>
            </a:r>
            <a:r>
              <a:rPr lang="lv-LV" altLang="lv-LV" sz="2000" u="sng" dirty="0">
                <a:ea typeface="MS PGothic" panose="020B0600070205080204" pitchFamily="34" charset="-128"/>
              </a:rPr>
              <a:t>naudas sodi</a:t>
            </a:r>
          </a:p>
          <a:p>
            <a:pPr algn="just">
              <a:defRPr/>
            </a:pPr>
            <a:endParaRPr lang="lv-LV" altLang="lv-LV" sz="2000" u="sng" dirty="0">
              <a:ea typeface="MS PGothic" panose="020B0600070205080204" pitchFamily="34" charset="-128"/>
            </a:endParaRPr>
          </a:p>
          <a:p>
            <a:pPr algn="just">
              <a:defRPr/>
            </a:pPr>
            <a:r>
              <a:rPr lang="lv-LV" altLang="lv-LV" sz="2000" b="1" dirty="0">
                <a:ea typeface="MS PGothic" panose="020B0600070205080204" pitchFamily="34" charset="-128"/>
              </a:rPr>
              <a:t>Proporcionāli</a:t>
            </a:r>
            <a:r>
              <a:rPr lang="lv-LV" altLang="lv-LV" sz="2000" dirty="0">
                <a:ea typeface="MS PGothic" panose="020B0600070205080204" pitchFamily="34" charset="-128"/>
              </a:rPr>
              <a:t>  - Latvija būtiski palielināja gan maksimālos naudas sodu apmērus fiziskajām personām (līdz pat 10 000 minimālajām mēnešalgā), gan maksimālos naudas piedziņas apmērus juridiskajām personām (līdz pat 100 000 minimālajām mēnešalgām)</a:t>
            </a:r>
          </a:p>
        </p:txBody>
      </p:sp>
    </p:spTree>
    <p:extLst>
      <p:ext uri="{BB962C8B-B14F-4D97-AF65-F5344CB8AC3E}">
        <p14:creationId xmlns:p14="http://schemas.microsoft.com/office/powerpoint/2010/main" val="2170083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Virsraksts 1">
            <a:extLst>
              <a:ext uri="{FF2B5EF4-FFF2-40B4-BE49-F238E27FC236}">
                <a16:creationId xmlns:a16="http://schemas.microsoft.com/office/drawing/2014/main" id="{321AF9B3-757A-412C-8969-C65BEB7AAFDA}"/>
              </a:ext>
            </a:extLst>
          </p:cNvPr>
          <p:cNvSpPr>
            <a:spLocks noGrp="1"/>
          </p:cNvSpPr>
          <p:nvPr>
            <p:ph type="title"/>
          </p:nvPr>
        </p:nvSpPr>
        <p:spPr>
          <a:xfrm>
            <a:off x="1885950" y="381000"/>
            <a:ext cx="6953250" cy="882650"/>
          </a:xfrm>
        </p:spPr>
        <p:txBody>
          <a:bodyPr/>
          <a:lstStyle/>
          <a:p>
            <a:r>
              <a:rPr lang="lv-LV" altLang="lv-LV">
                <a:ea typeface="MS PGothic" panose="020B0600070205080204" pitchFamily="34" charset="-128"/>
              </a:rPr>
              <a:t>Noziedzīgi iegūtu līdzekļu legalizēšana:</a:t>
            </a:r>
          </a:p>
        </p:txBody>
      </p:sp>
      <p:sp>
        <p:nvSpPr>
          <p:cNvPr id="3" name="Satura vietturis 2">
            <a:extLst>
              <a:ext uri="{FF2B5EF4-FFF2-40B4-BE49-F238E27FC236}">
                <a16:creationId xmlns:a16="http://schemas.microsoft.com/office/drawing/2014/main" id="{097A5B3C-3DCD-4D82-9CDE-E831A96C3ABD}"/>
              </a:ext>
            </a:extLst>
          </p:cNvPr>
          <p:cNvSpPr>
            <a:spLocks noGrp="1"/>
          </p:cNvSpPr>
          <p:nvPr>
            <p:ph idx="1"/>
          </p:nvPr>
        </p:nvSpPr>
        <p:spPr>
          <a:xfrm>
            <a:off x="565150" y="1400175"/>
            <a:ext cx="8121650" cy="5457825"/>
          </a:xfrm>
        </p:spPr>
        <p:txBody>
          <a:bodyPr/>
          <a:lstStyle/>
          <a:p>
            <a:pPr marL="457200" indent="-457200" algn="just">
              <a:buFont typeface="Arial" panose="020B0604020202020204" pitchFamily="34" charset="0"/>
              <a:buAutoNum type="arabicParenR"/>
            </a:pPr>
            <a:r>
              <a:rPr lang="lv-LV" altLang="lv-LV" sz="1700">
                <a:ea typeface="MS PGothic" panose="020B0600070205080204" pitchFamily="34" charset="-128"/>
              </a:rPr>
              <a:t>noziedzīgi iegūtu līdzekļu pārvēršana citās vērtībās, to atrašanās vietas vai piederības mainīšana, apzinoties, ka šie līdzekļi ir noziedzīgi iegūti, un ja šīs darbības veiktas nolūkā slēpt vai maskēt līdzekļu noziedzīgo izcelsmi vai palīdzēt citai personai, kura iesaistīta noziedzīga nodarījuma izdarīšanā, izvairīties no juridiskās atbildības;</a:t>
            </a:r>
          </a:p>
          <a:p>
            <a:pPr marL="457200" indent="-457200" algn="just"/>
            <a:r>
              <a:rPr lang="lv-LV" altLang="lv-LV" sz="1700">
                <a:ea typeface="MS PGothic" panose="020B0600070205080204" pitchFamily="34" charset="-128"/>
              </a:rPr>
              <a:t> 2) noziedzīgi iegūtu līdzekļu patiesā rakstura, izcelsmes, atrašanās vietas, izvietojuma, kustības, piederības slēpšana vai maskēšana, apzinoties, ka šie līdzekļi ir noziedzīgi iegūti;</a:t>
            </a:r>
          </a:p>
          <a:p>
            <a:pPr marL="457200" indent="-457200" algn="just"/>
            <a:r>
              <a:rPr lang="lv-LV" altLang="lv-LV" sz="1700">
                <a:ea typeface="MS PGothic" panose="020B0600070205080204" pitchFamily="34" charset="-128"/>
              </a:rPr>
              <a:t> 3) citas personas noziedzīgi iegūtu līdzekļu iegūšana īpašumā, valdījumā vai lietojumā vai to realizēšana, apzinoties, ka šie līdzekļi ir noziedzīgi iegūti.</a:t>
            </a:r>
            <a:endParaRPr lang="lv-LV" altLang="lv-LV" sz="1900">
              <a:ea typeface="MS PGothic" panose="020B0600070205080204" pitchFamily="34" charset="-128"/>
            </a:endParaRPr>
          </a:p>
          <a:p>
            <a:pPr marL="457200" indent="-457200"/>
            <a:endParaRPr lang="lv-LV" altLang="lv-LV" sz="1900">
              <a:ea typeface="MS PGothic" panose="020B0600070205080204" pitchFamily="34" charset="-128"/>
            </a:endParaRPr>
          </a:p>
          <a:p>
            <a:pPr marL="457200" indent="-457200" algn="ctr">
              <a:spcBef>
                <a:spcPct val="0"/>
              </a:spcBef>
            </a:pPr>
            <a:endParaRPr lang="lv-LV" altLang="lv-LV" sz="1700" b="1">
              <a:solidFill>
                <a:srgbClr val="FF0000"/>
              </a:solidFill>
              <a:ea typeface="MS PGothic" panose="020B0600070205080204" pitchFamily="34" charset="-128"/>
            </a:endParaRPr>
          </a:p>
          <a:p>
            <a:pPr marL="457200" indent="-457200" algn="ctr">
              <a:spcBef>
                <a:spcPct val="0"/>
              </a:spcBef>
            </a:pPr>
            <a:r>
              <a:rPr lang="lv-LV" altLang="lv-LV" sz="1700" b="1">
                <a:ea typeface="MS PGothic" panose="020B0600070205080204" pitchFamily="34" charset="-128"/>
              </a:rPr>
              <a:t>Nav sašaurināmas ar nolūku «slēpt vai maskēt»</a:t>
            </a:r>
          </a:p>
          <a:p>
            <a:pPr marL="457200" indent="-457200" algn="ctr">
              <a:spcBef>
                <a:spcPct val="0"/>
              </a:spcBef>
            </a:pPr>
            <a:endParaRPr lang="lv-LV" altLang="lv-LV" sz="1700" b="1">
              <a:solidFill>
                <a:srgbClr val="FF0000"/>
              </a:solidFill>
              <a:ea typeface="MS PGothic" panose="020B0600070205080204" pitchFamily="34" charset="-128"/>
            </a:endParaRPr>
          </a:p>
          <a:p>
            <a:pPr marL="457200" indent="-457200" algn="ctr">
              <a:spcBef>
                <a:spcPct val="0"/>
              </a:spcBef>
            </a:pPr>
            <a:endParaRPr lang="lv-LV" altLang="lv-LV" sz="1700" b="1">
              <a:solidFill>
                <a:srgbClr val="FF0000"/>
              </a:solidFill>
              <a:ea typeface="MS PGothic" panose="020B0600070205080204" pitchFamily="34" charset="-128"/>
            </a:endParaRPr>
          </a:p>
          <a:p>
            <a:pPr marL="457200" indent="-457200" algn="just">
              <a:spcBef>
                <a:spcPct val="0"/>
              </a:spcBef>
            </a:pPr>
            <a:endParaRPr lang="lv-LV" altLang="lv-LV" sz="1700" b="1">
              <a:solidFill>
                <a:srgbClr val="FF0000"/>
              </a:solidFill>
              <a:ea typeface="MS PGothic" panose="020B0600070205080204" pitchFamily="34" charset="-128"/>
            </a:endParaRPr>
          </a:p>
          <a:p>
            <a:pPr marL="457200" indent="-457200" algn="just">
              <a:spcBef>
                <a:spcPct val="0"/>
              </a:spcBef>
            </a:pPr>
            <a:r>
              <a:rPr lang="lv-LV" altLang="lv-LV" sz="1700" b="1">
                <a:solidFill>
                  <a:srgbClr val="FF0000"/>
                </a:solidFill>
                <a:ea typeface="MS PGothic" panose="020B0600070205080204" pitchFamily="34" charset="-128"/>
              </a:rPr>
              <a:t>Nav jānoskaidro, kāda konkrēti noziedzīga nodarījuma rezultātā līdzekļi iegūti – visi noziedzīgie nodarījumi ir predikatīvie!!!</a:t>
            </a:r>
          </a:p>
        </p:txBody>
      </p:sp>
      <p:sp>
        <p:nvSpPr>
          <p:cNvPr id="7" name="Taisnstūris 6">
            <a:extLst>
              <a:ext uri="{FF2B5EF4-FFF2-40B4-BE49-F238E27FC236}">
                <a16:creationId xmlns:a16="http://schemas.microsoft.com/office/drawing/2014/main" id="{D6658704-3EAA-41C9-AB24-36E6BE5BB1D1}"/>
              </a:ext>
            </a:extLst>
          </p:cNvPr>
          <p:cNvSpPr/>
          <p:nvPr/>
        </p:nvSpPr>
        <p:spPr>
          <a:xfrm>
            <a:off x="561975" y="2771775"/>
            <a:ext cx="8121650" cy="170497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1" name="Bultiņa: uz augšu 10">
            <a:extLst>
              <a:ext uri="{FF2B5EF4-FFF2-40B4-BE49-F238E27FC236}">
                <a16:creationId xmlns:a16="http://schemas.microsoft.com/office/drawing/2014/main" id="{D9F30052-CA43-42D1-8FAF-BCF5C9B2CC57}"/>
              </a:ext>
            </a:extLst>
          </p:cNvPr>
          <p:cNvSpPr/>
          <p:nvPr/>
        </p:nvSpPr>
        <p:spPr>
          <a:xfrm>
            <a:off x="4244975" y="4572000"/>
            <a:ext cx="215900" cy="344488"/>
          </a:xfrm>
          <a:prstGeom prst="up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2" name="Taisnstūris 11">
            <a:extLst>
              <a:ext uri="{FF2B5EF4-FFF2-40B4-BE49-F238E27FC236}">
                <a16:creationId xmlns:a16="http://schemas.microsoft.com/office/drawing/2014/main" id="{9A8771E8-BAD8-40DD-9E77-61BBA61A1F6C}"/>
              </a:ext>
            </a:extLst>
          </p:cNvPr>
          <p:cNvSpPr/>
          <p:nvPr/>
        </p:nvSpPr>
        <p:spPr>
          <a:xfrm>
            <a:off x="406400" y="1400175"/>
            <a:ext cx="8432800" cy="404177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3" name="Bultiņa: uz augšu 12">
            <a:extLst>
              <a:ext uri="{FF2B5EF4-FFF2-40B4-BE49-F238E27FC236}">
                <a16:creationId xmlns:a16="http://schemas.microsoft.com/office/drawing/2014/main" id="{BCF0A2A5-92D6-4CDE-9B88-E568F6D8E2BB}"/>
              </a:ext>
            </a:extLst>
          </p:cNvPr>
          <p:cNvSpPr/>
          <p:nvPr/>
        </p:nvSpPr>
        <p:spPr>
          <a:xfrm>
            <a:off x="4235450" y="5530850"/>
            <a:ext cx="217488" cy="344488"/>
          </a:xfrm>
          <a:prstGeom prst="up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Tree>
    <p:extLst>
      <p:ext uri="{BB962C8B-B14F-4D97-AF65-F5344CB8AC3E}">
        <p14:creationId xmlns:p14="http://schemas.microsoft.com/office/powerpoint/2010/main" val="1704013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Virsraksts 1">
            <a:extLst>
              <a:ext uri="{FF2B5EF4-FFF2-40B4-BE49-F238E27FC236}">
                <a16:creationId xmlns:a16="http://schemas.microsoft.com/office/drawing/2014/main" id="{D095605B-7E46-45A1-9390-5BEDCE4A1AC6}"/>
              </a:ext>
            </a:extLst>
          </p:cNvPr>
          <p:cNvSpPr>
            <a:spLocks noGrp="1"/>
          </p:cNvSpPr>
          <p:nvPr>
            <p:ph type="title"/>
          </p:nvPr>
        </p:nvSpPr>
        <p:spPr>
          <a:xfrm>
            <a:off x="1862138" y="381000"/>
            <a:ext cx="6977062" cy="703263"/>
          </a:xfrm>
        </p:spPr>
        <p:txBody>
          <a:bodyPr/>
          <a:lstStyle/>
          <a:p>
            <a:r>
              <a:rPr lang="lv-LV" altLang="lv-LV">
                <a:ea typeface="MS PGothic" panose="020B0600070205080204" pitchFamily="34" charset="-128"/>
              </a:rPr>
              <a:t>Noziedzīgi iegūtu līdzekļu legalizēšana</a:t>
            </a:r>
          </a:p>
        </p:txBody>
      </p:sp>
      <p:sp>
        <p:nvSpPr>
          <p:cNvPr id="3" name="Satura vietturis 2">
            <a:extLst>
              <a:ext uri="{FF2B5EF4-FFF2-40B4-BE49-F238E27FC236}">
                <a16:creationId xmlns:a16="http://schemas.microsoft.com/office/drawing/2014/main" id="{D30EE288-FA61-4422-A0C3-CBFD3BDCC2EE}"/>
              </a:ext>
            </a:extLst>
          </p:cNvPr>
          <p:cNvSpPr>
            <a:spLocks noGrp="1"/>
          </p:cNvSpPr>
          <p:nvPr>
            <p:ph idx="1"/>
          </p:nvPr>
        </p:nvSpPr>
        <p:spPr>
          <a:xfrm>
            <a:off x="711200" y="1400175"/>
            <a:ext cx="7975600" cy="5367338"/>
          </a:xfrm>
          <a:ln>
            <a:solidFill>
              <a:schemeClr val="tx1"/>
            </a:solidFill>
          </a:ln>
        </p:spPr>
        <p:txBody>
          <a:bodyPr/>
          <a:lstStyle/>
          <a:p>
            <a:pPr marL="342900" indent="-342900">
              <a:buFont typeface="Arial" panose="020B0604020202020204" pitchFamily="34" charset="0"/>
              <a:buChar char="•"/>
            </a:pPr>
            <a:r>
              <a:rPr lang="lv-LV" altLang="lv-LV" sz="1800">
                <a:ea typeface="MS PGothic" panose="020B0600070205080204" pitchFamily="34" charset="-128"/>
              </a:rPr>
              <a:t>01.08.2017. grozījumi NILLTFNL 5.pantā, kas būtiski samazina nepieciešamo personas zināšanu līmeni par noziedzīgi iegūtu līdzekļu izcelsmi </a:t>
            </a:r>
          </a:p>
          <a:p>
            <a:pPr marL="342900" indent="-342900" algn="ctr"/>
            <a:endParaRPr lang="lv-LV" altLang="lv-LV" sz="1800">
              <a:ea typeface="MS PGothic" panose="020B0600070205080204" pitchFamily="34" charset="-128"/>
            </a:endParaRPr>
          </a:p>
          <a:p>
            <a:pPr marL="342900" indent="-342900" algn="ctr"/>
            <a:r>
              <a:rPr lang="lv-LV" altLang="lv-LV" sz="1800">
                <a:ea typeface="MS PGothic" panose="020B0600070205080204" pitchFamily="34" charset="-128"/>
              </a:rPr>
              <a:t>zināt              apzināties/pieļaut</a:t>
            </a:r>
          </a:p>
          <a:p>
            <a:pPr marL="342900" indent="-342900" algn="just">
              <a:buFont typeface="Arial" panose="020B0604020202020204" pitchFamily="34" charset="0"/>
              <a:buChar char="•"/>
            </a:pPr>
            <a:endParaRPr lang="lv-LV" altLang="lv-LV">
              <a:ea typeface="MS PGothic" panose="020B0600070205080204" pitchFamily="34" charset="-128"/>
            </a:endParaRPr>
          </a:p>
          <a:p>
            <a:pPr marL="342900" indent="-342900" algn="just">
              <a:buFont typeface="Arial" panose="020B0604020202020204" pitchFamily="34" charset="0"/>
              <a:buChar char="•"/>
            </a:pPr>
            <a:r>
              <a:rPr lang="lv-LV" altLang="lv-LV" sz="1800">
                <a:ea typeface="MS PGothic" panose="020B0600070205080204" pitchFamily="34" charset="-128"/>
              </a:rPr>
              <a:t>01.08.2017. grozījumi Krimināllikuma 314.pantā un NILLTFNL 5.pantā, kas novērš normu dublēšanos</a:t>
            </a:r>
          </a:p>
          <a:p>
            <a:pPr marL="342900" indent="-342900" algn="just">
              <a:buFont typeface="Arial" panose="020B0604020202020204" pitchFamily="34" charset="0"/>
              <a:buChar char="•"/>
            </a:pPr>
            <a:endParaRPr lang="lv-LV" altLang="lv-LV">
              <a:ea typeface="MS PGothic" panose="020B0600070205080204" pitchFamily="34" charset="-128"/>
            </a:endParaRPr>
          </a:p>
          <a:p>
            <a:pPr marL="342900" indent="-342900" algn="just">
              <a:buFont typeface="Arial" panose="020B0604020202020204" pitchFamily="34" charset="0"/>
              <a:buChar char="•"/>
            </a:pPr>
            <a:endParaRPr lang="lv-LV" altLang="lv-LV">
              <a:ea typeface="MS PGothic" panose="020B0600070205080204" pitchFamily="34" charset="-128"/>
            </a:endParaRPr>
          </a:p>
          <a:p>
            <a:pPr marL="342900" indent="-342900" algn="just">
              <a:buFont typeface="Arial" panose="020B0604020202020204" pitchFamily="34" charset="0"/>
              <a:buChar char="•"/>
            </a:pPr>
            <a:endParaRPr lang="lv-LV" altLang="lv-LV">
              <a:ea typeface="MS PGothic" panose="020B0600070205080204" pitchFamily="34" charset="-128"/>
            </a:endParaRPr>
          </a:p>
          <a:p>
            <a:pPr marL="342900" indent="-342900" algn="just">
              <a:buFont typeface="Arial" panose="020B0604020202020204" pitchFamily="34" charset="0"/>
              <a:buChar char="•"/>
            </a:pPr>
            <a:endParaRPr lang="lv-LV" altLang="lv-LV">
              <a:ea typeface="MS PGothic" panose="020B0600070205080204" pitchFamily="34" charset="-128"/>
            </a:endParaRPr>
          </a:p>
          <a:p>
            <a:pPr marL="342900" indent="-342900" algn="just">
              <a:buFont typeface="Arial" panose="020B0604020202020204" pitchFamily="34" charset="0"/>
              <a:buChar char="•"/>
            </a:pPr>
            <a:endParaRPr lang="lv-LV" altLang="lv-LV">
              <a:ea typeface="MS PGothic" panose="020B0600070205080204" pitchFamily="34" charset="-128"/>
            </a:endParaRPr>
          </a:p>
          <a:p>
            <a:pPr marL="342900" indent="-342900" algn="just">
              <a:buFont typeface="Arial" panose="020B0604020202020204" pitchFamily="34" charset="0"/>
              <a:buChar char="•"/>
            </a:pPr>
            <a:endParaRPr lang="lv-LV" altLang="lv-LV">
              <a:ea typeface="MS PGothic" panose="020B0600070205080204" pitchFamily="34" charset="-128"/>
            </a:endParaRPr>
          </a:p>
          <a:p>
            <a:pPr marL="342900" indent="-342900" algn="just">
              <a:buFont typeface="Arial" panose="020B0604020202020204" pitchFamily="34" charset="0"/>
              <a:buChar char="•"/>
            </a:pPr>
            <a:endParaRPr lang="lv-LV" altLang="lv-LV">
              <a:ea typeface="MS PGothic" panose="020B0600070205080204" pitchFamily="34" charset="-128"/>
            </a:endParaRPr>
          </a:p>
        </p:txBody>
      </p:sp>
      <p:sp>
        <p:nvSpPr>
          <p:cNvPr id="14340" name="Slaida numura vietturis 5">
            <a:extLst>
              <a:ext uri="{FF2B5EF4-FFF2-40B4-BE49-F238E27FC236}">
                <a16:creationId xmlns:a16="http://schemas.microsoft.com/office/drawing/2014/main" id="{2659D6ED-8CF4-44CF-9903-B93E9E63B59B}"/>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EDE4DBF-23D3-4473-A409-928B064528D8}" type="slidenum">
              <a:rPr lang="en-US" altLang="lv-LV" smtClean="0"/>
              <a:pPr/>
              <a:t>5</a:t>
            </a:fld>
            <a:endParaRPr lang="en-US" altLang="lv-LV"/>
          </a:p>
        </p:txBody>
      </p:sp>
      <p:sp>
        <p:nvSpPr>
          <p:cNvPr id="8" name="Taisnstūris 7">
            <a:extLst>
              <a:ext uri="{FF2B5EF4-FFF2-40B4-BE49-F238E27FC236}">
                <a16:creationId xmlns:a16="http://schemas.microsoft.com/office/drawing/2014/main" id="{F135E4F3-A8DD-4FEE-9FAE-D79CB74703C5}"/>
              </a:ext>
            </a:extLst>
          </p:cNvPr>
          <p:cNvSpPr/>
          <p:nvPr/>
        </p:nvSpPr>
        <p:spPr>
          <a:xfrm>
            <a:off x="2359025" y="2424113"/>
            <a:ext cx="4437063" cy="7143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9" name="Bultiņa: pa labi 8">
            <a:extLst>
              <a:ext uri="{FF2B5EF4-FFF2-40B4-BE49-F238E27FC236}">
                <a16:creationId xmlns:a16="http://schemas.microsoft.com/office/drawing/2014/main" id="{265EF6F2-3C66-44E1-87BA-53B90F3D69EF}"/>
              </a:ext>
            </a:extLst>
          </p:cNvPr>
          <p:cNvSpPr/>
          <p:nvPr/>
        </p:nvSpPr>
        <p:spPr>
          <a:xfrm>
            <a:off x="3543300" y="2709863"/>
            <a:ext cx="893763" cy="246062"/>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graphicFrame>
        <p:nvGraphicFramePr>
          <p:cNvPr id="11" name="Tabula 10">
            <a:extLst>
              <a:ext uri="{FF2B5EF4-FFF2-40B4-BE49-F238E27FC236}">
                <a16:creationId xmlns:a16="http://schemas.microsoft.com/office/drawing/2014/main" id="{A632D68B-5CD7-41EE-BEA3-94D720629D25}"/>
              </a:ext>
            </a:extLst>
          </p:cNvPr>
          <p:cNvGraphicFramePr>
            <a:graphicFrameLocks noGrp="1"/>
          </p:cNvGraphicFramePr>
          <p:nvPr/>
        </p:nvGraphicFramePr>
        <p:xfrm>
          <a:off x="922338" y="4222750"/>
          <a:ext cx="7553325" cy="1757597"/>
        </p:xfrm>
        <a:graphic>
          <a:graphicData uri="http://schemas.openxmlformats.org/drawingml/2006/table">
            <a:tbl>
              <a:tblPr firstRow="1" bandRow="1">
                <a:tableStyleId>{5C22544A-7EE6-4342-B048-85BDC9FD1C3A}</a:tableStyleId>
              </a:tblPr>
              <a:tblGrid>
                <a:gridCol w="3703275">
                  <a:extLst>
                    <a:ext uri="{9D8B030D-6E8A-4147-A177-3AD203B41FA5}">
                      <a16:colId xmlns:a16="http://schemas.microsoft.com/office/drawing/2014/main" val="977001755"/>
                    </a:ext>
                  </a:extLst>
                </a:gridCol>
                <a:gridCol w="3850050">
                  <a:extLst>
                    <a:ext uri="{9D8B030D-6E8A-4147-A177-3AD203B41FA5}">
                      <a16:colId xmlns:a16="http://schemas.microsoft.com/office/drawing/2014/main" val="475459173"/>
                    </a:ext>
                  </a:extLst>
                </a:gridCol>
              </a:tblGrid>
              <a:tr h="370773">
                <a:tc>
                  <a:txBody>
                    <a:bodyPr/>
                    <a:lstStyle/>
                    <a:p>
                      <a:pPr algn="ctr"/>
                      <a:r>
                        <a:rPr lang="lv-LV" sz="1700" dirty="0">
                          <a:solidFill>
                            <a:srgbClr val="FF0000"/>
                          </a:solidFill>
                        </a:rPr>
                        <a:t>KL 314.pants</a:t>
                      </a:r>
                    </a:p>
                  </a:txBody>
                  <a:tcPr marL="91453" marR="91453" marT="45712" marB="45712">
                    <a:solidFill>
                      <a:schemeClr val="accent2">
                        <a:lumMod val="40000"/>
                        <a:lumOff val="60000"/>
                      </a:schemeClr>
                    </a:solidFill>
                  </a:tcPr>
                </a:tc>
                <a:tc>
                  <a:txBody>
                    <a:bodyPr/>
                    <a:lstStyle/>
                    <a:p>
                      <a:pPr algn="ctr"/>
                      <a:r>
                        <a:rPr lang="lv-LV" sz="1700" dirty="0">
                          <a:solidFill>
                            <a:srgbClr val="FF0000"/>
                          </a:solidFill>
                        </a:rPr>
                        <a:t>NILLTFNL 5.panta pirmās daļas 3.p.</a:t>
                      </a:r>
                    </a:p>
                  </a:txBody>
                  <a:tcPr marL="91453" marR="91453" marT="45712" marB="45712">
                    <a:solidFill>
                      <a:schemeClr val="accent2">
                        <a:lumMod val="40000"/>
                        <a:lumOff val="60000"/>
                      </a:schemeClr>
                    </a:solidFill>
                  </a:tcPr>
                </a:tc>
                <a:extLst>
                  <a:ext uri="{0D108BD9-81ED-4DB2-BD59-A6C34878D82A}">
                    <a16:rowId xmlns:a16="http://schemas.microsoft.com/office/drawing/2014/main" val="1584807113"/>
                  </a:ext>
                </a:extLst>
              </a:tr>
              <a:tr h="1386590">
                <a:tc>
                  <a:txBody>
                    <a:bodyPr/>
                    <a:lstStyle/>
                    <a:p>
                      <a:r>
                        <a:rPr lang="lv-LV" sz="1700" dirty="0"/>
                        <a:t>Par mantas, kuras vērtība </a:t>
                      </a:r>
                      <a:r>
                        <a:rPr lang="lv-LV" sz="1700" b="1" dirty="0"/>
                        <a:t>nepārsniedz ievērojamu apmēru</a:t>
                      </a:r>
                      <a:r>
                        <a:rPr lang="lv-LV" sz="1700" dirty="0"/>
                        <a:t>, iegādāšanos, glabāšanu vai realizēšanu, apzinoties, ka tā iegūta noziedzīgā kārtā (…)</a:t>
                      </a:r>
                    </a:p>
                  </a:txBody>
                  <a:tcPr marL="91453" marR="91453" marT="45712" marB="45712">
                    <a:solidFill>
                      <a:schemeClr val="accent2">
                        <a:lumMod val="40000"/>
                        <a:lumOff val="60000"/>
                      </a:schemeClr>
                    </a:solidFill>
                  </a:tcPr>
                </a:tc>
                <a:tc>
                  <a:txBody>
                    <a:bodyPr/>
                    <a:lstStyle/>
                    <a:p>
                      <a:r>
                        <a:rPr lang="lv-LV" sz="1700" dirty="0"/>
                        <a:t>3) </a:t>
                      </a:r>
                      <a:r>
                        <a:rPr lang="lv-LV" sz="1700" b="1" dirty="0"/>
                        <a:t>citas personas </a:t>
                      </a:r>
                      <a:r>
                        <a:rPr lang="lv-LV" sz="1700" dirty="0"/>
                        <a:t>noziedzīgi iegūtu līdzekļu i</a:t>
                      </a:r>
                      <a:r>
                        <a:rPr lang="lv-LV" sz="1700" b="1" dirty="0"/>
                        <a:t>egūšana īpašumā, valdījumā vai lietojumā vai to realizēšana</a:t>
                      </a:r>
                      <a:r>
                        <a:rPr lang="lv-LV" sz="1700" dirty="0"/>
                        <a:t>, apzinoties, ka šie līdzekļi ir noziedzīgi iegūti.</a:t>
                      </a:r>
                    </a:p>
                  </a:txBody>
                  <a:tcPr marL="91453" marR="91453" marT="45712" marB="45712">
                    <a:solidFill>
                      <a:schemeClr val="accent2">
                        <a:lumMod val="40000"/>
                        <a:lumOff val="60000"/>
                      </a:schemeClr>
                    </a:solidFill>
                  </a:tcPr>
                </a:tc>
                <a:extLst>
                  <a:ext uri="{0D108BD9-81ED-4DB2-BD59-A6C34878D82A}">
                    <a16:rowId xmlns:a16="http://schemas.microsoft.com/office/drawing/2014/main" val="1044554567"/>
                  </a:ext>
                </a:extLst>
              </a:tr>
            </a:tbl>
          </a:graphicData>
        </a:graphic>
      </p:graphicFrame>
    </p:spTree>
    <p:extLst>
      <p:ext uri="{BB962C8B-B14F-4D97-AF65-F5344CB8AC3E}">
        <p14:creationId xmlns:p14="http://schemas.microsoft.com/office/powerpoint/2010/main" val="1659514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Virsraksts 6">
            <a:extLst>
              <a:ext uri="{FF2B5EF4-FFF2-40B4-BE49-F238E27FC236}">
                <a16:creationId xmlns:a16="http://schemas.microsoft.com/office/drawing/2014/main" id="{82121F0F-5693-43C8-B639-E5B27F336ECD}"/>
              </a:ext>
            </a:extLst>
          </p:cNvPr>
          <p:cNvSpPr>
            <a:spLocks noGrp="1"/>
          </p:cNvSpPr>
          <p:nvPr>
            <p:ph type="title"/>
          </p:nvPr>
        </p:nvSpPr>
        <p:spPr>
          <a:xfrm>
            <a:off x="2590800" y="381000"/>
            <a:ext cx="6096000" cy="1036638"/>
          </a:xfrm>
        </p:spPr>
        <p:txBody>
          <a:bodyPr/>
          <a:lstStyle/>
          <a:p>
            <a:endParaRPr lang="lv-LV" altLang="lv-LV">
              <a:ea typeface="MS PGothic" panose="020B0600070205080204" pitchFamily="34" charset="-128"/>
            </a:endParaRPr>
          </a:p>
        </p:txBody>
      </p:sp>
      <p:sp>
        <p:nvSpPr>
          <p:cNvPr id="23555" name="Satura vietturis 7">
            <a:extLst>
              <a:ext uri="{FF2B5EF4-FFF2-40B4-BE49-F238E27FC236}">
                <a16:creationId xmlns:a16="http://schemas.microsoft.com/office/drawing/2014/main" id="{6403F396-DC38-4F9E-9B0E-38FEF39686C1}"/>
              </a:ext>
            </a:extLst>
          </p:cNvPr>
          <p:cNvSpPr>
            <a:spLocks noGrp="1"/>
          </p:cNvSpPr>
          <p:nvPr>
            <p:ph idx="1"/>
          </p:nvPr>
        </p:nvSpPr>
        <p:spPr>
          <a:xfrm>
            <a:off x="842963" y="1752600"/>
            <a:ext cx="7843837" cy="4373563"/>
          </a:xfrm>
        </p:spPr>
        <p:txBody>
          <a:bodyPr/>
          <a:lstStyle/>
          <a:p>
            <a:pPr algn="ctr"/>
            <a:endParaRPr lang="lv-LV" altLang="lv-LV" sz="2800" b="1">
              <a:latin typeface="Times New Roman" panose="02020603050405020304" pitchFamily="18" charset="0"/>
              <a:cs typeface="Times New Roman" panose="02020603050405020304" pitchFamily="18" charset="0"/>
            </a:endParaRPr>
          </a:p>
          <a:p>
            <a:pPr algn="ctr"/>
            <a:endParaRPr lang="lv-LV" altLang="lv-LV" sz="2800" b="1">
              <a:latin typeface="Times New Roman" panose="02020603050405020304" pitchFamily="18" charset="0"/>
              <a:cs typeface="Times New Roman" panose="02020603050405020304" pitchFamily="18" charset="0"/>
            </a:endParaRPr>
          </a:p>
          <a:p>
            <a:pPr algn="ctr"/>
            <a:endParaRPr lang="lv-LV" altLang="lv-LV" sz="2800" b="1">
              <a:latin typeface="Times New Roman" panose="02020603050405020304" pitchFamily="18" charset="0"/>
              <a:cs typeface="Times New Roman" panose="02020603050405020304" pitchFamily="18" charset="0"/>
            </a:endParaRPr>
          </a:p>
          <a:p>
            <a:pPr algn="ctr"/>
            <a:endParaRPr lang="lv-LV" altLang="lv-LV" sz="2800" b="1">
              <a:latin typeface="Times New Roman" panose="02020603050405020304" pitchFamily="18" charset="0"/>
              <a:cs typeface="Times New Roman" panose="02020603050405020304" pitchFamily="18" charset="0"/>
            </a:endParaRPr>
          </a:p>
          <a:p>
            <a:pPr algn="ctr"/>
            <a:r>
              <a:rPr lang="lv-LV" altLang="lv-LV" sz="2800" b="1">
                <a:latin typeface="Times New Roman" panose="02020603050405020304" pitchFamily="18" charset="0"/>
                <a:cs typeface="Times New Roman" panose="02020603050405020304" pitchFamily="18" charset="0"/>
              </a:rPr>
              <a:t>Kriminālsodu izpildes jautājumi </a:t>
            </a:r>
          </a:p>
        </p:txBody>
      </p:sp>
      <p:sp>
        <p:nvSpPr>
          <p:cNvPr id="23556" name="Teksta vietturis 8">
            <a:extLst>
              <a:ext uri="{FF2B5EF4-FFF2-40B4-BE49-F238E27FC236}">
                <a16:creationId xmlns:a16="http://schemas.microsoft.com/office/drawing/2014/main" id="{42C1A4B9-617A-43CD-85C4-7FB54E9B3EC5}"/>
              </a:ext>
            </a:extLst>
          </p:cNvPr>
          <p:cNvSpPr>
            <a:spLocks noGrp="1"/>
          </p:cNvSpPr>
          <p:nvPr>
            <p:ph type="body" sz="quarter" idx="10"/>
          </p:nvPr>
        </p:nvSpPr>
        <p:spPr/>
        <p:txBody>
          <a:bodyPr/>
          <a:lstStyle/>
          <a:p>
            <a:endParaRPr lang="lv-LV" altLang="lv-LV">
              <a:ea typeface="MS PGothic" panose="020B0600070205080204" pitchFamily="34" charset="-128"/>
            </a:endParaRPr>
          </a:p>
        </p:txBody>
      </p:sp>
      <p:sp>
        <p:nvSpPr>
          <p:cNvPr id="23557" name="Teksta vietturis 9">
            <a:extLst>
              <a:ext uri="{FF2B5EF4-FFF2-40B4-BE49-F238E27FC236}">
                <a16:creationId xmlns:a16="http://schemas.microsoft.com/office/drawing/2014/main" id="{EC6E2DEC-6508-4A6F-A29A-3BC6335E3398}"/>
              </a:ext>
            </a:extLst>
          </p:cNvPr>
          <p:cNvSpPr>
            <a:spLocks noGrp="1"/>
          </p:cNvSpPr>
          <p:nvPr>
            <p:ph type="body" sz="quarter" idx="12"/>
          </p:nvPr>
        </p:nvSpPr>
        <p:spPr/>
        <p:txBody>
          <a:bodyPr/>
          <a:lstStyle/>
          <a:p>
            <a:endParaRPr lang="lv-LV" altLang="lv-LV">
              <a:ea typeface="MS PGothic" panose="020B0600070205080204" pitchFamily="34" charset="-128"/>
            </a:endParaRPr>
          </a:p>
        </p:txBody>
      </p:sp>
      <p:sp>
        <p:nvSpPr>
          <p:cNvPr id="23558" name="Slaida numura vietturis 5">
            <a:extLst>
              <a:ext uri="{FF2B5EF4-FFF2-40B4-BE49-F238E27FC236}">
                <a16:creationId xmlns:a16="http://schemas.microsoft.com/office/drawing/2014/main" id="{0BC27716-B49D-4A48-809F-5B9AFD53596B}"/>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83B57B98-FB4E-4198-8CDA-04064B069386}" type="slidenum">
              <a:rPr lang="en-US" altLang="lv-LV" smtClean="0"/>
              <a:pPr/>
              <a:t>6</a:t>
            </a:fld>
            <a:endParaRPr lang="en-US" altLang="lv-LV"/>
          </a:p>
        </p:txBody>
      </p:sp>
    </p:spTree>
    <p:extLst>
      <p:ext uri="{BB962C8B-B14F-4D97-AF65-F5344CB8AC3E}">
        <p14:creationId xmlns:p14="http://schemas.microsoft.com/office/powerpoint/2010/main" val="947802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Virsraksts 6">
            <a:extLst>
              <a:ext uri="{FF2B5EF4-FFF2-40B4-BE49-F238E27FC236}">
                <a16:creationId xmlns:a16="http://schemas.microsoft.com/office/drawing/2014/main" id="{612F3065-1751-4FB5-8DEC-D8A8EC647C50}"/>
              </a:ext>
            </a:extLst>
          </p:cNvPr>
          <p:cNvSpPr>
            <a:spLocks noGrp="1"/>
          </p:cNvSpPr>
          <p:nvPr>
            <p:ph type="title"/>
          </p:nvPr>
        </p:nvSpPr>
        <p:spPr>
          <a:xfrm>
            <a:off x="2081213" y="381000"/>
            <a:ext cx="6605587" cy="1036638"/>
          </a:xfrm>
        </p:spPr>
        <p:txBody>
          <a:bodyPr/>
          <a:lstStyle/>
          <a:p>
            <a:pPr algn="ctr"/>
            <a:r>
              <a:rPr lang="lv-LV" altLang="lv-LV">
                <a:latin typeface="Times New Roman" panose="02020603050405020304" pitchFamily="18" charset="0"/>
                <a:cs typeface="Times New Roman" panose="02020603050405020304" pitchFamily="18" charset="0"/>
              </a:rPr>
              <a:t>Kriminālsodu izpilde: problēmas un aktualitātes</a:t>
            </a:r>
          </a:p>
        </p:txBody>
      </p:sp>
      <p:sp>
        <p:nvSpPr>
          <p:cNvPr id="8" name="Satura vietturis 7">
            <a:extLst>
              <a:ext uri="{FF2B5EF4-FFF2-40B4-BE49-F238E27FC236}">
                <a16:creationId xmlns:a16="http://schemas.microsoft.com/office/drawing/2014/main" id="{E2D43AE2-D10B-42BC-A2B7-3262BA028FFF}"/>
              </a:ext>
            </a:extLst>
          </p:cNvPr>
          <p:cNvSpPr>
            <a:spLocks noGrp="1"/>
          </p:cNvSpPr>
          <p:nvPr>
            <p:ph idx="1"/>
          </p:nvPr>
        </p:nvSpPr>
        <p:spPr>
          <a:xfrm>
            <a:off x="842963" y="1287463"/>
            <a:ext cx="7843837" cy="4838700"/>
          </a:xfrm>
        </p:spPr>
        <p:txBody>
          <a:bodyPr/>
          <a:lstStyle/>
          <a:p>
            <a:pPr algn="ctr">
              <a:spcBef>
                <a:spcPts val="0"/>
              </a:spcBef>
              <a:buFont typeface="Arial" charset="0"/>
              <a:buNone/>
              <a:defRPr/>
            </a:pPr>
            <a:r>
              <a:rPr lang="lv-LV" sz="2400" b="1" dirty="0">
                <a:latin typeface="Times New Roman" panose="02020603050405020304" pitchFamily="18" charset="0"/>
                <a:cs typeface="Times New Roman" panose="02020603050405020304" pitchFamily="18" charset="0"/>
              </a:rPr>
              <a:t>Īslaicīga brīvības atņemšanas (</a:t>
            </a:r>
            <a:r>
              <a:rPr lang="lv-LV" sz="2400" b="1" dirty="0" err="1">
                <a:latin typeface="Times New Roman" panose="02020603050405020304" pitchFamily="18" charset="0"/>
                <a:cs typeface="Times New Roman" panose="02020603050405020304" pitchFamily="18" charset="0"/>
              </a:rPr>
              <a:t>ĪBA</a:t>
            </a:r>
            <a:r>
              <a:rPr lang="lv-LV" sz="2400" b="1" dirty="0">
                <a:latin typeface="Times New Roman" panose="02020603050405020304" pitchFamily="18" charset="0"/>
                <a:cs typeface="Times New Roman" panose="02020603050405020304" pitchFamily="18" charset="0"/>
              </a:rPr>
              <a:t>) </a:t>
            </a:r>
          </a:p>
          <a:p>
            <a:pPr algn="ctr">
              <a:spcBef>
                <a:spcPts val="0"/>
              </a:spcBef>
              <a:buFont typeface="Arial" charset="0"/>
              <a:buNone/>
              <a:defRPr/>
            </a:pPr>
            <a:r>
              <a:rPr lang="lv-LV" sz="2400" b="1" dirty="0">
                <a:latin typeface="Times New Roman" panose="02020603050405020304" pitchFamily="18" charset="0"/>
                <a:cs typeface="Times New Roman" panose="02020603050405020304" pitchFamily="18" charset="0"/>
              </a:rPr>
              <a:t>un brīvības atņemšanas (</a:t>
            </a:r>
            <a:r>
              <a:rPr lang="lv-LV" sz="2400" b="1" dirty="0" err="1">
                <a:latin typeface="Times New Roman" panose="02020603050405020304" pitchFamily="18" charset="0"/>
                <a:cs typeface="Times New Roman" panose="02020603050405020304" pitchFamily="18" charset="0"/>
              </a:rPr>
              <a:t>BA</a:t>
            </a:r>
            <a:r>
              <a:rPr lang="lv-LV" sz="2400" b="1" dirty="0">
                <a:latin typeface="Times New Roman" panose="02020603050405020304" pitchFamily="18" charset="0"/>
                <a:cs typeface="Times New Roman" panose="02020603050405020304" pitchFamily="18" charset="0"/>
              </a:rPr>
              <a:t>) nošķiršana</a:t>
            </a:r>
          </a:p>
          <a:p>
            <a:pPr algn="just">
              <a:spcBef>
                <a:spcPts val="0"/>
              </a:spcBef>
              <a:defRPr/>
            </a:pPr>
            <a:r>
              <a:rPr lang="lv-LV" sz="2200" dirty="0">
                <a:latin typeface="Times New Roman" panose="02020603050405020304" pitchFamily="18" charset="0"/>
                <a:cs typeface="Times New Roman" panose="02020603050405020304" pitchFamily="18" charset="0"/>
              </a:rPr>
              <a:t>Ieslodzījuma vietai nav normatīvajos aktos noteiktu tiesību secināt/interpretēt, vai piemērotais sods ir uzskatāms par </a:t>
            </a:r>
            <a:r>
              <a:rPr lang="lv-LV" sz="2200" dirty="0" err="1">
                <a:latin typeface="Times New Roman" panose="02020603050405020304" pitchFamily="18" charset="0"/>
                <a:cs typeface="Times New Roman" panose="02020603050405020304" pitchFamily="18" charset="0"/>
              </a:rPr>
              <a:t>ĪBA</a:t>
            </a:r>
            <a:r>
              <a:rPr lang="lv-LV" sz="2200" dirty="0">
                <a:latin typeface="Times New Roman" panose="02020603050405020304" pitchFamily="18" charset="0"/>
                <a:cs typeface="Times New Roman" panose="02020603050405020304" pitchFamily="18" charset="0"/>
              </a:rPr>
              <a:t> vai </a:t>
            </a:r>
            <a:r>
              <a:rPr lang="lv-LV" sz="2200" dirty="0" err="1">
                <a:latin typeface="Times New Roman" panose="02020603050405020304" pitchFamily="18" charset="0"/>
                <a:cs typeface="Times New Roman" panose="02020603050405020304" pitchFamily="18" charset="0"/>
              </a:rPr>
              <a:t>BA</a:t>
            </a:r>
            <a:r>
              <a:rPr lang="lv-LV" sz="2200" dirty="0">
                <a:latin typeface="Times New Roman" panose="02020603050405020304" pitchFamily="18" charset="0"/>
                <a:cs typeface="Times New Roman" panose="02020603050405020304" pitchFamily="18" charset="0"/>
              </a:rPr>
              <a:t>!</a:t>
            </a:r>
          </a:p>
          <a:p>
            <a:pPr algn="just">
              <a:spcBef>
                <a:spcPts val="0"/>
              </a:spcBef>
              <a:buFont typeface="Arial" charset="0"/>
              <a:buNone/>
              <a:defRPr/>
            </a:pPr>
            <a:r>
              <a:rPr lang="lv-LV" sz="2400" b="1" i="1" dirty="0">
                <a:latin typeface="Times New Roman" panose="02020603050405020304" pitchFamily="18" charset="0"/>
                <a:cs typeface="Times New Roman" panose="02020603050405020304" pitchFamily="18" charset="0"/>
              </a:rPr>
              <a:t>Piemērs:</a:t>
            </a:r>
          </a:p>
          <a:p>
            <a:pPr algn="just">
              <a:spcBef>
                <a:spcPts val="0"/>
              </a:spcBef>
              <a:defRPr/>
            </a:pPr>
            <a:r>
              <a:rPr lang="lv-LV" sz="2200" i="1" dirty="0">
                <a:latin typeface="Times New Roman" panose="02020603050405020304" pitchFamily="18" charset="0"/>
                <a:cs typeface="Times New Roman" panose="02020603050405020304" pitchFamily="18" charset="0"/>
              </a:rPr>
              <a:t>Saskaitot divus ĪBA sodus, tiesa nolemj, ka galīgais sods ir BA uz 2 mēnešiem. Vēlāk sarakstē ar cietumu tiesa atbild, ka ar šo cietumam jāsaprot, ka tā kā soda termiņš ir 2 mēneši, tad tas uzskatāms par </a:t>
            </a:r>
            <a:r>
              <a:rPr lang="lv-LV" sz="2200" i="1" dirty="0" err="1">
                <a:latin typeface="Times New Roman" panose="02020603050405020304" pitchFamily="18" charset="0"/>
                <a:cs typeface="Times New Roman" panose="02020603050405020304" pitchFamily="18" charset="0"/>
              </a:rPr>
              <a:t>ĪBA</a:t>
            </a:r>
            <a:r>
              <a:rPr lang="lv-LV" sz="2200" i="1" dirty="0">
                <a:latin typeface="Times New Roman" panose="02020603050405020304" pitchFamily="18" charset="0"/>
                <a:cs typeface="Times New Roman" panose="02020603050405020304" pitchFamily="18" charset="0"/>
              </a:rPr>
              <a:t> sodu. </a:t>
            </a:r>
          </a:p>
          <a:p>
            <a:pPr algn="just">
              <a:spcBef>
                <a:spcPts val="0"/>
              </a:spcBef>
              <a:buFont typeface="Arial" charset="0"/>
              <a:buNone/>
              <a:defRPr/>
            </a:pPr>
            <a:r>
              <a:rPr lang="lv-LV" sz="2400" b="1" i="1" dirty="0">
                <a:latin typeface="Times New Roman" panose="02020603050405020304" pitchFamily="18" charset="0"/>
                <a:cs typeface="Times New Roman" panose="02020603050405020304" pitchFamily="18" charset="0"/>
              </a:rPr>
              <a:t>Sekas </a:t>
            </a:r>
            <a:r>
              <a:rPr lang="lv-LV" sz="2400" b="1" i="1" u="sng" dirty="0">
                <a:latin typeface="Times New Roman" panose="02020603050405020304" pitchFamily="18" charset="0"/>
                <a:cs typeface="Times New Roman" panose="02020603050405020304" pitchFamily="18" charset="0"/>
              </a:rPr>
              <a:t>notiesātajam</a:t>
            </a:r>
            <a:r>
              <a:rPr lang="lv-LV" sz="2400" i="1" dirty="0">
                <a:latin typeface="Times New Roman" panose="02020603050405020304" pitchFamily="18" charset="0"/>
                <a:cs typeface="Times New Roman" panose="02020603050405020304" pitchFamily="18" charset="0"/>
              </a:rPr>
              <a:t> – </a:t>
            </a:r>
            <a:r>
              <a:rPr lang="lv-LV" sz="2200" i="1" dirty="0" err="1">
                <a:latin typeface="Times New Roman" panose="02020603050405020304" pitchFamily="18" charset="0"/>
                <a:cs typeface="Times New Roman" panose="02020603050405020304" pitchFamily="18" charset="0"/>
              </a:rPr>
              <a:t>BA</a:t>
            </a:r>
            <a:r>
              <a:rPr lang="lv-LV" sz="2200" i="1" dirty="0">
                <a:latin typeface="Times New Roman" panose="02020603050405020304" pitchFamily="18" charset="0"/>
                <a:cs typeface="Times New Roman" panose="02020603050405020304" pitchFamily="18" charset="0"/>
              </a:rPr>
              <a:t> izciešanu uzsāk </a:t>
            </a:r>
            <a:r>
              <a:rPr lang="lv-LV" sz="2200" i="1" u="sng" dirty="0">
                <a:latin typeface="Times New Roman" panose="02020603050405020304" pitchFamily="18" charset="0"/>
                <a:cs typeface="Times New Roman" panose="02020603050405020304" pitchFamily="18" charset="0"/>
              </a:rPr>
              <a:t>slēgtā cietuma </a:t>
            </a:r>
            <a:r>
              <a:rPr lang="lv-LV" sz="2200" i="1" dirty="0">
                <a:latin typeface="Times New Roman" panose="02020603050405020304" pitchFamily="18" charset="0"/>
                <a:cs typeface="Times New Roman" panose="02020603050405020304" pitchFamily="18" charset="0"/>
              </a:rPr>
              <a:t>zemākajā pakāpē, </a:t>
            </a:r>
            <a:r>
              <a:rPr lang="lv-LV" sz="2200" i="1" dirty="0" err="1">
                <a:latin typeface="Times New Roman" panose="02020603050405020304" pitchFamily="18" charset="0"/>
                <a:cs typeface="Times New Roman" panose="02020603050405020304" pitchFamily="18" charset="0"/>
              </a:rPr>
              <a:t>ĪBA</a:t>
            </a:r>
            <a:r>
              <a:rPr lang="lv-LV" sz="2200" i="1" dirty="0">
                <a:latin typeface="Times New Roman" panose="02020603050405020304" pitchFamily="18" charset="0"/>
                <a:cs typeface="Times New Roman" panose="02020603050405020304" pitchFamily="18" charset="0"/>
              </a:rPr>
              <a:t> – </a:t>
            </a:r>
            <a:r>
              <a:rPr lang="lv-LV" sz="2200" i="1" u="sng" dirty="0">
                <a:latin typeface="Times New Roman" panose="02020603050405020304" pitchFamily="18" charset="0"/>
                <a:cs typeface="Times New Roman" panose="02020603050405020304" pitchFamily="18" charset="0"/>
              </a:rPr>
              <a:t>daļēji slēgtā cietuma </a:t>
            </a:r>
            <a:r>
              <a:rPr lang="lv-LV" sz="2200" i="1" dirty="0">
                <a:latin typeface="Times New Roman" panose="02020603050405020304" pitchFamily="18" charset="0"/>
                <a:cs typeface="Times New Roman" panose="02020603050405020304" pitchFamily="18" charset="0"/>
              </a:rPr>
              <a:t>augstākajā pakāpē (atšķirīgs tiesību apjoms, soda izpildes apstākļi).</a:t>
            </a:r>
            <a:endParaRPr lang="lv-LV" sz="2200" i="1" dirty="0"/>
          </a:p>
        </p:txBody>
      </p:sp>
      <p:sp>
        <p:nvSpPr>
          <p:cNvPr id="24580" name="Teksta vietturis 8">
            <a:extLst>
              <a:ext uri="{FF2B5EF4-FFF2-40B4-BE49-F238E27FC236}">
                <a16:creationId xmlns:a16="http://schemas.microsoft.com/office/drawing/2014/main" id="{642945AE-CA70-4CC8-9E65-B765BE7DEAB2}"/>
              </a:ext>
            </a:extLst>
          </p:cNvPr>
          <p:cNvSpPr>
            <a:spLocks noGrp="1"/>
          </p:cNvSpPr>
          <p:nvPr>
            <p:ph type="body" sz="quarter" idx="10"/>
          </p:nvPr>
        </p:nvSpPr>
        <p:spPr/>
        <p:txBody>
          <a:bodyPr/>
          <a:lstStyle/>
          <a:p>
            <a:endParaRPr lang="lv-LV" altLang="lv-LV">
              <a:ea typeface="MS PGothic" panose="020B0600070205080204" pitchFamily="34" charset="-128"/>
            </a:endParaRPr>
          </a:p>
        </p:txBody>
      </p:sp>
      <p:sp>
        <p:nvSpPr>
          <p:cNvPr id="24581" name="Teksta vietturis 9">
            <a:extLst>
              <a:ext uri="{FF2B5EF4-FFF2-40B4-BE49-F238E27FC236}">
                <a16:creationId xmlns:a16="http://schemas.microsoft.com/office/drawing/2014/main" id="{C9827538-B6DD-45E6-B168-A268B24B2473}"/>
              </a:ext>
            </a:extLst>
          </p:cNvPr>
          <p:cNvSpPr>
            <a:spLocks noGrp="1"/>
          </p:cNvSpPr>
          <p:nvPr>
            <p:ph type="body" sz="quarter" idx="12"/>
          </p:nvPr>
        </p:nvSpPr>
        <p:spPr/>
        <p:txBody>
          <a:bodyPr/>
          <a:lstStyle/>
          <a:p>
            <a:endParaRPr lang="lv-LV" altLang="lv-LV">
              <a:ea typeface="MS PGothic" panose="020B0600070205080204" pitchFamily="34" charset="-128"/>
            </a:endParaRPr>
          </a:p>
        </p:txBody>
      </p:sp>
      <p:sp>
        <p:nvSpPr>
          <p:cNvPr id="24582" name="Slaida numura vietturis 5">
            <a:extLst>
              <a:ext uri="{FF2B5EF4-FFF2-40B4-BE49-F238E27FC236}">
                <a16:creationId xmlns:a16="http://schemas.microsoft.com/office/drawing/2014/main" id="{CEBD1A3A-55E7-4822-99DF-EDAA89762A55}"/>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0175D632-BE95-4EC9-9990-5437242F1D8C}" type="slidenum">
              <a:rPr lang="en-US" altLang="lv-LV" smtClean="0"/>
              <a:pPr/>
              <a:t>7</a:t>
            </a:fld>
            <a:endParaRPr lang="en-US" altLang="lv-LV"/>
          </a:p>
        </p:txBody>
      </p:sp>
    </p:spTree>
    <p:extLst>
      <p:ext uri="{BB962C8B-B14F-4D97-AF65-F5344CB8AC3E}">
        <p14:creationId xmlns:p14="http://schemas.microsoft.com/office/powerpoint/2010/main" val="815212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Virsraksts 6">
            <a:extLst>
              <a:ext uri="{FF2B5EF4-FFF2-40B4-BE49-F238E27FC236}">
                <a16:creationId xmlns:a16="http://schemas.microsoft.com/office/drawing/2014/main" id="{1F8E6216-F316-4468-B4B4-D6BE3AC40544}"/>
              </a:ext>
            </a:extLst>
          </p:cNvPr>
          <p:cNvSpPr>
            <a:spLocks noGrp="1"/>
          </p:cNvSpPr>
          <p:nvPr>
            <p:ph type="title"/>
          </p:nvPr>
        </p:nvSpPr>
        <p:spPr>
          <a:xfrm>
            <a:off x="1997075" y="381000"/>
            <a:ext cx="6689725" cy="1036638"/>
          </a:xfrm>
        </p:spPr>
        <p:txBody>
          <a:bodyPr/>
          <a:lstStyle/>
          <a:p>
            <a:r>
              <a:rPr lang="lv-LV" altLang="lv-LV">
                <a:latin typeface="Times New Roman" panose="02020603050405020304" pitchFamily="18" charset="0"/>
                <a:cs typeface="Times New Roman" panose="02020603050405020304" pitchFamily="18" charset="0"/>
              </a:rPr>
              <a:t>Kriminālsodu izpilde: problēmas un aktualitātes</a:t>
            </a:r>
            <a:endParaRPr lang="lv-LV" altLang="lv-LV">
              <a:cs typeface="Times New Roman" panose="02020603050405020304" pitchFamily="18" charset="0"/>
            </a:endParaRPr>
          </a:p>
        </p:txBody>
      </p:sp>
      <p:sp>
        <p:nvSpPr>
          <p:cNvPr id="8" name="Satura vietturis 7">
            <a:extLst>
              <a:ext uri="{FF2B5EF4-FFF2-40B4-BE49-F238E27FC236}">
                <a16:creationId xmlns:a16="http://schemas.microsoft.com/office/drawing/2014/main" id="{E2D43AE2-D10B-42BC-A2B7-3262BA028FFF}"/>
              </a:ext>
            </a:extLst>
          </p:cNvPr>
          <p:cNvSpPr>
            <a:spLocks noGrp="1"/>
          </p:cNvSpPr>
          <p:nvPr>
            <p:ph idx="1"/>
          </p:nvPr>
        </p:nvSpPr>
        <p:spPr>
          <a:xfrm>
            <a:off x="842963" y="1417638"/>
            <a:ext cx="7843837" cy="4708525"/>
          </a:xfrm>
        </p:spPr>
        <p:txBody>
          <a:bodyPr>
            <a:normAutofit lnSpcReduction="10000"/>
          </a:bodyPr>
          <a:lstStyle/>
          <a:p>
            <a:pPr algn="ctr">
              <a:buFont typeface="Arial" charset="0"/>
              <a:buNone/>
              <a:defRPr/>
            </a:pPr>
            <a:r>
              <a:rPr lang="lv-LV" sz="2400" b="1" dirty="0">
                <a:latin typeface="Times New Roman" panose="02020603050405020304" pitchFamily="18" charset="0"/>
                <a:cs typeface="Times New Roman" panose="02020603050405020304" pitchFamily="18" charset="0"/>
              </a:rPr>
              <a:t>Apcietinājuma piemērošana, termiņi, cietuma informēšana</a:t>
            </a:r>
          </a:p>
          <a:p>
            <a:pPr marL="342900" indent="-342900" algn="just">
              <a:buFont typeface="Arial" panose="020B0604020202020204" pitchFamily="34" charset="0"/>
              <a:buChar char="•"/>
              <a:defRPr/>
            </a:pPr>
            <a:r>
              <a:rPr lang="lv-LV" sz="2200" dirty="0">
                <a:latin typeface="Times New Roman" panose="02020603050405020304" pitchFamily="18" charset="0"/>
                <a:cs typeface="Times New Roman" panose="02020603050405020304" pitchFamily="18" charset="0"/>
              </a:rPr>
              <a:t>aicinājums neaizmirst informēt cietumu par apcietinājuma pagarināšanu, drošības līdzekļa maiņu, u.tml. procesuāli nozīmīgiem faktiem;</a:t>
            </a:r>
          </a:p>
          <a:p>
            <a:pPr marL="342900" indent="-342900" algn="just">
              <a:buFont typeface="Arial" panose="020B0604020202020204" pitchFamily="34" charset="0"/>
              <a:buChar char="•"/>
              <a:defRPr/>
            </a:pPr>
            <a:r>
              <a:rPr lang="lv-LV" sz="2200" dirty="0">
                <a:latin typeface="Times New Roman" panose="02020603050405020304" pitchFamily="18" charset="0"/>
                <a:cs typeface="Times New Roman" panose="02020603050405020304" pitchFamily="18" charset="0"/>
              </a:rPr>
              <a:t>ja ar kasācijas instances tiesas lēmumu tiesas nolēmums tiek atcelts pilnībā vai daļā (par sodu) un lieta nosūtīta jaunai izskatīšanai, </a:t>
            </a:r>
            <a:r>
              <a:rPr lang="lv-LV" sz="2200" u="sng" dirty="0">
                <a:latin typeface="Times New Roman" panose="02020603050405020304" pitchFamily="18" charset="0"/>
                <a:cs typeface="Times New Roman" panose="02020603050405020304" pitchFamily="18" charset="0"/>
              </a:rPr>
              <a:t>un ja nav izlemts jautājums par drošības līdzekli</a:t>
            </a:r>
            <a:r>
              <a:rPr lang="lv-LV" sz="2200" dirty="0">
                <a:latin typeface="Times New Roman" panose="02020603050405020304" pitchFamily="18" charset="0"/>
                <a:cs typeface="Times New Roman" panose="02020603050405020304" pitchFamily="18" charset="0"/>
              </a:rPr>
              <a:t>, personas turpmākai turēšanai ieslodzījuma vietā nav tiesiska pamata un viņa ir atbrīvojama;</a:t>
            </a:r>
          </a:p>
          <a:p>
            <a:pPr marL="342900" indent="-342900" algn="just">
              <a:buFont typeface="Arial" panose="020B0604020202020204" pitchFamily="34" charset="0"/>
              <a:buChar char="•"/>
              <a:defRPr/>
            </a:pPr>
            <a:r>
              <a:rPr lang="lv-LV" sz="2200" dirty="0">
                <a:latin typeface="Times New Roman" panose="02020603050405020304" pitchFamily="18" charset="0"/>
                <a:cs typeface="Times New Roman" panose="02020603050405020304" pitchFamily="18" charset="0"/>
              </a:rPr>
              <a:t>apcietinājuma ieskaitīšana brīvības atņemšanas soda termiņā – tā kļūst aizvien sarežģītāka, jo katram notiesātajam parasti ir vairāki kriminālprocesi.</a:t>
            </a:r>
          </a:p>
          <a:p>
            <a:pPr algn="just">
              <a:buFont typeface="Arial" charset="0"/>
              <a:buNone/>
              <a:defRPr/>
            </a:pPr>
            <a:endParaRPr lang="lv-LV" sz="2400" dirty="0">
              <a:latin typeface="Times New Roman" panose="02020603050405020304" pitchFamily="18" charset="0"/>
              <a:cs typeface="Times New Roman" panose="02020603050405020304" pitchFamily="18" charset="0"/>
            </a:endParaRPr>
          </a:p>
        </p:txBody>
      </p:sp>
      <p:sp>
        <p:nvSpPr>
          <p:cNvPr id="25604" name="Teksta vietturis 8">
            <a:extLst>
              <a:ext uri="{FF2B5EF4-FFF2-40B4-BE49-F238E27FC236}">
                <a16:creationId xmlns:a16="http://schemas.microsoft.com/office/drawing/2014/main" id="{A47E973C-D32A-431A-AF1D-DC81D5D24083}"/>
              </a:ext>
            </a:extLst>
          </p:cNvPr>
          <p:cNvSpPr>
            <a:spLocks noGrp="1"/>
          </p:cNvSpPr>
          <p:nvPr>
            <p:ph type="body" sz="quarter" idx="10"/>
          </p:nvPr>
        </p:nvSpPr>
        <p:spPr/>
        <p:txBody>
          <a:bodyPr/>
          <a:lstStyle/>
          <a:p>
            <a:endParaRPr lang="lv-LV" altLang="lv-LV">
              <a:ea typeface="MS PGothic" panose="020B0600070205080204" pitchFamily="34" charset="-128"/>
            </a:endParaRPr>
          </a:p>
        </p:txBody>
      </p:sp>
      <p:sp>
        <p:nvSpPr>
          <p:cNvPr id="25605" name="Teksta vietturis 9">
            <a:extLst>
              <a:ext uri="{FF2B5EF4-FFF2-40B4-BE49-F238E27FC236}">
                <a16:creationId xmlns:a16="http://schemas.microsoft.com/office/drawing/2014/main" id="{DCC45A9C-154F-42E3-845C-BAF9EEE9B001}"/>
              </a:ext>
            </a:extLst>
          </p:cNvPr>
          <p:cNvSpPr>
            <a:spLocks noGrp="1"/>
          </p:cNvSpPr>
          <p:nvPr>
            <p:ph type="body" sz="quarter" idx="12"/>
          </p:nvPr>
        </p:nvSpPr>
        <p:spPr/>
        <p:txBody>
          <a:bodyPr/>
          <a:lstStyle/>
          <a:p>
            <a:endParaRPr lang="lv-LV" altLang="lv-LV">
              <a:ea typeface="MS PGothic" panose="020B0600070205080204" pitchFamily="34" charset="-128"/>
            </a:endParaRPr>
          </a:p>
        </p:txBody>
      </p:sp>
      <p:sp>
        <p:nvSpPr>
          <p:cNvPr id="25606" name="Slaida numura vietturis 5">
            <a:extLst>
              <a:ext uri="{FF2B5EF4-FFF2-40B4-BE49-F238E27FC236}">
                <a16:creationId xmlns:a16="http://schemas.microsoft.com/office/drawing/2014/main" id="{B663B20D-95DE-4B30-99CF-75284CBA9DDD}"/>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6954CF6D-EAFD-46C8-A403-BE886AAB3033}" type="slidenum">
              <a:rPr lang="en-US" altLang="lv-LV" smtClean="0"/>
              <a:pPr/>
              <a:t>8</a:t>
            </a:fld>
            <a:endParaRPr lang="en-US" altLang="lv-LV"/>
          </a:p>
        </p:txBody>
      </p:sp>
    </p:spTree>
    <p:extLst>
      <p:ext uri="{BB962C8B-B14F-4D97-AF65-F5344CB8AC3E}">
        <p14:creationId xmlns:p14="http://schemas.microsoft.com/office/powerpoint/2010/main" val="2653610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Virsraksts 1">
            <a:extLst>
              <a:ext uri="{FF2B5EF4-FFF2-40B4-BE49-F238E27FC236}">
                <a16:creationId xmlns:a16="http://schemas.microsoft.com/office/drawing/2014/main" id="{FFEC94AE-DCC0-4869-9DB1-4C53E20C8266}"/>
              </a:ext>
            </a:extLst>
          </p:cNvPr>
          <p:cNvSpPr>
            <a:spLocks noGrp="1"/>
          </p:cNvSpPr>
          <p:nvPr>
            <p:ph type="title"/>
          </p:nvPr>
        </p:nvSpPr>
        <p:spPr>
          <a:xfrm>
            <a:off x="2178050" y="381000"/>
            <a:ext cx="6508750" cy="1036638"/>
          </a:xfrm>
        </p:spPr>
        <p:txBody>
          <a:bodyPr/>
          <a:lstStyle/>
          <a:p>
            <a:r>
              <a:rPr lang="lv-LV" altLang="lv-LV">
                <a:latin typeface="Times New Roman" panose="02020603050405020304" pitchFamily="18" charset="0"/>
                <a:cs typeface="Times New Roman" panose="02020603050405020304" pitchFamily="18" charset="0"/>
              </a:rPr>
              <a:t>Kriminālsodu izpilde: problēmas un aktualitātes</a:t>
            </a:r>
            <a:endParaRPr lang="lv-LV" altLang="lv-LV">
              <a:cs typeface="Times New Roman" panose="02020603050405020304" pitchFamily="18" charset="0"/>
            </a:endParaRPr>
          </a:p>
        </p:txBody>
      </p:sp>
      <p:sp>
        <p:nvSpPr>
          <p:cNvPr id="3" name="Satura vietturis 2">
            <a:extLst>
              <a:ext uri="{FF2B5EF4-FFF2-40B4-BE49-F238E27FC236}">
                <a16:creationId xmlns:a16="http://schemas.microsoft.com/office/drawing/2014/main" id="{D919814F-5014-4A2F-9266-A0B26F3936C2}"/>
              </a:ext>
            </a:extLst>
          </p:cNvPr>
          <p:cNvSpPr>
            <a:spLocks noGrp="1"/>
          </p:cNvSpPr>
          <p:nvPr>
            <p:ph idx="1"/>
          </p:nvPr>
        </p:nvSpPr>
        <p:spPr>
          <a:xfrm>
            <a:off x="733425" y="1752600"/>
            <a:ext cx="7953375" cy="4373563"/>
          </a:xfrm>
        </p:spPr>
        <p:txBody>
          <a:bodyPr/>
          <a:lstStyle/>
          <a:p>
            <a:pPr>
              <a:spcBef>
                <a:spcPts val="0"/>
              </a:spcBef>
              <a:buFont typeface="Arial" charset="0"/>
              <a:buNone/>
              <a:defRPr/>
            </a:pPr>
            <a:r>
              <a:rPr lang="lv-LV" sz="2400" b="1" dirty="0">
                <a:latin typeface="Times New Roman" panose="02020603050405020304" pitchFamily="18" charset="0"/>
                <a:cs typeface="Times New Roman" panose="02020603050405020304" pitchFamily="18" charset="0"/>
              </a:rPr>
              <a:t>Citas problēmas ieslodzījuma vietām:</a:t>
            </a:r>
          </a:p>
          <a:p>
            <a:pPr marL="342900" indent="-342900" algn="just">
              <a:spcBef>
                <a:spcPts val="0"/>
              </a:spcBef>
              <a:buFont typeface="Arial" panose="020B0604020202020204" pitchFamily="34" charset="0"/>
              <a:buChar char="•"/>
              <a:defRPr/>
            </a:pPr>
            <a:r>
              <a:rPr lang="lv-LV" sz="2400" dirty="0">
                <a:latin typeface="Times New Roman" panose="02020603050405020304" pitchFamily="18" charset="0"/>
                <a:cs typeface="Times New Roman" panose="02020603050405020304" pitchFamily="18" charset="0"/>
              </a:rPr>
              <a:t>Soda termiņa sākuma un beigu noteikšana pie galīgā soda noteikšanas – aizvien sarežģītāk, jo vienam notiesātajam ir vairāki spriedumi, vairāki kriminālprocesi (apcietinājumi);</a:t>
            </a:r>
          </a:p>
          <a:p>
            <a:pPr marL="342900" indent="-342900" algn="just">
              <a:spcBef>
                <a:spcPts val="0"/>
              </a:spcBef>
              <a:buFont typeface="Arial" panose="020B0604020202020204" pitchFamily="34" charset="0"/>
              <a:buChar char="•"/>
              <a:defRPr/>
            </a:pPr>
            <a:r>
              <a:rPr lang="lv-LV" sz="2400" dirty="0">
                <a:latin typeface="Times New Roman" panose="02020603050405020304" pitchFamily="18" charset="0"/>
                <a:cs typeface="Times New Roman" panose="02020603050405020304" pitchFamily="18" charset="0"/>
              </a:rPr>
              <a:t>Saīsinātie spriedumi – lūdzam norādīt arī:</a:t>
            </a:r>
          </a:p>
          <a:p>
            <a:pPr marL="787400" indent="-342900" algn="just">
              <a:spcBef>
                <a:spcPts val="0"/>
              </a:spcBef>
              <a:buFont typeface="Arial" panose="020B0604020202020204" pitchFamily="34" charset="0"/>
              <a:buChar char="•"/>
              <a:defRPr/>
            </a:pPr>
            <a:r>
              <a:rPr lang="lv-LV" sz="2400" dirty="0">
                <a:latin typeface="Times New Roman" panose="02020603050405020304" pitchFamily="18" charset="0"/>
                <a:cs typeface="Times New Roman" panose="02020603050405020304" pitchFamily="18" charset="0"/>
              </a:rPr>
              <a:t>nodarījuma klasifikāciju vai vainas formu (bez tā nevar noteikt soda izciešanas režīmu notiesātajam);</a:t>
            </a:r>
          </a:p>
          <a:p>
            <a:pPr marL="787400" indent="-342900" algn="just">
              <a:spcBef>
                <a:spcPts val="0"/>
              </a:spcBef>
              <a:buFont typeface="Arial" panose="020B0604020202020204" pitchFamily="34" charset="0"/>
              <a:buChar char="•"/>
              <a:defRPr/>
            </a:pPr>
            <a:r>
              <a:rPr lang="lv-LV" sz="2400" dirty="0">
                <a:latin typeface="Times New Roman" panose="02020603050405020304" pitchFamily="18" charset="0"/>
                <a:cs typeface="Times New Roman" panose="02020603050405020304" pitchFamily="18" charset="0"/>
              </a:rPr>
              <a:t>ja pievieno neizciesto sodu – </a:t>
            </a:r>
            <a:r>
              <a:rPr lang="lv-LV" sz="2400" u="sng" dirty="0">
                <a:latin typeface="Times New Roman" panose="02020603050405020304" pitchFamily="18" charset="0"/>
                <a:cs typeface="Times New Roman" panose="02020603050405020304" pitchFamily="18" charset="0"/>
              </a:rPr>
              <a:t>pamat</a:t>
            </a:r>
            <a:r>
              <a:rPr lang="lv-LV" sz="2400" dirty="0">
                <a:latin typeface="Times New Roman" panose="02020603050405020304" pitchFamily="18" charset="0"/>
                <a:cs typeface="Times New Roman" panose="02020603050405020304" pitchFamily="18" charset="0"/>
              </a:rPr>
              <a:t>sods vai </a:t>
            </a:r>
            <a:r>
              <a:rPr lang="lv-LV" sz="2400" u="sng" dirty="0">
                <a:latin typeface="Times New Roman" panose="02020603050405020304" pitchFamily="18" charset="0"/>
                <a:cs typeface="Times New Roman" panose="02020603050405020304" pitchFamily="18" charset="0"/>
              </a:rPr>
              <a:t>papild</a:t>
            </a:r>
            <a:r>
              <a:rPr lang="lv-LV" sz="2400" dirty="0">
                <a:latin typeface="Times New Roman" panose="02020603050405020304" pitchFamily="18" charset="0"/>
                <a:cs typeface="Times New Roman" panose="02020603050405020304" pitchFamily="18" charset="0"/>
              </a:rPr>
              <a:t>sods (nepieciešams režīma noteikšanai); </a:t>
            </a:r>
          </a:p>
          <a:p>
            <a:pPr marL="342900" indent="-342900" algn="just">
              <a:spcBef>
                <a:spcPts val="0"/>
              </a:spcBef>
              <a:buFont typeface="Arial" panose="020B0604020202020204" pitchFamily="34" charset="0"/>
              <a:buChar char="•"/>
              <a:defRPr/>
            </a:pPr>
            <a:r>
              <a:rPr lang="lv-LV" sz="2400" dirty="0">
                <a:latin typeface="Times New Roman" panose="02020603050405020304" pitchFamily="18" charset="0"/>
                <a:cs typeface="Times New Roman" panose="02020603050405020304" pitchFamily="18" charset="0"/>
              </a:rPr>
              <a:t>Lūdzam neaizmirst nolēmumus sūtīt arī cietumiem, ne tikai ieslodzītajiem.  </a:t>
            </a:r>
          </a:p>
          <a:p>
            <a:pPr marL="342900" indent="-342900">
              <a:spcBef>
                <a:spcPts val="0"/>
              </a:spcBef>
              <a:buFont typeface="Arial" panose="020B0604020202020204" pitchFamily="34" charset="0"/>
              <a:buChar char="•"/>
              <a:defRPr/>
            </a:pPr>
            <a:endParaRPr lang="lv-LV" sz="2400" dirty="0">
              <a:latin typeface="Times New Roman" panose="02020603050405020304" pitchFamily="18" charset="0"/>
              <a:cs typeface="Times New Roman" panose="02020603050405020304" pitchFamily="18" charset="0"/>
            </a:endParaRPr>
          </a:p>
          <a:p>
            <a:pPr marL="342900" indent="-342900">
              <a:spcBef>
                <a:spcPts val="0"/>
              </a:spcBef>
              <a:buFont typeface="Arial" panose="020B0604020202020204" pitchFamily="34" charset="0"/>
              <a:buChar char="•"/>
              <a:defRPr/>
            </a:pPr>
            <a:endParaRPr lang="lv-LV" sz="2400" dirty="0">
              <a:latin typeface="Times New Roman" panose="02020603050405020304" pitchFamily="18" charset="0"/>
              <a:cs typeface="Times New Roman" panose="02020603050405020304" pitchFamily="18" charset="0"/>
            </a:endParaRPr>
          </a:p>
        </p:txBody>
      </p:sp>
      <p:sp>
        <p:nvSpPr>
          <p:cNvPr id="27652" name="Teksta vietturis 3">
            <a:extLst>
              <a:ext uri="{FF2B5EF4-FFF2-40B4-BE49-F238E27FC236}">
                <a16:creationId xmlns:a16="http://schemas.microsoft.com/office/drawing/2014/main" id="{757DB1D3-3F54-483B-BAE5-F00032BA05BD}"/>
              </a:ext>
            </a:extLst>
          </p:cNvPr>
          <p:cNvSpPr>
            <a:spLocks noGrp="1"/>
          </p:cNvSpPr>
          <p:nvPr>
            <p:ph type="body" sz="quarter" idx="10"/>
          </p:nvPr>
        </p:nvSpPr>
        <p:spPr/>
        <p:txBody>
          <a:bodyPr/>
          <a:lstStyle/>
          <a:p>
            <a:endParaRPr lang="lv-LV" altLang="lv-LV">
              <a:ea typeface="MS PGothic" panose="020B0600070205080204" pitchFamily="34" charset="-128"/>
            </a:endParaRPr>
          </a:p>
        </p:txBody>
      </p:sp>
      <p:sp>
        <p:nvSpPr>
          <p:cNvPr id="27653" name="Teksta vietturis 4">
            <a:extLst>
              <a:ext uri="{FF2B5EF4-FFF2-40B4-BE49-F238E27FC236}">
                <a16:creationId xmlns:a16="http://schemas.microsoft.com/office/drawing/2014/main" id="{EAFB1A06-8534-4C2C-889F-8728640EF4BA}"/>
              </a:ext>
            </a:extLst>
          </p:cNvPr>
          <p:cNvSpPr>
            <a:spLocks noGrp="1"/>
          </p:cNvSpPr>
          <p:nvPr>
            <p:ph type="body" sz="quarter" idx="12"/>
          </p:nvPr>
        </p:nvSpPr>
        <p:spPr/>
        <p:txBody>
          <a:bodyPr/>
          <a:lstStyle/>
          <a:p>
            <a:endParaRPr lang="lv-LV" altLang="lv-LV">
              <a:ea typeface="MS PGothic" panose="020B0600070205080204" pitchFamily="34" charset="-128"/>
            </a:endParaRPr>
          </a:p>
        </p:txBody>
      </p:sp>
      <p:sp>
        <p:nvSpPr>
          <p:cNvPr id="27654" name="Slaida numura vietturis 5">
            <a:extLst>
              <a:ext uri="{FF2B5EF4-FFF2-40B4-BE49-F238E27FC236}">
                <a16:creationId xmlns:a16="http://schemas.microsoft.com/office/drawing/2014/main" id="{66020A7F-69F1-4CB8-A387-92A483455827}"/>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04D2133B-5AA5-46B5-ACCF-98C0C024A166}" type="slidenum">
              <a:rPr lang="en-US" altLang="lv-LV" smtClean="0"/>
              <a:pPr/>
              <a:t>9</a:t>
            </a:fld>
            <a:endParaRPr lang="en-US" altLang="lv-LV"/>
          </a:p>
        </p:txBody>
      </p:sp>
    </p:spTree>
    <p:extLst>
      <p:ext uri="{BB962C8B-B14F-4D97-AF65-F5344CB8AC3E}">
        <p14:creationId xmlns:p14="http://schemas.microsoft.com/office/powerpoint/2010/main" val="4238360783"/>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8663</TotalTime>
  <Words>1618</Words>
  <Application>Microsoft Office PowerPoint</Application>
  <PresentationFormat>Slaidrāde ekrānā (4:3)</PresentationFormat>
  <Paragraphs>171</Paragraphs>
  <Slides>18</Slides>
  <Notes>8</Notes>
  <HiddenSlides>0</HiddenSlides>
  <MMClips>0</MMClips>
  <ScaleCrop>false</ScaleCrop>
  <HeadingPairs>
    <vt:vector size="6" baseType="variant">
      <vt:variant>
        <vt:lpstr>Lietotie fonti</vt:lpstr>
      </vt:variant>
      <vt:variant>
        <vt:i4>7</vt:i4>
      </vt:variant>
      <vt:variant>
        <vt:lpstr>Dizains</vt:lpstr>
      </vt:variant>
      <vt:variant>
        <vt:i4>1</vt:i4>
      </vt:variant>
      <vt:variant>
        <vt:lpstr>Slaidu virsraksti</vt:lpstr>
      </vt:variant>
      <vt:variant>
        <vt:i4>18</vt:i4>
      </vt:variant>
    </vt:vector>
  </HeadingPairs>
  <TitlesOfParts>
    <vt:vector size="26" baseType="lpstr">
      <vt:lpstr>ＭＳ Ｐゴシック</vt:lpstr>
      <vt:lpstr>ＭＳ Ｐゴシック</vt:lpstr>
      <vt:lpstr>Arial</vt:lpstr>
      <vt:lpstr>Calibri</vt:lpstr>
      <vt:lpstr>Times New Roman</vt:lpstr>
      <vt:lpstr>Verdana</vt:lpstr>
      <vt:lpstr>Wingdings</vt:lpstr>
      <vt:lpstr>89_Prezentacija_templateLV</vt:lpstr>
      <vt:lpstr> Aktualitātes  TM valsts sekretāra vietniece  tiesību politikas jautājumos L.Medina </vt:lpstr>
      <vt:lpstr>Saīsinātie spriedumi kriminālprocesā</vt:lpstr>
      <vt:lpstr>OECD Konvencija par ārvalstu amatpersonu kukuļošanas apkarošanu starptautiskajos biznesa darījumos</vt:lpstr>
      <vt:lpstr>Noziedzīgi iegūtu līdzekļu legalizēšana:</vt:lpstr>
      <vt:lpstr>Noziedzīgi iegūtu līdzekļu legalizēšana</vt:lpstr>
      <vt:lpstr>PowerPoint prezentācija</vt:lpstr>
      <vt:lpstr>Kriminālsodu izpilde: problēmas un aktualitātes</vt:lpstr>
      <vt:lpstr>Kriminālsodu izpilde: problēmas un aktualitātes</vt:lpstr>
      <vt:lpstr>Kriminālsodu izpilde: problēmas un aktualitātes</vt:lpstr>
      <vt:lpstr>Kriminālsodu izpilde: problēmas un aktualitātes</vt:lpstr>
      <vt:lpstr>PowerPoint prezentācija</vt:lpstr>
      <vt:lpstr>Aktualitātes civilprocesā 2017.gadā</vt:lpstr>
      <vt:lpstr>Aktualitātes civilprocesā 2017.gadā</vt:lpstr>
      <vt:lpstr>Aktualitātes civilprocesā 2017.gadā</vt:lpstr>
      <vt:lpstr>Aktualitātes civilprocesā 2017.gadā</vt:lpstr>
      <vt:lpstr>Aktualitātes civilprocesā 2017.gadā</vt:lpstr>
      <vt:lpstr>PowerPoint prezentācija</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Laila Medin</cp:lastModifiedBy>
  <cp:revision>253</cp:revision>
  <cp:lastPrinted>2016-03-07T11:03:59Z</cp:lastPrinted>
  <dcterms:created xsi:type="dcterms:W3CDTF">2014-11-20T14:46:47Z</dcterms:created>
  <dcterms:modified xsi:type="dcterms:W3CDTF">2017-11-02T10:12:27Z</dcterms:modified>
</cp:coreProperties>
</file>