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7" r:id="rId1"/>
  </p:sldMasterIdLst>
  <p:notesMasterIdLst>
    <p:notesMasterId r:id="rId11"/>
  </p:notesMasterIdLst>
  <p:handoutMasterIdLst>
    <p:handoutMasterId r:id="rId12"/>
  </p:handoutMasterIdLst>
  <p:sldIdLst>
    <p:sldId id="256" r:id="rId2"/>
    <p:sldId id="307" r:id="rId3"/>
    <p:sldId id="306" r:id="rId4"/>
    <p:sldId id="279" r:id="rId5"/>
    <p:sldId id="282" r:id="rId6"/>
    <p:sldId id="300" r:id="rId7"/>
    <p:sldId id="289" r:id="rId8"/>
    <p:sldId id="298" r:id="rId9"/>
    <p:sldId id="30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hards Veinbergs" initials="RV" lastIdx="2" clrIdx="0">
    <p:extLst>
      <p:ext uri="{19B8F6BF-5375-455C-9EA6-DF929625EA0E}">
        <p15:presenceInfo xmlns:p15="http://schemas.microsoft.com/office/powerpoint/2012/main" userId="Rihards Veinberg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E779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42" autoAdjust="0"/>
    <p:restoredTop sz="79015" autoAdjust="0"/>
  </p:normalViewPr>
  <p:slideViewPr>
    <p:cSldViewPr snapToGrid="0">
      <p:cViewPr varScale="1">
        <p:scale>
          <a:sx n="58" d="100"/>
          <a:sy n="58" d="100"/>
        </p:scale>
        <p:origin x="136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8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bdc\at247\PALIGI\RihardsVeinbergs\PRIVATE\2022%20Optim&#257;lais%20tiesne&#353;u%20skaits\CSP%20-%20iedz&#299;vot&#257;ju%20skai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bdc\at247\PALIGI\RihardsVeinbergs\PRIVATE\2022%20Optim&#257;lais%20tiesne&#353;u%20skaits\Optim&#257;lais%20tiesne&#353;u%20skaits%20(2020%20dati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ihardsveinbergs\Desktop\PRIVATE\2023%20Optim&#257;lais%20tiesne&#353;u%20skaits\Tiesne&#353;u%20vakances%2001.09.2023.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b="1"/>
              <a:t>Latvijas iedzīvotāju skaits 2004-2022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'IRS010'!$B$3</c:f>
              <c:strCache>
                <c:ptCount val="1"/>
                <c:pt idx="0">
                  <c:v>Iedzīvotāju skaits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'IRS010'!$A$4:$A$22</c:f>
              <c:strCache>
                <c:ptCount val="19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</c:strCache>
            </c:strRef>
          </c:cat>
          <c:val>
            <c:numRef>
              <c:f>'IRS010'!$B$4:$B$22</c:f>
              <c:numCache>
                <c:formatCode>0</c:formatCode>
                <c:ptCount val="19"/>
                <c:pt idx="0">
                  <c:v>2276520</c:v>
                </c:pt>
                <c:pt idx="1">
                  <c:v>2249724</c:v>
                </c:pt>
                <c:pt idx="2">
                  <c:v>2227874</c:v>
                </c:pt>
                <c:pt idx="3">
                  <c:v>2208840</c:v>
                </c:pt>
                <c:pt idx="4">
                  <c:v>2191810</c:v>
                </c:pt>
                <c:pt idx="5">
                  <c:v>2162834</c:v>
                </c:pt>
                <c:pt idx="6">
                  <c:v>2120504</c:v>
                </c:pt>
                <c:pt idx="7">
                  <c:v>2074605</c:v>
                </c:pt>
                <c:pt idx="8">
                  <c:v>2044813</c:v>
                </c:pt>
                <c:pt idx="9">
                  <c:v>2023825</c:v>
                </c:pt>
                <c:pt idx="10">
                  <c:v>2001468</c:v>
                </c:pt>
                <c:pt idx="11">
                  <c:v>1986096</c:v>
                </c:pt>
                <c:pt idx="12">
                  <c:v>1968957</c:v>
                </c:pt>
                <c:pt idx="13">
                  <c:v>1950116</c:v>
                </c:pt>
                <c:pt idx="14">
                  <c:v>1934379</c:v>
                </c:pt>
                <c:pt idx="15">
                  <c:v>1919968</c:v>
                </c:pt>
                <c:pt idx="16">
                  <c:v>1907675</c:v>
                </c:pt>
                <c:pt idx="17">
                  <c:v>1893223</c:v>
                </c:pt>
                <c:pt idx="18">
                  <c:v>1875757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51-4B5D-98F8-3895F53DDB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37603423"/>
        <c:axId val="1637605919"/>
      </c:barChart>
      <c:catAx>
        <c:axId val="16376034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637605919"/>
        <c:crosses val="autoZero"/>
        <c:auto val="1"/>
        <c:lblAlgn val="ctr"/>
        <c:lblOffset val="100"/>
        <c:noMultiLvlLbl val="0"/>
      </c:catAx>
      <c:valAx>
        <c:axId val="1637605919"/>
        <c:scaling>
          <c:orientation val="minMax"/>
          <c:min val="15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6376034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957940386791854E-2"/>
          <c:y val="3.4159629004703221E-2"/>
          <c:w val="0.94425576721378335"/>
          <c:h val="0.782863125050808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Analīze!$B$4</c:f>
              <c:strCache>
                <c:ptCount val="1"/>
                <c:pt idx="0">
                  <c:v>tiesneši (uz 100k iedz.)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CD3-49A7-8CF7-D8125D2756AA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CD3-49A7-8CF7-D8125D2756AA}"/>
              </c:ext>
            </c:extLst>
          </c:dPt>
          <c:dPt>
            <c:idx val="10"/>
            <c:invertIfNegative val="0"/>
            <c:bubble3D val="0"/>
            <c:spPr>
              <a:solidFill>
                <a:srgbClr val="FF0000">
                  <a:alpha val="7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CD3-49A7-8CF7-D8125D2756AA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4"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8982-4062-A27F-1E2D764A57FD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4"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8982-4062-A27F-1E2D764A57FD}"/>
              </c:ext>
            </c:extLst>
          </c:dPt>
          <c:dPt>
            <c:idx val="24"/>
            <c:invertIfNegative val="0"/>
            <c:bubble3D val="0"/>
            <c:spPr>
              <a:solidFill>
                <a:schemeClr val="accent1"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CD3-49A7-8CF7-D8125D2756AA}"/>
              </c:ext>
            </c:extLst>
          </c:dPt>
          <c:dPt>
            <c:idx val="25"/>
            <c:invertIfNegative val="0"/>
            <c:bubble3D val="0"/>
            <c:spPr>
              <a:solidFill>
                <a:schemeClr val="accent1"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CD3-49A7-8CF7-D8125D2756AA}"/>
              </c:ext>
            </c:extLst>
          </c:dPt>
          <c:dPt>
            <c:idx val="28"/>
            <c:invertIfNegative val="0"/>
            <c:bubble3D val="0"/>
            <c:spPr>
              <a:solidFill>
                <a:schemeClr val="accent1"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CD3-49A7-8CF7-D8125D2756AA}"/>
              </c:ext>
            </c:extLst>
          </c:dPt>
          <c:dPt>
            <c:idx val="37"/>
            <c:invertIfNegative val="0"/>
            <c:bubble3D val="0"/>
            <c:spPr>
              <a:solidFill>
                <a:schemeClr val="accent1"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3CD3-49A7-8CF7-D8125D2756AA}"/>
              </c:ext>
            </c:extLst>
          </c:dPt>
          <c:dPt>
            <c:idx val="38"/>
            <c:invertIfNegative val="0"/>
            <c:bubble3D val="0"/>
            <c:spPr>
              <a:solidFill>
                <a:schemeClr val="accent1"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3CD3-49A7-8CF7-D8125D2756AA}"/>
              </c:ext>
            </c:extLst>
          </c:dPt>
          <c:dPt>
            <c:idx val="39"/>
            <c:invertIfNegative val="0"/>
            <c:bubble3D val="0"/>
            <c:spPr>
              <a:solidFill>
                <a:schemeClr val="accent1"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3CD3-49A7-8CF7-D8125D2756AA}"/>
              </c:ext>
            </c:extLst>
          </c:dPt>
          <c:dPt>
            <c:idx val="41"/>
            <c:invertIfNegative val="0"/>
            <c:bubble3D val="0"/>
            <c:spPr>
              <a:solidFill>
                <a:schemeClr val="accent1"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3CD3-49A7-8CF7-D8125D2756AA}"/>
              </c:ext>
            </c:extLst>
          </c:dPt>
          <c:dPt>
            <c:idx val="42"/>
            <c:invertIfNegative val="0"/>
            <c:bubble3D val="0"/>
            <c:spPr>
              <a:solidFill>
                <a:schemeClr val="accent1"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3CD3-49A7-8CF7-D8125D2756AA}"/>
              </c:ext>
            </c:extLst>
          </c:dPt>
          <c:dPt>
            <c:idx val="43"/>
            <c:invertIfNegative val="0"/>
            <c:bubble3D val="0"/>
            <c:spPr>
              <a:solidFill>
                <a:schemeClr val="accent1"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3CD3-49A7-8CF7-D8125D2756AA}"/>
              </c:ext>
            </c:extLst>
          </c:dPt>
          <c:cat>
            <c:strRef>
              <c:f>Analīze!$A$5:$A$48</c:f>
              <c:strCache>
                <c:ptCount val="44"/>
                <c:pt idx="0">
                  <c:v>Monaco</c:v>
                </c:pt>
                <c:pt idx="1">
                  <c:v>Montenegro</c:v>
                </c:pt>
                <c:pt idx="2">
                  <c:v>Slovenia</c:v>
                </c:pt>
                <c:pt idx="3">
                  <c:v>Croatia</c:v>
                </c:pt>
                <c:pt idx="4">
                  <c:v>Serbia</c:v>
                </c:pt>
                <c:pt idx="5">
                  <c:v>Luxembourg</c:v>
                </c:pt>
                <c:pt idx="6">
                  <c:v>Grece</c:v>
                </c:pt>
                <c:pt idx="7">
                  <c:v>Andorra</c:v>
                </c:pt>
                <c:pt idx="8">
                  <c:v>Bulgaria</c:v>
                </c:pt>
                <c:pt idx="9">
                  <c:v>Bosnia and Herzegovina</c:v>
                </c:pt>
                <c:pt idx="10">
                  <c:v>Latvia</c:v>
                </c:pt>
                <c:pt idx="11">
                  <c:v>Austria</c:v>
                </c:pt>
                <c:pt idx="12">
                  <c:v>Hungary</c:v>
                </c:pt>
                <c:pt idx="13">
                  <c:v>Czech Republic</c:v>
                </c:pt>
                <c:pt idx="14">
                  <c:v>Lithuania</c:v>
                </c:pt>
                <c:pt idx="15">
                  <c:v>Poland</c:v>
                </c:pt>
                <c:pt idx="16">
                  <c:v>Germany</c:v>
                </c:pt>
                <c:pt idx="17">
                  <c:v>Romania</c:v>
                </c:pt>
                <c:pt idx="18">
                  <c:v>Slovak Republic</c:v>
                </c:pt>
                <c:pt idx="19">
                  <c:v>North Macedonia</c:v>
                </c:pt>
                <c:pt idx="20">
                  <c:v>Finland</c:v>
                </c:pt>
                <c:pt idx="21">
                  <c:v>Portugal</c:v>
                </c:pt>
                <c:pt idx="22">
                  <c:v>Estonia</c:v>
                </c:pt>
                <c:pt idx="23">
                  <c:v>Republic of Moldova</c:v>
                </c:pt>
                <c:pt idx="24">
                  <c:v>Iceland</c:v>
                </c:pt>
                <c:pt idx="25">
                  <c:v>Turkey</c:v>
                </c:pt>
                <c:pt idx="26">
                  <c:v>Switzerland</c:v>
                </c:pt>
                <c:pt idx="27">
                  <c:v>Netherlands</c:v>
                </c:pt>
                <c:pt idx="28">
                  <c:v>Cyprus</c:v>
                </c:pt>
                <c:pt idx="29">
                  <c:v>Belgium</c:v>
                </c:pt>
                <c:pt idx="30">
                  <c:v>Ukraine</c:v>
                </c:pt>
                <c:pt idx="31">
                  <c:v>Italy</c:v>
                </c:pt>
                <c:pt idx="32">
                  <c:v>Sweden</c:v>
                </c:pt>
                <c:pt idx="33">
                  <c:v>Spain</c:v>
                </c:pt>
                <c:pt idx="34">
                  <c:v>France</c:v>
                </c:pt>
                <c:pt idx="35">
                  <c:v>Norway</c:v>
                </c:pt>
                <c:pt idx="36">
                  <c:v>Albania</c:v>
                </c:pt>
                <c:pt idx="37">
                  <c:v>Georgia</c:v>
                </c:pt>
                <c:pt idx="38">
                  <c:v>Armenia</c:v>
                </c:pt>
                <c:pt idx="39">
                  <c:v>Malta</c:v>
                </c:pt>
                <c:pt idx="40">
                  <c:v>Denmark</c:v>
                </c:pt>
                <c:pt idx="41">
                  <c:v>Azerbaijan</c:v>
                </c:pt>
                <c:pt idx="42">
                  <c:v>United Kingdom</c:v>
                </c:pt>
                <c:pt idx="43">
                  <c:v>Ireland</c:v>
                </c:pt>
              </c:strCache>
            </c:strRef>
          </c:cat>
          <c:val>
            <c:numRef>
              <c:f>Analīze!$B$5:$B$48</c:f>
              <c:numCache>
                <c:formatCode>0.000</c:formatCode>
                <c:ptCount val="44"/>
                <c:pt idx="0">
                  <c:v>104.30200000000001</c:v>
                </c:pt>
                <c:pt idx="1">
                  <c:v>49.835999999999999</c:v>
                </c:pt>
                <c:pt idx="2">
                  <c:v>41.488999999999997</c:v>
                </c:pt>
                <c:pt idx="3">
                  <c:v>40.704999999999998</c:v>
                </c:pt>
                <c:pt idx="4">
                  <c:v>38.107999999999997</c:v>
                </c:pt>
                <c:pt idx="5">
                  <c:v>36.078000000000003</c:v>
                </c:pt>
                <c:pt idx="6">
                  <c:v>36.002000000000002</c:v>
                </c:pt>
                <c:pt idx="7">
                  <c:v>34.609000000000002</c:v>
                </c:pt>
                <c:pt idx="8">
                  <c:v>31.576000000000001</c:v>
                </c:pt>
                <c:pt idx="9">
                  <c:v>29.332999999999998</c:v>
                </c:pt>
                <c:pt idx="10">
                  <c:v>29.050999999999998</c:v>
                </c:pt>
                <c:pt idx="11">
                  <c:v>28.984000000000002</c:v>
                </c:pt>
                <c:pt idx="12">
                  <c:v>28.198</c:v>
                </c:pt>
                <c:pt idx="13">
                  <c:v>28.097999999999999</c:v>
                </c:pt>
                <c:pt idx="14">
                  <c:v>26.469000000000001</c:v>
                </c:pt>
                <c:pt idx="15">
                  <c:v>25.233000000000001</c:v>
                </c:pt>
                <c:pt idx="16">
                  <c:v>25.004999999999999</c:v>
                </c:pt>
                <c:pt idx="17">
                  <c:v>23.975999999999999</c:v>
                </c:pt>
                <c:pt idx="18">
                  <c:v>23.92</c:v>
                </c:pt>
                <c:pt idx="19">
                  <c:v>23.745000000000001</c:v>
                </c:pt>
                <c:pt idx="20">
                  <c:v>19.462</c:v>
                </c:pt>
                <c:pt idx="21">
                  <c:v>19.414999999999999</c:v>
                </c:pt>
                <c:pt idx="22">
                  <c:v>17.600999999999999</c:v>
                </c:pt>
                <c:pt idx="23">
                  <c:v>17.548999999999999</c:v>
                </c:pt>
                <c:pt idx="24">
                  <c:v>17.353999999999999</c:v>
                </c:pt>
                <c:pt idx="25">
                  <c:v>17.202000000000002</c:v>
                </c:pt>
                <c:pt idx="26">
                  <c:v>15.006</c:v>
                </c:pt>
                <c:pt idx="27">
                  <c:v>14.861000000000001</c:v>
                </c:pt>
                <c:pt idx="28">
                  <c:v>14.061999999999999</c:v>
                </c:pt>
                <c:pt idx="29">
                  <c:v>13.228</c:v>
                </c:pt>
                <c:pt idx="30">
                  <c:v>13.089</c:v>
                </c:pt>
                <c:pt idx="31">
                  <c:v>11.858000000000001</c:v>
                </c:pt>
                <c:pt idx="32">
                  <c:v>11.561</c:v>
                </c:pt>
                <c:pt idx="33">
                  <c:v>11.237</c:v>
                </c:pt>
                <c:pt idx="34">
                  <c:v>11.159000000000001</c:v>
                </c:pt>
                <c:pt idx="35">
                  <c:v>11.018000000000001</c:v>
                </c:pt>
                <c:pt idx="36">
                  <c:v>10.787000000000001</c:v>
                </c:pt>
                <c:pt idx="37">
                  <c:v>8.8239999999999998</c:v>
                </c:pt>
                <c:pt idx="38">
                  <c:v>8.234</c:v>
                </c:pt>
                <c:pt idx="39">
                  <c:v>8.1620000000000008</c:v>
                </c:pt>
                <c:pt idx="40">
                  <c:v>6.6639999999999997</c:v>
                </c:pt>
                <c:pt idx="41">
                  <c:v>5.1849999999999996</c:v>
                </c:pt>
                <c:pt idx="42">
                  <c:v>3.6333333333333333</c:v>
                </c:pt>
                <c:pt idx="43">
                  <c:v>3.2749999999999999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3CD3-49A7-8CF7-D8125D2756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1853153456"/>
        <c:axId val="1853155536"/>
      </c:barChart>
      <c:catAx>
        <c:axId val="1853153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853155536"/>
        <c:crosses val="autoZero"/>
        <c:auto val="1"/>
        <c:lblAlgn val="ctr"/>
        <c:lblOffset val="100"/>
        <c:noMultiLvlLbl val="0"/>
      </c:catAx>
      <c:valAx>
        <c:axId val="1853155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853153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b="1" dirty="0"/>
              <a:t>Tiesu slodzes novērtējums balstoties uz 2022.gada datiem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scatterChart>
        <c:scatterStyle val="lineMarker"/>
        <c:varyColors val="0"/>
        <c:ser>
          <c:idx val="1"/>
          <c:order val="1"/>
          <c:tx>
            <c:strRef>
              <c:f>'Dati un grafiskā analīze (2022)'!$P$1</c:f>
              <c:strCache>
                <c:ptCount val="1"/>
                <c:pt idx="0">
                  <c:v>Dispozīcijas laiks, m
(DT)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63500">
                <a:solidFill>
                  <a:srgbClr val="FF0000"/>
                </a:solidFill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CE8AC98B-776F-4906-9C9F-8E1840160DD5}" type="CELLRANGE">
                      <a:rPr lang="en-US"/>
                      <a:pPr/>
                      <a:t>[CELLRANGE]</a:t>
                    </a:fld>
                    <a:endParaRPr lang="lv-LV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F62C-4B09-86A2-3F89444EC06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DFB5455D-6E29-40A0-9B28-834602239A6D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F62C-4B09-86A2-3F89444EC06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904A2BB0-107C-4490-866F-0833671DA970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F62C-4B09-86A2-3F89444EC06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0223D0CB-6C3A-4A51-AEBC-BE1BA60EB411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F62C-4B09-86A2-3F89444EC062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A5C6D943-464C-4B7B-8823-B678FA6A4B7E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F62C-4B09-86A2-3F89444EC062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A4EC9B16-F2BC-486D-8CBD-74E8C938C419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F62C-4B09-86A2-3F89444EC062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DA6CA990-2F5F-4C1F-BFC9-2B1CCF81451B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F62C-4B09-86A2-3F89444EC062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A6C25418-FCC8-45FA-A424-8F8C84F24D17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F62C-4B09-86A2-3F89444EC062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FC624648-AFC1-4338-9DCE-DC0DA877DAF7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F62C-4B09-86A2-3F89444EC062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58F206C9-7938-4499-861B-D0F2FD43AF8A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F62C-4B09-86A2-3F89444EC062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10CCA9F2-19CB-49AA-A93F-E19CB9CE4F10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F62C-4B09-86A2-3F89444EC062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E11EB67F-1664-4F1E-A42F-5FB8C7C15E4B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F62C-4B09-86A2-3F89444EC062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7600C495-5B15-48E3-A786-103FA4A6724B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F62C-4B09-86A2-3F89444EC062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AD463B6E-7768-4974-9698-109E8F57BB65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F62C-4B09-86A2-3F89444EC062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F5463A76-5F28-4C38-89B6-D649922BA202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F62C-4B09-86A2-3F89444EC062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fld id="{C47DD0D3-B251-440D-B454-CEF4A03A8402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F62C-4B09-86A2-3F89444EC062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fld id="{11608577-3353-441E-B832-595CA7A2CE16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F62C-4B09-86A2-3F89444EC0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'Dati un grafiskā analīze (2022)'!$O$2:$O$18</c:f>
              <c:numCache>
                <c:formatCode>0.00</c:formatCode>
                <c:ptCount val="17"/>
                <c:pt idx="0">
                  <c:v>1.1682539682539683</c:v>
                </c:pt>
                <c:pt idx="1">
                  <c:v>1.0657174151150055</c:v>
                </c:pt>
                <c:pt idx="2">
                  <c:v>1.1344086021505377</c:v>
                </c:pt>
                <c:pt idx="3">
                  <c:v>0.99673558215451574</c:v>
                </c:pt>
                <c:pt idx="4">
                  <c:v>0.8980988593155893</c:v>
                </c:pt>
                <c:pt idx="5">
                  <c:v>0.9331983805668016</c:v>
                </c:pt>
                <c:pt idx="6">
                  <c:v>1.0043572984749456</c:v>
                </c:pt>
                <c:pt idx="7">
                  <c:v>1.0648379052369077</c:v>
                </c:pt>
                <c:pt idx="8">
                  <c:v>1.0303030303030303</c:v>
                </c:pt>
                <c:pt idx="9">
                  <c:v>1.0687601515971845</c:v>
                </c:pt>
                <c:pt idx="10">
                  <c:v>1.0113853641578308</c:v>
                </c:pt>
                <c:pt idx="11">
                  <c:v>1.078662980648404</c:v>
                </c:pt>
                <c:pt idx="12">
                  <c:v>0.98397669337217775</c:v>
                </c:pt>
                <c:pt idx="13">
                  <c:v>1.0757820058045793</c:v>
                </c:pt>
                <c:pt idx="14">
                  <c:v>0.96802325581395354</c:v>
                </c:pt>
                <c:pt idx="15">
                  <c:v>1.0875359289260518</c:v>
                </c:pt>
                <c:pt idx="16">
                  <c:v>0.8364928909952607</c:v>
                </c:pt>
              </c:numCache>
            </c:numRef>
          </c:xVal>
          <c:yVal>
            <c:numRef>
              <c:f>'Dati un grafiskā analīze (2022)'!$P$2:$P$18</c:f>
              <c:numCache>
                <c:formatCode>0.0</c:formatCode>
                <c:ptCount val="17"/>
                <c:pt idx="0">
                  <c:v>8.0339673913043477</c:v>
                </c:pt>
                <c:pt idx="1">
                  <c:v>4.5640630352860567</c:v>
                </c:pt>
                <c:pt idx="2">
                  <c:v>3.0753027909426014</c:v>
                </c:pt>
                <c:pt idx="3">
                  <c:v>7.2521834061135362</c:v>
                </c:pt>
                <c:pt idx="4">
                  <c:v>5.2231160033869601</c:v>
                </c:pt>
                <c:pt idx="5">
                  <c:v>4.407447577729573</c:v>
                </c:pt>
                <c:pt idx="6">
                  <c:v>2.3224873463485176</c:v>
                </c:pt>
                <c:pt idx="7">
                  <c:v>2.7923497267759569</c:v>
                </c:pt>
                <c:pt idx="8">
                  <c:v>4.4551470588235293</c:v>
                </c:pt>
                <c:pt idx="9">
                  <c:v>6.6935157041540032</c:v>
                </c:pt>
                <c:pt idx="10">
                  <c:v>8.9767981438515072</c:v>
                </c:pt>
                <c:pt idx="11">
                  <c:v>7.2880941286113705</c:v>
                </c:pt>
                <c:pt idx="12">
                  <c:v>4.3707541738629816</c:v>
                </c:pt>
                <c:pt idx="13">
                  <c:v>3.7710831334932053</c:v>
                </c:pt>
                <c:pt idx="14">
                  <c:v>6.3413726226226226</c:v>
                </c:pt>
                <c:pt idx="15">
                  <c:v>4.6216962998558389</c:v>
                </c:pt>
                <c:pt idx="16">
                  <c:v>8.3753541076487252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'Dati un grafiskā analīze (2022)'!$A$2:$A$18</c15:f>
                <c15:dlblRangeCache>
                  <c:ptCount val="17"/>
                  <c:pt idx="0">
                    <c:v>S-ALD</c:v>
                  </c:pt>
                  <c:pt idx="1">
                    <c:v>S-CLD</c:v>
                  </c:pt>
                  <c:pt idx="2">
                    <c:v>S-KLD</c:v>
                  </c:pt>
                  <c:pt idx="3">
                    <c:v>AAT</c:v>
                  </c:pt>
                  <c:pt idx="4">
                    <c:v>RAT</c:v>
                  </c:pt>
                  <c:pt idx="5">
                    <c:v>LAT</c:v>
                  </c:pt>
                  <c:pt idx="6">
                    <c:v>KAT</c:v>
                  </c:pt>
                  <c:pt idx="7">
                    <c:v>VAT</c:v>
                  </c:pt>
                  <c:pt idx="8">
                    <c:v>ZAT</c:v>
                  </c:pt>
                  <c:pt idx="9">
                    <c:v>ART</c:v>
                  </c:pt>
                  <c:pt idx="10">
                    <c:v>RPT</c:v>
                  </c:pt>
                  <c:pt idx="11">
                    <c:v>RRT</c:v>
                  </c:pt>
                  <c:pt idx="12">
                    <c:v>KRT</c:v>
                  </c:pt>
                  <c:pt idx="13">
                    <c:v>VRT</c:v>
                  </c:pt>
                  <c:pt idx="14">
                    <c:v>ZRT</c:v>
                  </c:pt>
                  <c:pt idx="15">
                    <c:v>LRT</c:v>
                  </c:pt>
                  <c:pt idx="16">
                    <c:v>ELT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1-F62C-4B09-86A2-3F89444EC0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9228799"/>
        <c:axId val="371893039"/>
        <c:extLst>
          <c:ext xmlns:c15="http://schemas.microsoft.com/office/drawing/2012/chart" uri="{02D57815-91ED-43cb-92C2-25804820EDAC}">
            <c15:filteredScatte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'Dati un grafiskā analīze (2022)'!$F$1</c15:sqref>
                        </c15:formulaRef>
                      </c:ext>
                    </c:extLst>
                    <c:strCache>
                      <c:ptCount val="1"/>
                      <c:pt idx="0">
                        <c:v>Tiesā saņemto liet.sk. /1t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dLbls>
                  <c:dLbl>
                    <c:idx val="0"/>
                    <c:tx>
                      <c:rich>
                        <a:bodyPr/>
                        <a:lstStyle/>
                        <a:p>
                          <a:fld id="{4E959C0E-A26F-4694-B722-8AD35C6237AF}" type="CELLRANGE">
                            <a:rPr lang="en-US"/>
                            <a:pPr/>
                            <a:t>[CELLRANGE]</a:t>
                          </a:fld>
                          <a:endParaRPr lang="lv-LV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012-F62C-4B09-86A2-3F89444EC062}"/>
                      </c:ext>
                    </c:extLst>
                  </c:dLbl>
                  <c:dLbl>
                    <c:idx val="1"/>
                    <c:tx>
                      <c:rich>
                        <a:bodyPr/>
                        <a:lstStyle/>
                        <a:p>
                          <a:fld id="{3C8F91BA-1A1B-4F32-B5F0-CDD2BB39E479}" type="CELLRANGE">
                            <a:rPr lang="en-US"/>
                            <a:pPr/>
                            <a:t>[CELLRANGE]</a:t>
                          </a:fld>
                          <a:endParaRPr lang="lv-LV"/>
                        </a:p>
                      </c:rich>
                    </c:tx>
                    <c:dLblPos val="t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013-F62C-4B09-86A2-3F89444EC062}"/>
                      </c:ext>
                    </c:extLst>
                  </c:dLbl>
                  <c:dLbl>
                    <c:idx val="2"/>
                    <c:tx>
                      <c:rich>
                        <a:bodyPr/>
                        <a:lstStyle/>
                        <a:p>
                          <a:fld id="{0C9CB0A5-D6F1-470A-B847-9244323A0952}" type="CELLRANGE">
                            <a:rPr lang="en-US"/>
                            <a:pPr/>
                            <a:t>[CELLRANGE]</a:t>
                          </a:fld>
                          <a:endParaRPr lang="lv-LV"/>
                        </a:p>
                      </c:rich>
                    </c:tx>
                    <c:dLblPos val="t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014-F62C-4B09-86A2-3F89444EC062}"/>
                      </c:ext>
                    </c:extLst>
                  </c:dLbl>
                  <c:dLbl>
                    <c:idx val="3"/>
                    <c:tx>
                      <c:rich>
                        <a:bodyPr/>
                        <a:lstStyle/>
                        <a:p>
                          <a:fld id="{C65C833C-099F-4AAD-BC3C-E5424E20156D}" type="CELLRANGE">
                            <a:rPr lang="en-US"/>
                            <a:pPr/>
                            <a:t>[CELLRANGE]</a:t>
                          </a:fld>
                          <a:endParaRPr lang="lv-LV"/>
                        </a:p>
                      </c:rich>
                    </c:tx>
                    <c:dLblPos val="t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015-F62C-4B09-86A2-3F89444EC062}"/>
                      </c:ext>
                    </c:extLst>
                  </c:dLbl>
                  <c:dLbl>
                    <c:idx val="4"/>
                    <c:tx>
                      <c:rich>
                        <a:bodyPr/>
                        <a:lstStyle/>
                        <a:p>
                          <a:fld id="{1BD0AC3E-6D15-4D3B-9E2D-BD2BF6DCAF81}" type="CELLRANGE">
                            <a:rPr lang="en-US"/>
                            <a:pPr/>
                            <a:t>[CELLRANGE]</a:t>
                          </a:fld>
                          <a:endParaRPr lang="lv-LV"/>
                        </a:p>
                      </c:rich>
                    </c:tx>
                    <c:dLblPos val="t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016-F62C-4B09-86A2-3F89444EC062}"/>
                      </c:ext>
                    </c:extLst>
                  </c:dLbl>
                  <c:dLbl>
                    <c:idx val="5"/>
                    <c:tx>
                      <c:rich>
                        <a:bodyPr/>
                        <a:lstStyle/>
                        <a:p>
                          <a:fld id="{917EAF7E-48BA-4ED3-93F1-1A038199399A}" type="CELLRANGE">
                            <a:rPr lang="en-US"/>
                            <a:pPr/>
                            <a:t>[CELLRANGE]</a:t>
                          </a:fld>
                          <a:endParaRPr lang="lv-LV"/>
                        </a:p>
                      </c:rich>
                    </c:tx>
                    <c:dLblPos val="t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017-F62C-4B09-86A2-3F89444EC062}"/>
                      </c:ext>
                    </c:extLst>
                  </c:dLbl>
                  <c:dLbl>
                    <c:idx val="6"/>
                    <c:tx>
                      <c:rich>
                        <a:bodyPr/>
                        <a:lstStyle/>
                        <a:p>
                          <a:fld id="{121D6732-774F-4F20-B5FA-201897435043}" type="CELLRANGE">
                            <a:rPr lang="en-US"/>
                            <a:pPr/>
                            <a:t>[CELLRANGE]</a:t>
                          </a:fld>
                          <a:endParaRPr lang="lv-LV"/>
                        </a:p>
                      </c:rich>
                    </c:tx>
                    <c:dLblPos val="t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018-F62C-4B09-86A2-3F89444EC062}"/>
                      </c:ext>
                    </c:extLst>
                  </c:dLbl>
                  <c:dLbl>
                    <c:idx val="7"/>
                    <c:tx>
                      <c:rich>
                        <a:bodyPr/>
                        <a:lstStyle/>
                        <a:p>
                          <a:fld id="{6E74ECF4-6A5B-44B7-9709-15CFE213716B}" type="CELLRANGE">
                            <a:rPr lang="en-US"/>
                            <a:pPr/>
                            <a:t>[CELLRANGE]</a:t>
                          </a:fld>
                          <a:endParaRPr lang="lv-LV"/>
                        </a:p>
                      </c:rich>
                    </c:tx>
                    <c:dLblPos val="t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019-F62C-4B09-86A2-3F89444EC062}"/>
                      </c:ext>
                    </c:extLst>
                  </c:dLbl>
                  <c:dLbl>
                    <c:idx val="8"/>
                    <c:tx>
                      <c:rich>
                        <a:bodyPr/>
                        <a:lstStyle/>
                        <a:p>
                          <a:fld id="{FB4A514D-6EEA-4868-90DF-DD4038BB1998}" type="CELLRANGE">
                            <a:rPr lang="en-US"/>
                            <a:pPr/>
                            <a:t>[CELLRANGE]</a:t>
                          </a:fld>
                          <a:endParaRPr lang="lv-LV"/>
                        </a:p>
                      </c:rich>
                    </c:tx>
                    <c:dLblPos val="t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01A-F62C-4B09-86A2-3F89444EC062}"/>
                      </c:ext>
                    </c:extLst>
                  </c:dLbl>
                  <c:dLbl>
                    <c:idx val="9"/>
                    <c:tx>
                      <c:rich>
                        <a:bodyPr/>
                        <a:lstStyle/>
                        <a:p>
                          <a:fld id="{2A1DA863-0AF9-4DD5-B2F2-3FB89F033F61}" type="CELLRANGE">
                            <a:rPr lang="en-US"/>
                            <a:pPr/>
                            <a:t>[CELLRANGE]</a:t>
                          </a:fld>
                          <a:endParaRPr lang="lv-LV"/>
                        </a:p>
                      </c:rich>
                    </c:tx>
                    <c:dLblPos val="t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01B-F62C-4B09-86A2-3F89444EC062}"/>
                      </c:ext>
                    </c:extLst>
                  </c:dLbl>
                  <c:dLbl>
                    <c:idx val="10"/>
                    <c:tx>
                      <c:rich>
                        <a:bodyPr/>
                        <a:lstStyle/>
                        <a:p>
                          <a:fld id="{720EC5ED-79CD-4ADF-9328-AC55CBB36F15}" type="CELLRANGE">
                            <a:rPr lang="en-US"/>
                            <a:pPr/>
                            <a:t>[CELLRANGE]</a:t>
                          </a:fld>
                          <a:endParaRPr lang="lv-LV"/>
                        </a:p>
                      </c:rich>
                    </c:tx>
                    <c:dLblPos val="t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01C-F62C-4B09-86A2-3F89444EC062}"/>
                      </c:ext>
                    </c:extLst>
                  </c:dLbl>
                  <c:dLbl>
                    <c:idx val="11"/>
                    <c:tx>
                      <c:rich>
                        <a:bodyPr/>
                        <a:lstStyle/>
                        <a:p>
                          <a:fld id="{FCCD397C-229F-4A8F-AB28-2DB5895AF8E5}" type="CELLRANGE">
                            <a:rPr lang="en-US"/>
                            <a:pPr/>
                            <a:t>[CELLRANGE]</a:t>
                          </a:fld>
                          <a:endParaRPr lang="lv-LV"/>
                        </a:p>
                      </c:rich>
                    </c:tx>
                    <c:dLblPos val="t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01D-F62C-4B09-86A2-3F89444EC062}"/>
                      </c:ext>
                    </c:extLst>
                  </c:dLbl>
                  <c:dLbl>
                    <c:idx val="12"/>
                    <c:tx>
                      <c:rich>
                        <a:bodyPr/>
                        <a:lstStyle/>
                        <a:p>
                          <a:fld id="{0645B278-E0AE-4B51-ADA5-BD9A2A3BC90F}" type="CELLRANGE">
                            <a:rPr lang="en-US"/>
                            <a:pPr/>
                            <a:t>[CELLRANGE]</a:t>
                          </a:fld>
                          <a:endParaRPr lang="lv-LV"/>
                        </a:p>
                      </c:rich>
                    </c:tx>
                    <c:dLblPos val="t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01E-F62C-4B09-86A2-3F89444EC062}"/>
                      </c:ext>
                    </c:extLst>
                  </c:dLbl>
                  <c:dLbl>
                    <c:idx val="13"/>
                    <c:tx>
                      <c:rich>
                        <a:bodyPr/>
                        <a:lstStyle/>
                        <a:p>
                          <a:fld id="{0D5F21C6-00AD-4A19-8554-DC57EDDEFC81}" type="CELLRANGE">
                            <a:rPr lang="en-US"/>
                            <a:pPr/>
                            <a:t>[CELLRANGE]</a:t>
                          </a:fld>
                          <a:endParaRPr lang="lv-LV"/>
                        </a:p>
                      </c:rich>
                    </c:tx>
                    <c:dLblPos val="t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01F-F62C-4B09-86A2-3F89444EC062}"/>
                      </c:ext>
                    </c:extLst>
                  </c:dLbl>
                  <c:dLbl>
                    <c:idx val="14"/>
                    <c:tx>
                      <c:rich>
                        <a:bodyPr/>
                        <a:lstStyle/>
                        <a:p>
                          <a:fld id="{D7A6AEB6-9516-4DA4-9F0D-138ABBCA2B17}" type="CELLRANGE">
                            <a:rPr lang="en-US"/>
                            <a:pPr/>
                            <a:t>[CELLRANGE]</a:t>
                          </a:fld>
                          <a:endParaRPr lang="lv-LV"/>
                        </a:p>
                      </c:rich>
                    </c:tx>
                    <c:dLblPos val="t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020-F62C-4B09-86A2-3F89444EC062}"/>
                      </c:ext>
                    </c:extLst>
                  </c:dLbl>
                  <c:dLbl>
                    <c:idx val="15"/>
                    <c:tx>
                      <c:rich>
                        <a:bodyPr/>
                        <a:lstStyle/>
                        <a:p>
                          <a:fld id="{D8B91AAE-777D-4D34-8F4F-4F95A92B469A}" type="CELLRANGE">
                            <a:rPr lang="lv-LV"/>
                            <a:pPr/>
                            <a:t>[CELLRANGE]</a:t>
                          </a:fld>
                          <a:endParaRPr lang="lv-LV"/>
                        </a:p>
                      </c:rich>
                    </c:tx>
                    <c:dLblPos val="t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021-F62C-4B09-86A2-3F89444EC062}"/>
                      </c:ext>
                    </c:extLst>
                  </c:dLbl>
                  <c:dLbl>
                    <c:idx val="16"/>
                    <c:tx>
                      <c:rich>
                        <a:bodyPr/>
                        <a:lstStyle/>
                        <a:p>
                          <a:fld id="{509D1EC0-16D9-45D1-9AB2-77371B36F139}" type="CELLRANGE">
                            <a:rPr lang="en-US"/>
                            <a:pPr/>
                            <a:t>[CELLRANGE]</a:t>
                          </a:fld>
                          <a:endParaRPr lang="lv-LV"/>
                        </a:p>
                      </c:rich>
                    </c:tx>
                    <c:dLblPos val="t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022-F62C-4B09-86A2-3F89444EC062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0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DataLabelsRange val="1"/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>
                      <c:ext uri="{02D57815-91ED-43cb-92C2-25804820EDAC}">
                        <c15:formulaRef>
                          <c15:sqref>'Dati un grafiskā analīze (2022)'!$O$2:$O$18</c15:sqref>
                        </c15:formulaRef>
                      </c:ext>
                    </c:extLst>
                    <c:numCache>
                      <c:formatCode>0.00</c:formatCode>
                      <c:ptCount val="17"/>
                      <c:pt idx="0">
                        <c:v>1.1682539682539683</c:v>
                      </c:pt>
                      <c:pt idx="1">
                        <c:v>1.0657174151150055</c:v>
                      </c:pt>
                      <c:pt idx="2">
                        <c:v>1.1344086021505377</c:v>
                      </c:pt>
                      <c:pt idx="3">
                        <c:v>0.99673558215451574</c:v>
                      </c:pt>
                      <c:pt idx="4">
                        <c:v>0.8980988593155893</c:v>
                      </c:pt>
                      <c:pt idx="5">
                        <c:v>0.9331983805668016</c:v>
                      </c:pt>
                      <c:pt idx="6">
                        <c:v>1.0043572984749456</c:v>
                      </c:pt>
                      <c:pt idx="7">
                        <c:v>1.0648379052369077</c:v>
                      </c:pt>
                      <c:pt idx="8">
                        <c:v>1.0303030303030303</c:v>
                      </c:pt>
                      <c:pt idx="9">
                        <c:v>1.0687601515971845</c:v>
                      </c:pt>
                      <c:pt idx="10">
                        <c:v>1.0113853641578308</c:v>
                      </c:pt>
                      <c:pt idx="11">
                        <c:v>1.078662980648404</c:v>
                      </c:pt>
                      <c:pt idx="12">
                        <c:v>0.98397669337217775</c:v>
                      </c:pt>
                      <c:pt idx="13">
                        <c:v>1.0757820058045793</c:v>
                      </c:pt>
                      <c:pt idx="14">
                        <c:v>0.96802325581395354</c:v>
                      </c:pt>
                      <c:pt idx="15">
                        <c:v>1.0875359289260518</c:v>
                      </c:pt>
                      <c:pt idx="16">
                        <c:v>0.8364928909952607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'Dati un grafiskā analīze (2022)'!$F$2:$F$18</c15:sqref>
                        </c15:formulaRef>
                      </c:ext>
                    </c:extLst>
                    <c:numCache>
                      <c:formatCode>0.0</c:formatCode>
                      <c:ptCount val="17"/>
                      <c:pt idx="0">
                        <c:v>57.272727272727273</c:v>
                      </c:pt>
                      <c:pt idx="1">
                        <c:v>70.230769230769226</c:v>
                      </c:pt>
                      <c:pt idx="2">
                        <c:v>62</c:v>
                      </c:pt>
                      <c:pt idx="3">
                        <c:v>48.368421052631582</c:v>
                      </c:pt>
                      <c:pt idx="4">
                        <c:v>69.21052631578948</c:v>
                      </c:pt>
                      <c:pt idx="5">
                        <c:v>38</c:v>
                      </c:pt>
                      <c:pt idx="6">
                        <c:v>38.25</c:v>
                      </c:pt>
                      <c:pt idx="7">
                        <c:v>33.416666666666664</c:v>
                      </c:pt>
                      <c:pt idx="8">
                        <c:v>47.142857142857146</c:v>
                      </c:pt>
                      <c:pt idx="9">
                        <c:v>48.60526315789474</c:v>
                      </c:pt>
                      <c:pt idx="10">
                        <c:v>122.40425531914893</c:v>
                      </c:pt>
                      <c:pt idx="11">
                        <c:v>132.63333333333333</c:v>
                      </c:pt>
                      <c:pt idx="12">
                        <c:v>132.87096774193549</c:v>
                      </c:pt>
                      <c:pt idx="13">
                        <c:v>119.26923076923077</c:v>
                      </c:pt>
                      <c:pt idx="14">
                        <c:v>117.1063829787234</c:v>
                      </c:pt>
                      <c:pt idx="15">
                        <c:v>127.56666666666666</c:v>
                      </c:pt>
                      <c:pt idx="16">
                        <c:v>42.2</c:v>
                      </c:pt>
                    </c:numCache>
                  </c:numRef>
                </c:yVal>
                <c:smooth val="0"/>
                <c:extLst>
                  <c:ext uri="{02D57815-91ED-43cb-92C2-25804820EDAC}">
                    <c15:datalabelsRange>
                      <c15:f>'Dati un grafiskā analīze (2022)'!$A$2:$A$18</c15:f>
                      <c15:dlblRangeCache>
                        <c:ptCount val="17"/>
                        <c:pt idx="0">
                          <c:v>S-ALD</c:v>
                        </c:pt>
                        <c:pt idx="1">
                          <c:v>S-CLD</c:v>
                        </c:pt>
                        <c:pt idx="2">
                          <c:v>S-KLD</c:v>
                        </c:pt>
                        <c:pt idx="3">
                          <c:v>AAT</c:v>
                        </c:pt>
                        <c:pt idx="4">
                          <c:v>RAT</c:v>
                        </c:pt>
                        <c:pt idx="5">
                          <c:v>LAT</c:v>
                        </c:pt>
                        <c:pt idx="6">
                          <c:v>KAT</c:v>
                        </c:pt>
                        <c:pt idx="7">
                          <c:v>VAT</c:v>
                        </c:pt>
                        <c:pt idx="8">
                          <c:v>ZAT</c:v>
                        </c:pt>
                        <c:pt idx="9">
                          <c:v>ART</c:v>
                        </c:pt>
                        <c:pt idx="10">
                          <c:v>RPT</c:v>
                        </c:pt>
                        <c:pt idx="11">
                          <c:v>RRT</c:v>
                        </c:pt>
                        <c:pt idx="12">
                          <c:v>KRT</c:v>
                        </c:pt>
                        <c:pt idx="13">
                          <c:v>VRT</c:v>
                        </c:pt>
                        <c:pt idx="14">
                          <c:v>ZRT</c:v>
                        </c:pt>
                        <c:pt idx="15">
                          <c:v>LRT</c:v>
                        </c:pt>
                        <c:pt idx="16">
                          <c:v>ELT</c:v>
                        </c:pt>
                      </c15:dlblRangeCache>
                    </c15:datalabelsRange>
                  </c:ext>
                  <c:ext xmlns:c16="http://schemas.microsoft.com/office/drawing/2014/chart" uri="{C3380CC4-5D6E-409C-BE32-E72D297353CC}">
                    <c16:uniqueId val="{00000023-F62C-4B09-86A2-3F89444EC062}"/>
                  </c:ext>
                </c:extLst>
              </c15:ser>
            </c15:filteredScatterSeries>
            <c15:filteredScatte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'Dati un grafiskā analīze (2022)'!$L$1</c15:sqref>
                        </c15:formulaRef>
                      </c:ext>
                    </c:extLst>
                    <c:strCache>
                      <c:ptCount val="1"/>
                      <c:pt idx="0">
                        <c:v>Lietu uzkrājums gada beigās /1t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/>
                    </a:solidFill>
                    <a:ln w="9525">
                      <a:solidFill>
                        <a:schemeClr val="accent3"/>
                      </a:solidFill>
                    </a:ln>
                    <a:effectLst/>
                  </c:spPr>
                </c:marker>
                <c:dLbls>
                  <c:dLbl>
                    <c:idx val="0"/>
                    <c:tx>
                      <c:rich>
                        <a:bodyPr/>
                        <a:lstStyle/>
                        <a:p>
                          <a:fld id="{71CA620E-A1EA-429C-BF44-0AC8229A6AD9}" type="CELLRANGE">
                            <a:rPr lang="en-US"/>
                            <a:pPr/>
                            <a:t>[CELLRANGE]</a:t>
                          </a:fld>
                          <a:endParaRPr lang="lv-LV"/>
                        </a:p>
                      </c:rich>
                    </c:tx>
                    <c:dLblPos val="t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dlblFieldTable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024-F62C-4B09-86A2-3F89444EC062}"/>
                      </c:ext>
                    </c:extLst>
                  </c:dLbl>
                  <c:dLbl>
                    <c:idx val="1"/>
                    <c:tx>
                      <c:rich>
                        <a:bodyPr/>
                        <a:lstStyle/>
                        <a:p>
                          <a:fld id="{6F60F2F2-D054-41F7-8D97-ED7922E3ABCF}" type="CELLRANGE">
                            <a:rPr lang="en-US"/>
                            <a:pPr/>
                            <a:t>[CELLRANGE]</a:t>
                          </a:fld>
                          <a:endParaRPr lang="lv-LV"/>
                        </a:p>
                      </c:rich>
                    </c:tx>
                    <c:dLblPos val="t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dlblFieldTable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025-F62C-4B09-86A2-3F89444EC062}"/>
                      </c:ext>
                    </c:extLst>
                  </c:dLbl>
                  <c:dLbl>
                    <c:idx val="2"/>
                    <c:tx>
                      <c:rich>
                        <a:bodyPr/>
                        <a:lstStyle/>
                        <a:p>
                          <a:fld id="{0D74DC9B-A9EB-40F2-A730-A4DB16B9865A}" type="CELLRANGE">
                            <a:rPr lang="en-US"/>
                            <a:pPr/>
                            <a:t>[CELLRANGE]</a:t>
                          </a:fld>
                          <a:endParaRPr lang="lv-LV"/>
                        </a:p>
                      </c:rich>
                    </c:tx>
                    <c:dLblPos val="t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dlblFieldTable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026-F62C-4B09-86A2-3F89444EC062}"/>
                      </c:ext>
                    </c:extLst>
                  </c:dLbl>
                  <c:dLbl>
                    <c:idx val="3"/>
                    <c:tx>
                      <c:rich>
                        <a:bodyPr/>
                        <a:lstStyle/>
                        <a:p>
                          <a:fld id="{EDFD7E5F-5F30-4217-9943-56F0417F2812}" type="CELLRANGE">
                            <a:rPr lang="en-US"/>
                            <a:pPr/>
                            <a:t>[CELLRANGE]</a:t>
                          </a:fld>
                          <a:endParaRPr lang="lv-LV"/>
                        </a:p>
                      </c:rich>
                    </c:tx>
                    <c:dLblPos val="t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dlblFieldTable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027-F62C-4B09-86A2-3F89444EC062}"/>
                      </c:ext>
                    </c:extLst>
                  </c:dLbl>
                  <c:dLbl>
                    <c:idx val="4"/>
                    <c:tx>
                      <c:rich>
                        <a:bodyPr/>
                        <a:lstStyle/>
                        <a:p>
                          <a:fld id="{E0FFBC73-598C-4303-A377-1459845A310C}" type="CELLRANGE">
                            <a:rPr lang="en-US"/>
                            <a:pPr/>
                            <a:t>[CELLRANGE]</a:t>
                          </a:fld>
                          <a:endParaRPr lang="lv-LV"/>
                        </a:p>
                      </c:rich>
                    </c:tx>
                    <c:dLblPos val="t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dlblFieldTable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028-F62C-4B09-86A2-3F89444EC062}"/>
                      </c:ext>
                    </c:extLst>
                  </c:dLbl>
                  <c:dLbl>
                    <c:idx val="5"/>
                    <c:tx>
                      <c:rich>
                        <a:bodyPr/>
                        <a:lstStyle/>
                        <a:p>
                          <a:fld id="{EC1569E1-F4F6-4FAA-9831-B1443C02483F}" type="CELLRANGE">
                            <a:rPr lang="en-US"/>
                            <a:pPr/>
                            <a:t>[CELLRANGE]</a:t>
                          </a:fld>
                          <a:endParaRPr lang="lv-LV"/>
                        </a:p>
                      </c:rich>
                    </c:tx>
                    <c:dLblPos val="t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dlblFieldTable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029-F62C-4B09-86A2-3F89444EC062}"/>
                      </c:ext>
                    </c:extLst>
                  </c:dLbl>
                  <c:dLbl>
                    <c:idx val="6"/>
                    <c:tx>
                      <c:rich>
                        <a:bodyPr/>
                        <a:lstStyle/>
                        <a:p>
                          <a:fld id="{33BD2DB8-9EC2-48F1-9535-2CAD1B156065}" type="CELLRANGE">
                            <a:rPr lang="en-US"/>
                            <a:pPr/>
                            <a:t>[CELLRANGE]</a:t>
                          </a:fld>
                          <a:endParaRPr lang="lv-LV"/>
                        </a:p>
                      </c:rich>
                    </c:tx>
                    <c:dLblPos val="t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dlblFieldTable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02A-F62C-4B09-86A2-3F89444EC062}"/>
                      </c:ext>
                    </c:extLst>
                  </c:dLbl>
                  <c:dLbl>
                    <c:idx val="7"/>
                    <c:tx>
                      <c:rich>
                        <a:bodyPr/>
                        <a:lstStyle/>
                        <a:p>
                          <a:fld id="{556CFF65-CECF-4638-A3E8-E2451AB1A95A}" type="CELLRANGE">
                            <a:rPr lang="en-US"/>
                            <a:pPr/>
                            <a:t>[CELLRANGE]</a:t>
                          </a:fld>
                          <a:endParaRPr lang="lv-LV"/>
                        </a:p>
                      </c:rich>
                    </c:tx>
                    <c:dLblPos val="t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dlblFieldTable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02B-F62C-4B09-86A2-3F89444EC062}"/>
                      </c:ext>
                    </c:extLst>
                  </c:dLbl>
                  <c:dLbl>
                    <c:idx val="8"/>
                    <c:tx>
                      <c:rich>
                        <a:bodyPr/>
                        <a:lstStyle/>
                        <a:p>
                          <a:fld id="{F999772A-FCEA-4860-BE57-266BC409CF78}" type="CELLRANGE">
                            <a:rPr lang="en-US"/>
                            <a:pPr/>
                            <a:t>[CELLRANGE]</a:t>
                          </a:fld>
                          <a:endParaRPr lang="lv-LV"/>
                        </a:p>
                      </c:rich>
                    </c:tx>
                    <c:dLblPos val="t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dlblFieldTable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02C-F62C-4B09-86A2-3F89444EC062}"/>
                      </c:ext>
                    </c:extLst>
                  </c:dLbl>
                  <c:dLbl>
                    <c:idx val="9"/>
                    <c:tx>
                      <c:rich>
                        <a:bodyPr/>
                        <a:lstStyle/>
                        <a:p>
                          <a:fld id="{37BB4A16-3EC8-47B5-AFD2-CA9C0AB459EA}" type="CELLRANGE">
                            <a:rPr lang="en-US"/>
                            <a:pPr/>
                            <a:t>[CELLRANGE]</a:t>
                          </a:fld>
                          <a:endParaRPr lang="lv-LV"/>
                        </a:p>
                      </c:rich>
                    </c:tx>
                    <c:dLblPos val="t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dlblFieldTable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02D-F62C-4B09-86A2-3F89444EC062}"/>
                      </c:ext>
                    </c:extLst>
                  </c:dLbl>
                  <c:dLbl>
                    <c:idx val="10"/>
                    <c:tx>
                      <c:rich>
                        <a:bodyPr/>
                        <a:lstStyle/>
                        <a:p>
                          <a:fld id="{00769CBF-D546-4499-9CC4-458253F5855D}" type="CELLRANGE">
                            <a:rPr lang="en-US"/>
                            <a:pPr/>
                            <a:t>[CELLRANGE]</a:t>
                          </a:fld>
                          <a:endParaRPr lang="lv-LV"/>
                        </a:p>
                      </c:rich>
                    </c:tx>
                    <c:dLblPos val="t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dlblFieldTable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02E-F62C-4B09-86A2-3F89444EC062}"/>
                      </c:ext>
                    </c:extLst>
                  </c:dLbl>
                  <c:dLbl>
                    <c:idx val="11"/>
                    <c:tx>
                      <c:rich>
                        <a:bodyPr/>
                        <a:lstStyle/>
                        <a:p>
                          <a:fld id="{BCE7FB00-A8F3-48C5-8650-28EDEDE8BDEE}" type="CELLRANGE">
                            <a:rPr lang="en-US"/>
                            <a:pPr/>
                            <a:t>[CELLRANGE]</a:t>
                          </a:fld>
                          <a:endParaRPr lang="lv-LV"/>
                        </a:p>
                      </c:rich>
                    </c:tx>
                    <c:dLblPos val="t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dlblFieldTable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02F-F62C-4B09-86A2-3F89444EC062}"/>
                      </c:ext>
                    </c:extLst>
                  </c:dLbl>
                  <c:dLbl>
                    <c:idx val="12"/>
                    <c:tx>
                      <c:rich>
                        <a:bodyPr/>
                        <a:lstStyle/>
                        <a:p>
                          <a:fld id="{01745E3F-3851-49AE-8BF0-1B943F3F7997}" type="CELLRANGE">
                            <a:rPr lang="en-US"/>
                            <a:pPr/>
                            <a:t>[CELLRANGE]</a:t>
                          </a:fld>
                          <a:endParaRPr lang="lv-LV"/>
                        </a:p>
                      </c:rich>
                    </c:tx>
                    <c:dLblPos val="t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dlblFieldTable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030-F62C-4B09-86A2-3F89444EC062}"/>
                      </c:ext>
                    </c:extLst>
                  </c:dLbl>
                  <c:dLbl>
                    <c:idx val="13"/>
                    <c:tx>
                      <c:rich>
                        <a:bodyPr/>
                        <a:lstStyle/>
                        <a:p>
                          <a:fld id="{EABAC20C-6717-432A-9E28-0C43559F601F}" type="CELLRANGE">
                            <a:rPr lang="en-US"/>
                            <a:pPr/>
                            <a:t>[CELLRANGE]</a:t>
                          </a:fld>
                          <a:endParaRPr lang="lv-LV"/>
                        </a:p>
                      </c:rich>
                    </c:tx>
                    <c:dLblPos val="t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dlblFieldTable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031-F62C-4B09-86A2-3F89444EC062}"/>
                      </c:ext>
                    </c:extLst>
                  </c:dLbl>
                  <c:dLbl>
                    <c:idx val="14"/>
                    <c:tx>
                      <c:rich>
                        <a:bodyPr/>
                        <a:lstStyle/>
                        <a:p>
                          <a:fld id="{42CED094-66A3-4DA7-BEFF-7F176E075012}" type="CELLRANGE">
                            <a:rPr lang="en-US"/>
                            <a:pPr/>
                            <a:t>[CELLRANGE]</a:t>
                          </a:fld>
                          <a:endParaRPr lang="lv-LV"/>
                        </a:p>
                      </c:rich>
                    </c:tx>
                    <c:dLblPos val="t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dlblFieldTable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032-F62C-4B09-86A2-3F89444EC062}"/>
                      </c:ext>
                    </c:extLst>
                  </c:dLbl>
                  <c:dLbl>
                    <c:idx val="15"/>
                    <c:tx>
                      <c:rich>
                        <a:bodyPr/>
                        <a:lstStyle/>
                        <a:p>
                          <a:fld id="{E59C6313-3422-4FDE-A4A1-D06AEFEA3E8A}" type="CELLRANGE">
                            <a:rPr lang="lv-LV"/>
                            <a:pPr/>
                            <a:t>[CELLRANGE]</a:t>
                          </a:fld>
                          <a:endParaRPr lang="lv-LV"/>
                        </a:p>
                      </c:rich>
                    </c:tx>
                    <c:dLblPos val="t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xmlns:c15="http://schemas.microsoft.com/office/drawing/2012/chart"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033-F62C-4B09-86A2-3F89444EC062}"/>
                      </c:ext>
                    </c:extLst>
                  </c:dLbl>
                  <c:dLbl>
                    <c:idx val="16"/>
                    <c:tx>
                      <c:rich>
                        <a:bodyPr/>
                        <a:lstStyle/>
                        <a:p>
                          <a:fld id="{BF9DBBE4-3055-48DF-834F-7AB8FC84BD23}" type="CELLRANGE">
                            <a:rPr lang="en-US"/>
                            <a:pPr/>
                            <a:t>[CELLRANGE]</a:t>
                          </a:fld>
                          <a:endParaRPr lang="lv-LV"/>
                        </a:p>
                      </c:rich>
                    </c:tx>
                    <c:dLblPos val="t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dlblFieldTable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034-F62C-4B09-86A2-3F89444EC062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0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DataLabelsRange val="1"/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'Dati un grafiskā analīze (2022)'!$O$2:$O$18</c15:sqref>
                        </c15:formulaRef>
                      </c:ext>
                    </c:extLst>
                    <c:numCache>
                      <c:formatCode>0.00</c:formatCode>
                      <c:ptCount val="17"/>
                      <c:pt idx="0">
                        <c:v>1.1682539682539683</c:v>
                      </c:pt>
                      <c:pt idx="1">
                        <c:v>1.0657174151150055</c:v>
                      </c:pt>
                      <c:pt idx="2">
                        <c:v>1.1344086021505377</c:v>
                      </c:pt>
                      <c:pt idx="3">
                        <c:v>0.99673558215451574</c:v>
                      </c:pt>
                      <c:pt idx="4">
                        <c:v>0.8980988593155893</c:v>
                      </c:pt>
                      <c:pt idx="5">
                        <c:v>0.9331983805668016</c:v>
                      </c:pt>
                      <c:pt idx="6">
                        <c:v>1.0043572984749456</c:v>
                      </c:pt>
                      <c:pt idx="7">
                        <c:v>1.0648379052369077</c:v>
                      </c:pt>
                      <c:pt idx="8">
                        <c:v>1.0303030303030303</c:v>
                      </c:pt>
                      <c:pt idx="9">
                        <c:v>1.0687601515971845</c:v>
                      </c:pt>
                      <c:pt idx="10">
                        <c:v>1.0113853641578308</c:v>
                      </c:pt>
                      <c:pt idx="11">
                        <c:v>1.078662980648404</c:v>
                      </c:pt>
                      <c:pt idx="12">
                        <c:v>0.98397669337217775</c:v>
                      </c:pt>
                      <c:pt idx="13">
                        <c:v>1.0757820058045793</c:v>
                      </c:pt>
                      <c:pt idx="14">
                        <c:v>0.96802325581395354</c:v>
                      </c:pt>
                      <c:pt idx="15">
                        <c:v>1.0875359289260518</c:v>
                      </c:pt>
                      <c:pt idx="16">
                        <c:v>0.8364928909952607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'Dati un grafiskā analīze (2022)'!$L$2:$L$18</c15:sqref>
                        </c15:formulaRef>
                      </c:ext>
                    </c:extLst>
                    <c:numCache>
                      <c:formatCode>0.0</c:formatCode>
                      <c:ptCount val="17"/>
                      <c:pt idx="0">
                        <c:v>44.18181818181818</c:v>
                      </c:pt>
                      <c:pt idx="1">
                        <c:v>28.076923076923077</c:v>
                      </c:pt>
                      <c:pt idx="2">
                        <c:v>17.777777777777779</c:v>
                      </c:pt>
                      <c:pt idx="3">
                        <c:v>28.736842105263158</c:v>
                      </c:pt>
                      <c:pt idx="4">
                        <c:v>26.684210526315791</c:v>
                      </c:pt>
                      <c:pt idx="5">
                        <c:v>12.846153846153847</c:v>
                      </c:pt>
                      <c:pt idx="6">
                        <c:v>7.333333333333333</c:v>
                      </c:pt>
                      <c:pt idx="7">
                        <c:v>8.1666666666666661</c:v>
                      </c:pt>
                      <c:pt idx="8">
                        <c:v>17.785714285714285</c:v>
                      </c:pt>
                      <c:pt idx="9">
                        <c:v>28.578947368421051</c:v>
                      </c:pt>
                      <c:pt idx="10">
                        <c:v>91.340425531914889</c:v>
                      </c:pt>
                      <c:pt idx="11">
                        <c:v>85.7</c:v>
                      </c:pt>
                      <c:pt idx="12">
                        <c:v>46.967741935483872</c:v>
                      </c:pt>
                      <c:pt idx="13">
                        <c:v>39.769230769230766</c:v>
                      </c:pt>
                      <c:pt idx="14">
                        <c:v>59.085106382978722</c:v>
                      </c:pt>
                      <c:pt idx="15">
                        <c:v>52.7</c:v>
                      </c:pt>
                      <c:pt idx="16">
                        <c:v>24.3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5="http://schemas.microsoft.com/office/drawing/2012/chart" uri="{02D57815-91ED-43cb-92C2-25804820EDAC}">
                    <c15:datalabelsRange>
                      <c15:f>'Dati un grafiskā analīze (2022)'!$A$2:$A$18</c15:f>
                      <c15:dlblRangeCache>
                        <c:ptCount val="17"/>
                        <c:pt idx="0">
                          <c:v>S-ALD</c:v>
                        </c:pt>
                        <c:pt idx="1">
                          <c:v>S-CLD</c:v>
                        </c:pt>
                        <c:pt idx="2">
                          <c:v>S-KLD</c:v>
                        </c:pt>
                        <c:pt idx="3">
                          <c:v>AAT</c:v>
                        </c:pt>
                        <c:pt idx="4">
                          <c:v>RAT</c:v>
                        </c:pt>
                        <c:pt idx="5">
                          <c:v>LAT</c:v>
                        </c:pt>
                        <c:pt idx="6">
                          <c:v>KAT</c:v>
                        </c:pt>
                        <c:pt idx="7">
                          <c:v>VAT</c:v>
                        </c:pt>
                        <c:pt idx="8">
                          <c:v>ZAT</c:v>
                        </c:pt>
                        <c:pt idx="9">
                          <c:v>ART</c:v>
                        </c:pt>
                        <c:pt idx="10">
                          <c:v>RPT</c:v>
                        </c:pt>
                        <c:pt idx="11">
                          <c:v>RRT</c:v>
                        </c:pt>
                        <c:pt idx="12">
                          <c:v>KRT</c:v>
                        </c:pt>
                        <c:pt idx="13">
                          <c:v>VRT</c:v>
                        </c:pt>
                        <c:pt idx="14">
                          <c:v>ZRT</c:v>
                        </c:pt>
                        <c:pt idx="15">
                          <c:v>LRT</c:v>
                        </c:pt>
                        <c:pt idx="16">
                          <c:v>ELT</c:v>
                        </c:pt>
                      </c15:dlblRangeCache>
                    </c15:datalabelsRange>
                  </c:ext>
                  <c:ext xmlns:c16="http://schemas.microsoft.com/office/drawing/2014/chart" uri="{C3380CC4-5D6E-409C-BE32-E72D297353CC}">
                    <c16:uniqueId val="{00000035-F62C-4B09-86A2-3F89444EC062}"/>
                  </c:ext>
                </c:extLst>
              </c15:ser>
            </c15:filteredScatterSeries>
          </c:ext>
        </c:extLst>
      </c:scatterChart>
      <c:valAx>
        <c:axId val="329228799"/>
        <c:scaling>
          <c:orientation val="minMax"/>
          <c:max val="1.25"/>
          <c:min val="0.7500000000000001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/>
                  <a:t>Caurlaidība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371893039"/>
        <c:crosses val="autoZero"/>
        <c:crossBetween val="midCat"/>
      </c:valAx>
      <c:valAx>
        <c:axId val="3718930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/>
                  <a:t>Dispozīcijas laiks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329228799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>
            <a:extLst>
              <a:ext uri="{FF2B5EF4-FFF2-40B4-BE49-F238E27FC236}">
                <a16:creationId xmlns:a16="http://schemas.microsoft.com/office/drawing/2014/main" id="{9379F09E-4C60-45F7-8449-A93EBCE3B8B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D949DD65-AD15-4445-B50A-376DB3EA9E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DD2E1E-74F1-46D2-A519-CFE0E793EB53}" type="datetime1">
              <a:rPr lang="lv-LV" smtClean="0"/>
              <a:t>27.10.2023</a:t>
            </a:fld>
            <a:endParaRPr lang="lv-LV" dirty="0"/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id="{2BE4CB01-1AF4-496F-B25A-C0CBA86C262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0BC68D3A-243F-4B5A-876E-DC9BAB0F2EA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324247-3D82-459C-B1ED-40B8E081DF9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148060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 noProof="0"/>
          </a:p>
        </p:txBody>
      </p:sp>
      <p:sp>
        <p:nvSpPr>
          <p:cNvPr id="3" name="Datuma vietturi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2B4E18-4C9F-42E9-81D7-17284957D0CE}" type="datetime1">
              <a:rPr lang="lv-LV" noProof="0" smtClean="0"/>
              <a:pPr/>
              <a:t>27.10.2023</a:t>
            </a:fld>
            <a:endParaRPr lang="lv-LV" noProof="0"/>
          </a:p>
        </p:txBody>
      </p:sp>
      <p:sp>
        <p:nvSpPr>
          <p:cNvPr id="4" name="Slaida attēla vietturi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 noProof="0"/>
          </a:p>
        </p:txBody>
      </p:sp>
      <p:sp>
        <p:nvSpPr>
          <p:cNvPr id="5" name="Piezīmju vietturi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v-LV" noProof="0"/>
              <a:t>Noklikšķiniet, lai rediģētu šablona teksta stilus</a:t>
            </a:r>
          </a:p>
          <a:p>
            <a:pPr lvl="1"/>
            <a:r>
              <a:rPr lang="lv-LV" noProof="0"/>
              <a:t>Otrais līmenis</a:t>
            </a:r>
          </a:p>
          <a:p>
            <a:pPr lvl="2"/>
            <a:r>
              <a:rPr lang="lv-LV" noProof="0"/>
              <a:t>Trešais līmenis</a:t>
            </a:r>
          </a:p>
          <a:p>
            <a:pPr lvl="3"/>
            <a:r>
              <a:rPr lang="lv-LV" noProof="0"/>
              <a:t>Ceturtais līmenis</a:t>
            </a:r>
          </a:p>
          <a:p>
            <a:pPr lvl="4"/>
            <a:r>
              <a:rPr lang="lv-LV" noProof="0"/>
              <a:t>Piektais līmenis</a:t>
            </a:r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 noProof="0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A3A6C-5B2A-4743-802B-3F22EFECA128}" type="slidenum">
              <a:rPr lang="lv-LV" noProof="0" smtClean="0"/>
              <a:t>‹#›</a:t>
            </a:fld>
            <a:endParaRPr lang="lv-LV" noProof="0"/>
          </a:p>
        </p:txBody>
      </p:sp>
    </p:spTree>
    <p:extLst>
      <p:ext uri="{BB962C8B-B14F-4D97-AF65-F5344CB8AC3E}">
        <p14:creationId xmlns:p14="http://schemas.microsoft.com/office/powerpoint/2010/main" val="116030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A3A6C-5B2A-4743-802B-3F22EFECA128}" type="slidenum">
              <a:rPr lang="lv-LV" smtClean="0"/>
              <a:t>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05557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A3A6C-5B2A-4743-802B-3F22EFECA128}" type="slidenum">
              <a:rPr lang="lv-LV" noProof="0" smtClean="0"/>
              <a:t>3</a:t>
            </a:fld>
            <a:endParaRPr lang="lv-LV" noProof="0"/>
          </a:p>
        </p:txBody>
      </p:sp>
    </p:spTree>
    <p:extLst>
      <p:ext uri="{BB962C8B-B14F-4D97-AF65-F5344CB8AC3E}">
        <p14:creationId xmlns:p14="http://schemas.microsoft.com/office/powerpoint/2010/main" val="2536491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Kontekstam:</a:t>
            </a:r>
          </a:p>
          <a:p>
            <a:r>
              <a:rPr lang="lv-LV" dirty="0"/>
              <a:t>Latvijas iedzīvotāju skaits krītas ar katru gadu – vidēji par 17 tūkstošiem iedzīvotāju gadā.</a:t>
            </a:r>
          </a:p>
          <a:p>
            <a:r>
              <a:rPr lang="lv-LV" dirty="0"/>
              <a:t>Sekojot iedzīvotāju skaita izmaiņām, proporcionālais tiesnešu skaits katru gadu būtu samazināms par 5,3 amata vietām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A3A6C-5B2A-4743-802B-3F22EFECA128}" type="slidenum">
              <a:rPr lang="lv-LV" noProof="0" smtClean="0"/>
              <a:t>4</a:t>
            </a:fld>
            <a:endParaRPr lang="lv-LV" noProof="0"/>
          </a:p>
        </p:txBody>
      </p:sp>
    </p:spTree>
    <p:extLst>
      <p:ext uri="{BB962C8B-B14F-4D97-AF65-F5344CB8AC3E}">
        <p14:creationId xmlns:p14="http://schemas.microsoft.com/office/powerpoint/2010/main" val="3376498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Kontekstam:</a:t>
            </a:r>
          </a:p>
          <a:p>
            <a:r>
              <a:rPr lang="lv-LV" dirty="0"/>
              <a:t>Latvijā 29,1 tiesneši uz 100’000 iedzīvotāju</a:t>
            </a:r>
          </a:p>
          <a:p>
            <a:r>
              <a:rPr lang="lv-LV" dirty="0"/>
              <a:t>Apsteidzam tuvākās kaimiņvalstis – Lietuvu un Igauniju</a:t>
            </a:r>
          </a:p>
          <a:p>
            <a:r>
              <a:rPr lang="lv-LV" dirty="0"/>
              <a:t>Augsts tiesnešu īpatsvars salīdzinot ar Rietumeiropas valstīm.</a:t>
            </a:r>
          </a:p>
          <a:p>
            <a:r>
              <a:rPr lang="lv-LV" dirty="0"/>
              <a:t>Vairāk tiesnešu nekā Latvijā ir vienīgi Balkānu valstīs un «pundurvalstīs»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A3A6C-5B2A-4743-802B-3F22EFECA128}" type="slidenum">
              <a:rPr lang="lv-LV" noProof="0" smtClean="0"/>
              <a:t>5</a:t>
            </a:fld>
            <a:endParaRPr lang="lv-LV" noProof="0"/>
          </a:p>
        </p:txBody>
      </p:sp>
    </p:spTree>
    <p:extLst>
      <p:ext uri="{BB962C8B-B14F-4D97-AF65-F5344CB8AC3E}">
        <p14:creationId xmlns:p14="http://schemas.microsoft.com/office/powerpoint/2010/main" val="1241932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Tiesās saņemto un izskatīto lietu skaits (lielākoties) ar katru gadu krītas.</a:t>
            </a:r>
          </a:p>
          <a:p>
            <a:r>
              <a:rPr lang="lv-LV" dirty="0"/>
              <a:t>Augstā caurlaidība norāda, ka tiesas ar esošajiem resursiem (lielākoties) spēj izskatīt vairāk lietu nekā saņem.</a:t>
            </a:r>
          </a:p>
          <a:p>
            <a:r>
              <a:rPr lang="lv-LV" dirty="0"/>
              <a:t>Dati norāda un nepieciešamību pārskatīt tiesnešu skaitu</a:t>
            </a:r>
          </a:p>
          <a:p>
            <a:r>
              <a:rPr lang="lv-LV" dirty="0"/>
              <a:t>Labāk savilkt jostu pašiem, pirms šāds pieprasījums ienāk no Saeimas.</a:t>
            </a:r>
          </a:p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A3A6C-5B2A-4743-802B-3F22EFECA128}" type="slidenum">
              <a:rPr lang="lv-LV" noProof="0" smtClean="0"/>
              <a:t>6</a:t>
            </a:fld>
            <a:endParaRPr lang="lv-LV" noProof="0"/>
          </a:p>
        </p:txBody>
      </p:sp>
    </p:spTree>
    <p:extLst>
      <p:ext uri="{BB962C8B-B14F-4D97-AF65-F5344CB8AC3E}">
        <p14:creationId xmlns:p14="http://schemas.microsoft.com/office/powerpoint/2010/main" val="39937707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Grafiskās analīzes metode parāda, kurām tiesām ir klājies labāk vai sliktāk ar lietu izskatīšanas rādītājiem 2022.gadā</a:t>
            </a:r>
          </a:p>
          <a:p>
            <a:endParaRPr lang="lv-LV" dirty="0"/>
          </a:p>
          <a:p>
            <a:r>
              <a:rPr lang="lv-LV" dirty="0"/>
              <a:t>Tiesām kurām esošo resursu ietvaros klājas lieliski - papildus resursi nav nepieciešami.</a:t>
            </a:r>
          </a:p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A3A6C-5B2A-4743-802B-3F22EFECA128}" type="slidenum">
              <a:rPr lang="lv-LV" noProof="0" smtClean="0"/>
              <a:t>7</a:t>
            </a:fld>
            <a:endParaRPr lang="lv-LV" noProof="0"/>
          </a:p>
        </p:txBody>
      </p:sp>
    </p:spTree>
    <p:extLst>
      <p:ext uri="{BB962C8B-B14F-4D97-AF65-F5344CB8AC3E}">
        <p14:creationId xmlns:p14="http://schemas.microsoft.com/office/powerpoint/2010/main" val="32352252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Informācijas apkopojums</a:t>
            </a:r>
          </a:p>
          <a:p>
            <a:endParaRPr lang="lv-LV" dirty="0"/>
          </a:p>
          <a:p>
            <a:r>
              <a:rPr lang="lv-LV" dirty="0"/>
              <a:t>0) Informācija par vakancēm uz 1.septembri</a:t>
            </a:r>
          </a:p>
          <a:p>
            <a:endParaRPr lang="lv-LV" dirty="0"/>
          </a:p>
          <a:p>
            <a:pPr marL="228600" indent="-228600">
              <a:buAutoNum type="arabicParenR"/>
            </a:pPr>
            <a:r>
              <a:rPr lang="lv-LV" dirty="0"/>
              <a:t>Priekšsēdētāju viedoklis par nepieciešamo tiesnešu skaitu</a:t>
            </a:r>
          </a:p>
          <a:p>
            <a:pPr marL="228600" indent="-228600">
              <a:buAutoNum type="arabicParenR"/>
            </a:pPr>
            <a:endParaRPr lang="lv-LV" dirty="0"/>
          </a:p>
          <a:p>
            <a:pPr marL="228600" indent="-228600">
              <a:buAutoNum type="arabicParenR"/>
            </a:pPr>
            <a:r>
              <a:rPr lang="lv-LV" dirty="0"/>
              <a:t>Tiesu administrācijas viedoklis</a:t>
            </a:r>
          </a:p>
          <a:p>
            <a:pPr marL="228600" indent="-228600">
              <a:buAutoNum type="arabicParenR"/>
            </a:pPr>
            <a:endParaRPr lang="lv-LV" dirty="0"/>
          </a:p>
          <a:p>
            <a:pPr marL="228600" indent="-228600">
              <a:buAutoNum type="arabicParenR"/>
            </a:pPr>
            <a:r>
              <a:rPr lang="lv-LV" dirty="0"/>
              <a:t>Tieslietu padomes sekretariāta viedoklis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A3A6C-5B2A-4743-802B-3F22EFECA128}" type="slidenum">
              <a:rPr lang="lv-LV" noProof="0" smtClean="0"/>
              <a:t>8</a:t>
            </a:fld>
            <a:endParaRPr lang="lv-LV" noProof="0"/>
          </a:p>
        </p:txBody>
      </p:sp>
    </p:spTree>
    <p:extLst>
      <p:ext uri="{BB962C8B-B14F-4D97-AF65-F5344CB8AC3E}">
        <p14:creationId xmlns:p14="http://schemas.microsoft.com/office/powerpoint/2010/main" val="8219789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Lēmuma projekts</a:t>
            </a:r>
          </a:p>
          <a:p>
            <a:endParaRPr lang="lv-LV" dirty="0"/>
          </a:p>
          <a:p>
            <a:pPr marL="342900" indent="-342900">
              <a:buAutoNum type="arabicParenR"/>
            </a:pPr>
            <a:r>
              <a:rPr lang="lv-LV" dirty="0"/>
              <a:t>Noteikt aizpildāmo tiesneša amata </a:t>
            </a:r>
            <a:r>
              <a:rPr lang="lv-LV"/>
              <a:t>vietu skaitu </a:t>
            </a:r>
            <a:r>
              <a:rPr lang="lv-LV" dirty="0"/>
              <a:t>2024.gadam</a:t>
            </a:r>
          </a:p>
          <a:p>
            <a:pPr marL="342900" indent="-342900">
              <a:buAutoNum type="arabicParenR"/>
            </a:pPr>
            <a:r>
              <a:rPr lang="lv-LV" dirty="0"/>
              <a:t>Apzināti atstāt atsevišķas vietas neaizpildītas</a:t>
            </a:r>
          </a:p>
          <a:p>
            <a:pPr marL="342900" indent="-342900">
              <a:buAutoNum type="arabicParenR"/>
            </a:pPr>
            <a:r>
              <a:rPr lang="lv-LV" dirty="0"/>
              <a:t>Atgriezties pie jautājuma izvērtēšanas 2025.gada sākumā</a:t>
            </a:r>
          </a:p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A3A6C-5B2A-4743-802B-3F22EFECA128}" type="slidenum">
              <a:rPr lang="lv-LV" noProof="0" smtClean="0"/>
              <a:t>9</a:t>
            </a:fld>
            <a:endParaRPr lang="lv-LV" noProof="0"/>
          </a:p>
        </p:txBody>
      </p:sp>
    </p:spTree>
    <p:extLst>
      <p:ext uri="{BB962C8B-B14F-4D97-AF65-F5344CB8AC3E}">
        <p14:creationId xmlns:p14="http://schemas.microsoft.com/office/powerpoint/2010/main" val="1276172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5923F103-BC34-4FE4-A40E-EDDEECFDA5D0}" type="datetimeFigureOut">
              <a:rPr lang="en-US" smtClean="0"/>
              <a:pPr/>
              <a:t>10/27/2023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105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smtClean="0"/>
              <a:t>10/27/2023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482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smtClean="0"/>
              <a:t>10/27/2023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426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10/27/2023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71334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t>10/27/2023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9972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smtClean="0"/>
              <a:t>10/27/2023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6010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smtClean="0"/>
              <a:t>10/27/2023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5346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10/27/2023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2903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10/27/2023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650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10/27/2023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475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10/27/2023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985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10/27/2023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443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10/27/2023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627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10/27/2023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875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10/27/2023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968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10/27/2023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408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10/27/2023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786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10/27/2023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976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  <p:sldLayoutId id="2147483754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vintage weighing scales">
            <a:extLst>
              <a:ext uri="{FF2B5EF4-FFF2-40B4-BE49-F238E27FC236}">
                <a16:creationId xmlns:a16="http://schemas.microsoft.com/office/drawing/2014/main" id="{C1668208-E23F-5065-7968-C1DCE9ABE6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alphaModFix amt="25000"/>
          </a:blip>
          <a:srcRect t="26699" r="9090" b="41407"/>
          <a:stretch/>
        </p:blipFill>
        <p:spPr>
          <a:xfrm>
            <a:off x="0" y="1587"/>
            <a:ext cx="12192000" cy="6873288"/>
          </a:xfrm>
          <a:prstGeom prst="rect">
            <a:avLst/>
          </a:prstGeom>
        </p:spPr>
      </p:pic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820162" y="1870230"/>
            <a:ext cx="8827245" cy="2131319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lv-LV" sz="3600" b="1" dirty="0">
                <a:ea typeface="Times New Roman" panose="02020603050405020304" pitchFamily="18" charset="0"/>
              </a:rPr>
              <a:t>Lēmuma sagatavošana par </a:t>
            </a:r>
            <a:br>
              <a:rPr lang="lv-LV" sz="3600" b="1" dirty="0">
                <a:ea typeface="Times New Roman" panose="02020603050405020304" pitchFamily="18" charset="0"/>
              </a:rPr>
            </a:br>
            <a:r>
              <a:rPr lang="lv-LV" sz="3600" b="1" dirty="0">
                <a:ea typeface="Times New Roman" panose="02020603050405020304" pitchFamily="18" charset="0"/>
              </a:rPr>
              <a:t>tiesnešu amata vietu aizpildīšanu</a:t>
            </a:r>
            <a:br>
              <a:rPr lang="lv-LV" sz="3600" b="1" dirty="0">
                <a:ea typeface="Times New Roman" panose="02020603050405020304" pitchFamily="18" charset="0"/>
              </a:rPr>
            </a:br>
            <a:br>
              <a:rPr lang="lv-LV" sz="3600" b="1" dirty="0">
                <a:ea typeface="Times New Roman" panose="02020603050405020304" pitchFamily="18" charset="0"/>
              </a:rPr>
            </a:br>
            <a:endParaRPr lang="lv-LV" sz="3600" dirty="0"/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9840287" y="4999839"/>
            <a:ext cx="1744910" cy="1259116"/>
          </a:xfrm>
        </p:spPr>
        <p:txBody>
          <a:bodyPr rtlCol="0">
            <a:normAutofit fontScale="85000" lnSpcReduction="20000"/>
          </a:bodyPr>
          <a:lstStyle/>
          <a:p>
            <a:pPr algn="r"/>
            <a:r>
              <a:rPr lang="lv-LV" dirty="0">
                <a:solidFill>
                  <a:schemeClr val="bg1"/>
                </a:solidFill>
              </a:rPr>
              <a:t>Tieslietu</a:t>
            </a:r>
          </a:p>
          <a:p>
            <a:pPr algn="r"/>
            <a:r>
              <a:rPr lang="lv-LV" dirty="0">
                <a:solidFill>
                  <a:schemeClr val="bg1"/>
                </a:solidFill>
              </a:rPr>
              <a:t>Padomes</a:t>
            </a:r>
          </a:p>
          <a:p>
            <a:pPr algn="r"/>
            <a:r>
              <a:rPr lang="lv-LV" dirty="0">
                <a:solidFill>
                  <a:schemeClr val="bg1"/>
                </a:solidFill>
              </a:rPr>
              <a:t>Sekretariāts</a:t>
            </a:r>
          </a:p>
          <a:p>
            <a:pPr algn="r"/>
            <a:r>
              <a:rPr lang="lv-LV" dirty="0">
                <a:solidFill>
                  <a:schemeClr val="bg1"/>
                </a:solidFill>
              </a:rPr>
              <a:t>2023</a:t>
            </a:r>
          </a:p>
          <a:p>
            <a:endParaRPr lang="lv-LV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26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5B546-A6B4-D76B-07A6-26A7CA93A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904461"/>
          </a:xfrm>
        </p:spPr>
        <p:txBody>
          <a:bodyPr/>
          <a:lstStyle/>
          <a:p>
            <a:r>
              <a:rPr lang="lv-LV" b="1" dirty="0"/>
              <a:t>APSPRIEŽAMAIS JAUTĀJUMS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6A7064-99DC-862F-EF8B-A63E9189E67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lv-LV" sz="2400" b="1" dirty="0"/>
              <a:t>Kāds ir Latvijā objektīvi nepieciešamais tiesnešu skaits?</a:t>
            </a:r>
          </a:p>
          <a:p>
            <a:endParaRPr lang="lv-LV" sz="2400" b="1" dirty="0"/>
          </a:p>
          <a:p>
            <a:r>
              <a:rPr lang="lv-LV" sz="2400" b="1" dirty="0"/>
              <a:t>Cik vakances aizpildīt?</a:t>
            </a:r>
          </a:p>
        </p:txBody>
      </p:sp>
      <p:pic>
        <p:nvPicPr>
          <p:cNvPr id="3076" name="Picture 4" descr="How to make the Collegium more transparent? Former judges, experts talk in  near unison – The Leaflet">
            <a:extLst>
              <a:ext uri="{FF2B5EF4-FFF2-40B4-BE49-F238E27FC236}">
                <a16:creationId xmlns:a16="http://schemas.microsoft.com/office/drawing/2014/main" id="{97582870-3585-0116-5415-36EC4C98E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672" y="1517435"/>
            <a:ext cx="7657171" cy="3738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008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456E0A6-6AE1-37D1-CC89-E2A91C1E9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/>
              <a:t>Diskusijas gaita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081BC4-9EA6-68E9-44C5-805433B4E3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Tiesu priekšsēdētāju aptauja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73CCC30-48A1-F5D0-5C70-3828BAA737CE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lv-LV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600" dirty="0"/>
              <a:t>Rakstiskā viedokļu aptauja prezentēta TP 22.09.2023. sēdē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600" dirty="0"/>
              <a:t>Tiesu priekšsēdētāju viedokļu uzklausīšana TP 06.10.2023. sēdē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0DA0E1C-1A9A-32AF-A6C8-8A1302B834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lv-LV" dirty="0"/>
              <a:t>Tiesu administrācijas datu analīze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F77F020-9591-9DEE-0A09-2B9432C201FF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endParaRPr lang="lv-LV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600" dirty="0"/>
              <a:t>Tiesu darbības rādītāju vēsturisko datu analīze (2018-2022) prezentēta TP 22.09.2023. sēdē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B9C2323-B5A2-356B-97A4-F263287F4A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lv-LV" dirty="0"/>
              <a:t>Tieslietu padomes sekretariāta analīze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566276D-20CA-2E5B-4A24-B92D86816B37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lv-LV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600" dirty="0"/>
              <a:t>Tiesu darbības rādītāju svaigāko datu analīze (2022-2023) prezentēta TP 22.09.2023. sēdē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30CB6F5-87F6-BB1F-B4CB-4128189A68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5134" y="4914821"/>
            <a:ext cx="2752562" cy="1512859"/>
          </a:xfrm>
          <a:prstGeom prst="rect">
            <a:avLst/>
          </a:prstGeom>
        </p:spPr>
      </p:pic>
      <p:pic>
        <p:nvPicPr>
          <p:cNvPr id="2050" name="Picture 2" descr="Microsoft Word Alt macOS BigSur - Social media &amp; Logos Icons">
            <a:extLst>
              <a:ext uri="{FF2B5EF4-FFF2-40B4-BE49-F238E27FC236}">
                <a16:creationId xmlns:a16="http://schemas.microsoft.com/office/drawing/2014/main" id="{49F7308F-67CC-5130-F87E-A0CEF3A34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495" y="5176432"/>
            <a:ext cx="1056202" cy="1056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ower point, file, format, microsoft powerpoint, extension, document,  presentation icon - Download on Iconfinder">
            <a:extLst>
              <a:ext uri="{FF2B5EF4-FFF2-40B4-BE49-F238E27FC236}">
                <a16:creationId xmlns:a16="http://schemas.microsoft.com/office/drawing/2014/main" id="{8357B4AC-3486-0402-31E5-0FDD1A4E1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394" y="5201159"/>
            <a:ext cx="926372" cy="926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762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0ED3C-3FC0-EE8E-6365-82CF30E95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3200" b="1" dirty="0"/>
              <a:t>Kontekstam:</a:t>
            </a:r>
            <a:br>
              <a:rPr lang="lv-LV" sz="3200" b="1" dirty="0"/>
            </a:br>
            <a:r>
              <a:rPr lang="lv-LV" sz="3200" b="1" dirty="0"/>
              <a:t>Latvijas iedzīvotāju skaita dinamika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8A0D0060-3014-E93F-2355-F1EF117FAD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065946"/>
              </p:ext>
            </p:extLst>
          </p:nvPr>
        </p:nvGraphicFramePr>
        <p:xfrm>
          <a:off x="1051034" y="2214283"/>
          <a:ext cx="3016469" cy="43897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1881">
                  <a:extLst>
                    <a:ext uri="{9D8B030D-6E8A-4147-A177-3AD203B41FA5}">
                      <a16:colId xmlns:a16="http://schemas.microsoft.com/office/drawing/2014/main" val="2273931287"/>
                    </a:ext>
                  </a:extLst>
                </a:gridCol>
                <a:gridCol w="1317261">
                  <a:extLst>
                    <a:ext uri="{9D8B030D-6E8A-4147-A177-3AD203B41FA5}">
                      <a16:colId xmlns:a16="http://schemas.microsoft.com/office/drawing/2014/main" val="4083216026"/>
                    </a:ext>
                  </a:extLst>
                </a:gridCol>
                <a:gridCol w="1087327">
                  <a:extLst>
                    <a:ext uri="{9D8B030D-6E8A-4147-A177-3AD203B41FA5}">
                      <a16:colId xmlns:a16="http://schemas.microsoft.com/office/drawing/2014/main" val="755520318"/>
                    </a:ext>
                  </a:extLst>
                </a:gridCol>
              </a:tblGrid>
              <a:tr h="418068">
                <a:tc>
                  <a:txBody>
                    <a:bodyPr/>
                    <a:lstStyle/>
                    <a:p>
                      <a:pPr algn="l" fontAlgn="b"/>
                      <a:endParaRPr lang="lv-LV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b="1" u="none" strike="noStrike" dirty="0">
                          <a:effectLst/>
                        </a:rPr>
                        <a:t>Iedzīvotāju skaits</a:t>
                      </a:r>
                      <a:endParaRPr lang="lv-LV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b="1" u="none" strike="noStrike" dirty="0">
                          <a:effectLst/>
                        </a:rPr>
                        <a:t>Ikgadējā izmaiņa</a:t>
                      </a:r>
                      <a:endParaRPr lang="lv-LV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94390866"/>
                  </a:ext>
                </a:extLst>
              </a:tr>
              <a:tr h="209034"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b="1" u="none" strike="noStrike" dirty="0">
                          <a:effectLst/>
                        </a:rPr>
                        <a:t>2004</a:t>
                      </a:r>
                      <a:endParaRPr lang="lv-LV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100" u="none" strike="noStrike" dirty="0">
                          <a:effectLst/>
                        </a:rPr>
                        <a:t>2276520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55831230"/>
                  </a:ext>
                </a:extLst>
              </a:tr>
              <a:tr h="209034"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b="1" u="none" strike="noStrike" dirty="0">
                          <a:effectLst/>
                        </a:rPr>
                        <a:t>2005</a:t>
                      </a:r>
                      <a:endParaRPr lang="lv-LV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100" u="none" strike="noStrike" dirty="0">
                          <a:effectLst/>
                        </a:rPr>
                        <a:t>2249724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100" u="none" strike="noStrike" dirty="0">
                          <a:effectLst/>
                        </a:rPr>
                        <a:t>-26796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22493872"/>
                  </a:ext>
                </a:extLst>
              </a:tr>
              <a:tr h="209034"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b="1" u="none" strike="noStrike">
                          <a:effectLst/>
                        </a:rPr>
                        <a:t>2006</a:t>
                      </a:r>
                      <a:endParaRPr lang="lv-LV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100" u="none" strike="noStrike" dirty="0">
                          <a:effectLst/>
                        </a:rPr>
                        <a:t>2227874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100" u="none" strike="noStrike" dirty="0">
                          <a:effectLst/>
                        </a:rPr>
                        <a:t>-21850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28387471"/>
                  </a:ext>
                </a:extLst>
              </a:tr>
              <a:tr h="209034"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b="1" u="none" strike="noStrike" dirty="0">
                          <a:effectLst/>
                        </a:rPr>
                        <a:t>2007</a:t>
                      </a:r>
                      <a:endParaRPr lang="lv-LV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100" u="none" strike="noStrike" dirty="0">
                          <a:effectLst/>
                        </a:rPr>
                        <a:t>2208840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100" u="none" strike="noStrike" dirty="0">
                          <a:effectLst/>
                        </a:rPr>
                        <a:t>-19034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80252616"/>
                  </a:ext>
                </a:extLst>
              </a:tr>
              <a:tr h="209034"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b="1" u="none" strike="noStrike">
                          <a:effectLst/>
                        </a:rPr>
                        <a:t>2008</a:t>
                      </a:r>
                      <a:endParaRPr lang="lv-LV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100" u="none" strike="noStrike" dirty="0">
                          <a:effectLst/>
                        </a:rPr>
                        <a:t>2191810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100" u="none" strike="noStrike">
                          <a:effectLst/>
                        </a:rPr>
                        <a:t>-17030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02635328"/>
                  </a:ext>
                </a:extLst>
              </a:tr>
              <a:tr h="209034"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b="1" u="none" strike="noStrike" dirty="0">
                          <a:effectLst/>
                        </a:rPr>
                        <a:t>2009</a:t>
                      </a:r>
                      <a:endParaRPr lang="lv-LV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100" u="none" strike="noStrike" dirty="0">
                          <a:effectLst/>
                        </a:rPr>
                        <a:t>2162834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100" u="none" strike="noStrike" dirty="0">
                          <a:effectLst/>
                        </a:rPr>
                        <a:t>-28976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10191888"/>
                  </a:ext>
                </a:extLst>
              </a:tr>
              <a:tr h="209034"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b="1" u="none" strike="noStrike">
                          <a:effectLst/>
                        </a:rPr>
                        <a:t>2010</a:t>
                      </a:r>
                      <a:endParaRPr lang="lv-LV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100" u="none" strike="noStrike" dirty="0">
                          <a:effectLst/>
                        </a:rPr>
                        <a:t>2120504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100" u="none" strike="noStrike" dirty="0">
                          <a:effectLst/>
                        </a:rPr>
                        <a:t>-42330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21125782"/>
                  </a:ext>
                </a:extLst>
              </a:tr>
              <a:tr h="209034"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b="1" u="none" strike="noStrike" dirty="0">
                          <a:effectLst/>
                        </a:rPr>
                        <a:t>2011</a:t>
                      </a:r>
                      <a:endParaRPr lang="lv-LV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100" u="none" strike="noStrike" dirty="0">
                          <a:effectLst/>
                        </a:rPr>
                        <a:t>2074605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100" u="none" strike="noStrike" dirty="0">
                          <a:effectLst/>
                        </a:rPr>
                        <a:t>-45899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34900396"/>
                  </a:ext>
                </a:extLst>
              </a:tr>
              <a:tr h="209034"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b="1" u="none" strike="noStrike" dirty="0">
                          <a:effectLst/>
                        </a:rPr>
                        <a:t>2012</a:t>
                      </a:r>
                      <a:endParaRPr lang="lv-LV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100" u="none" strike="noStrike" dirty="0">
                          <a:effectLst/>
                        </a:rPr>
                        <a:t>2044813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100" u="none" strike="noStrike" dirty="0">
                          <a:effectLst/>
                        </a:rPr>
                        <a:t>-29792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53752770"/>
                  </a:ext>
                </a:extLst>
              </a:tr>
              <a:tr h="209034"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b="1" u="none" strike="noStrike">
                          <a:effectLst/>
                        </a:rPr>
                        <a:t>2013</a:t>
                      </a:r>
                      <a:endParaRPr lang="lv-LV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100" u="none" strike="noStrike" dirty="0">
                          <a:effectLst/>
                        </a:rPr>
                        <a:t>2023825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100" u="none" strike="noStrike">
                          <a:effectLst/>
                        </a:rPr>
                        <a:t>-20988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02406490"/>
                  </a:ext>
                </a:extLst>
              </a:tr>
              <a:tr h="209034"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b="1" u="none" strike="noStrike" dirty="0">
                          <a:effectLst/>
                        </a:rPr>
                        <a:t>2014</a:t>
                      </a:r>
                      <a:endParaRPr lang="lv-LV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100" u="none" strike="noStrike" dirty="0">
                          <a:effectLst/>
                        </a:rPr>
                        <a:t>2001468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100" u="none" strike="noStrike" dirty="0">
                          <a:effectLst/>
                        </a:rPr>
                        <a:t>-22357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22352042"/>
                  </a:ext>
                </a:extLst>
              </a:tr>
              <a:tr h="209034"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b="1" u="none" strike="noStrike" dirty="0">
                          <a:effectLst/>
                        </a:rPr>
                        <a:t>2015</a:t>
                      </a:r>
                      <a:endParaRPr lang="lv-LV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100" u="none" strike="noStrike" dirty="0">
                          <a:effectLst/>
                        </a:rPr>
                        <a:t>1986096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100" u="none" strike="noStrike" dirty="0">
                          <a:effectLst/>
                        </a:rPr>
                        <a:t>-15372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21786362"/>
                  </a:ext>
                </a:extLst>
              </a:tr>
              <a:tr h="209034"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b="1" u="none" strike="noStrike" dirty="0">
                          <a:effectLst/>
                        </a:rPr>
                        <a:t>2016</a:t>
                      </a:r>
                      <a:endParaRPr lang="lv-LV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100" u="none" strike="noStrike" dirty="0">
                          <a:effectLst/>
                        </a:rPr>
                        <a:t>1968957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100" u="none" strike="noStrike" dirty="0">
                          <a:effectLst/>
                        </a:rPr>
                        <a:t>-17139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1734509"/>
                  </a:ext>
                </a:extLst>
              </a:tr>
              <a:tr h="209034"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b="1" u="none" strike="noStrike" dirty="0">
                          <a:effectLst/>
                        </a:rPr>
                        <a:t>2017</a:t>
                      </a:r>
                      <a:endParaRPr lang="lv-LV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100" u="none" strike="noStrike" dirty="0">
                          <a:effectLst/>
                        </a:rPr>
                        <a:t>1950116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100" u="none" strike="noStrike" dirty="0">
                          <a:effectLst/>
                        </a:rPr>
                        <a:t>-18841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52785100"/>
                  </a:ext>
                </a:extLst>
              </a:tr>
              <a:tr h="209034"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b="1" u="none" strike="noStrike">
                          <a:effectLst/>
                        </a:rPr>
                        <a:t>2018</a:t>
                      </a:r>
                      <a:endParaRPr lang="lv-LV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100" u="none" strike="noStrike" dirty="0">
                          <a:effectLst/>
                        </a:rPr>
                        <a:t>1934379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100" u="none" strike="noStrike" dirty="0">
                          <a:effectLst/>
                        </a:rPr>
                        <a:t>-15737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36274534"/>
                  </a:ext>
                </a:extLst>
              </a:tr>
              <a:tr h="209034"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b="1" u="none" strike="noStrike" dirty="0">
                          <a:effectLst/>
                        </a:rPr>
                        <a:t>2019</a:t>
                      </a:r>
                      <a:endParaRPr lang="lv-LV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100" u="none" strike="noStrike" dirty="0">
                          <a:effectLst/>
                        </a:rPr>
                        <a:t>1919968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100" u="none" strike="noStrike" dirty="0">
                          <a:effectLst/>
                        </a:rPr>
                        <a:t>-14411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72443286"/>
                  </a:ext>
                </a:extLst>
              </a:tr>
              <a:tr h="209034"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b="1" u="none" strike="noStrike" dirty="0">
                          <a:effectLst/>
                        </a:rPr>
                        <a:t>2020</a:t>
                      </a:r>
                      <a:endParaRPr lang="lv-LV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100" u="none" strike="noStrike" dirty="0">
                          <a:effectLst/>
                        </a:rPr>
                        <a:t>1907675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100" u="none" strike="noStrike" dirty="0">
                          <a:effectLst/>
                        </a:rPr>
                        <a:t>-12293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52479648"/>
                  </a:ext>
                </a:extLst>
              </a:tr>
              <a:tr h="209034"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b="1" u="none" strike="noStrike" dirty="0">
                          <a:effectLst/>
                        </a:rPr>
                        <a:t>2021</a:t>
                      </a:r>
                      <a:endParaRPr lang="lv-LV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100" u="none" strike="noStrike" dirty="0">
                          <a:effectLst/>
                        </a:rPr>
                        <a:t>1893223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100" u="none" strike="noStrike" dirty="0">
                          <a:effectLst/>
                        </a:rPr>
                        <a:t>-14452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20775034"/>
                  </a:ext>
                </a:extLst>
              </a:tr>
              <a:tr h="209034"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b="1" u="none" strike="noStrike" dirty="0">
                          <a:effectLst/>
                        </a:rPr>
                        <a:t>2022</a:t>
                      </a:r>
                      <a:endParaRPr lang="lv-LV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100" u="none" strike="noStrike" dirty="0">
                          <a:effectLst/>
                        </a:rPr>
                        <a:t>1875757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100" u="none" strike="noStrike" dirty="0">
                          <a:effectLst/>
                        </a:rPr>
                        <a:t>-17466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1542341"/>
                  </a:ext>
                </a:extLst>
              </a:tr>
            </a:tbl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1FA4558-A9BB-A12B-6C4E-9029A23F00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8160131"/>
              </p:ext>
            </p:extLst>
          </p:nvPr>
        </p:nvGraphicFramePr>
        <p:xfrm>
          <a:off x="5118538" y="2373352"/>
          <a:ext cx="5420880" cy="2862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9EC18A8-0FB1-50A0-ED96-8EC4ADF4E5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2429698"/>
              </p:ext>
            </p:extLst>
          </p:nvPr>
        </p:nvGraphicFramePr>
        <p:xfrm>
          <a:off x="4763710" y="5270497"/>
          <a:ext cx="6377256" cy="1333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98524">
                  <a:extLst>
                    <a:ext uri="{9D8B030D-6E8A-4147-A177-3AD203B41FA5}">
                      <a16:colId xmlns:a16="http://schemas.microsoft.com/office/drawing/2014/main" val="4009977543"/>
                    </a:ext>
                  </a:extLst>
                </a:gridCol>
                <a:gridCol w="678732">
                  <a:extLst>
                    <a:ext uri="{9D8B030D-6E8A-4147-A177-3AD203B41FA5}">
                      <a16:colId xmlns:a16="http://schemas.microsoft.com/office/drawing/2014/main" val="232730049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u="none" strike="noStrike" dirty="0">
                          <a:effectLst/>
                        </a:rPr>
                        <a:t>Latvijas iedzīvotāju skaita ikgadējās izmaiņas (vidējais pēdējos 10 gados)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100" u="none" strike="noStrike" dirty="0">
                          <a:effectLst/>
                        </a:rPr>
                        <a:t>-16906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940218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u="none" strike="noStrike" dirty="0">
                          <a:effectLst/>
                        </a:rPr>
                        <a:t> 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u="none" strike="noStrike">
                          <a:effectLst/>
                        </a:rPr>
                        <a:t> 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148285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u="none" strike="noStrike" dirty="0">
                          <a:effectLst/>
                        </a:rPr>
                        <a:t>Latvijas iedzīvotāju skaits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100" u="none" strike="noStrike">
                          <a:effectLst/>
                        </a:rPr>
                        <a:t>1857757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935732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u="none" strike="noStrike" dirty="0">
                          <a:effectLst/>
                        </a:rPr>
                        <a:t> 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u="none" strike="noStrike">
                          <a:effectLst/>
                        </a:rPr>
                        <a:t> 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294174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u="none" strike="noStrike" dirty="0">
                          <a:effectLst/>
                        </a:rPr>
                        <a:t>Latvijā paredzētais tiesneša amata vietu skaits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100" u="none" strike="noStrike">
                          <a:effectLst/>
                        </a:rPr>
                        <a:t>582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668883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u="none" strike="noStrike" dirty="0">
                          <a:effectLst/>
                        </a:rPr>
                        <a:t> 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u="none" strike="noStrike">
                          <a:effectLst/>
                        </a:rPr>
                        <a:t> 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538988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u="none" strike="noStrike" dirty="0">
                          <a:effectLst/>
                        </a:rPr>
                        <a:t>Latvijas iedzīvotāju skaita ikgadējo izmaiņu ietekme uz proporcionālo tiesnešu skaitu 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-5,3</a:t>
                      </a:r>
                      <a:endParaRPr lang="lv-LV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05733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197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4298EBC-46B5-0296-9C7A-F04051A8E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3200" b="1" dirty="0"/>
              <a:t>Kontekstam: Tiesnešu īpatsvars uz 100’000 iedzīvotāju Eiropas valstīs(2020.g.dati)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248E828-FCB0-4452-8BC0-7E2FA53349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6604231"/>
              </p:ext>
            </p:extLst>
          </p:nvPr>
        </p:nvGraphicFramePr>
        <p:xfrm>
          <a:off x="494950" y="1956816"/>
          <a:ext cx="11165747" cy="4720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88283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2E22E-6C7E-C29C-F6BC-44FB17A5D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425" y="539687"/>
            <a:ext cx="9299687" cy="706964"/>
          </a:xfrm>
        </p:spPr>
        <p:txBody>
          <a:bodyPr/>
          <a:lstStyle/>
          <a:p>
            <a:r>
              <a:rPr lang="lv-LV" sz="3200" b="1" dirty="0"/>
              <a:t>Latvijas tiesu darbības rādītāji 2022.gadā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0DF9B6-A0C8-D84D-E547-FA4338CF0C92}"/>
              </a:ext>
            </a:extLst>
          </p:cNvPr>
          <p:cNvSpPr txBox="1"/>
          <p:nvPr/>
        </p:nvSpPr>
        <p:spPr>
          <a:xfrm>
            <a:off x="257176" y="6087480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/1t – uz vienu tiesnesi</a:t>
            </a:r>
          </a:p>
          <a:p>
            <a:r>
              <a:rPr lang="lv-LV" sz="1200" dirty="0">
                <a:solidFill>
                  <a:srgbClr val="000000"/>
                </a:solidFill>
                <a:latin typeface="Calibri" panose="020F0502020204030204" pitchFamily="34" charset="0"/>
              </a:rPr>
              <a:t>1D – atšķirība no iepriekšējā gada rādītājiem</a:t>
            </a:r>
            <a:endParaRPr lang="lv-LV" sz="12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257915B-F72C-9CCE-4F10-5F1ECF88FB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213258"/>
              </p:ext>
            </p:extLst>
          </p:nvPr>
        </p:nvGraphicFramePr>
        <p:xfrm>
          <a:off x="478466" y="1594884"/>
          <a:ext cx="11229446" cy="4475448"/>
        </p:xfrm>
        <a:graphic>
          <a:graphicData uri="http://schemas.openxmlformats.org/drawingml/2006/table">
            <a:tbl>
              <a:tblPr/>
              <a:tblGrid>
                <a:gridCol w="359343">
                  <a:extLst>
                    <a:ext uri="{9D8B030D-6E8A-4147-A177-3AD203B41FA5}">
                      <a16:colId xmlns:a16="http://schemas.microsoft.com/office/drawing/2014/main" val="2644493035"/>
                    </a:ext>
                  </a:extLst>
                </a:gridCol>
                <a:gridCol w="1745378">
                  <a:extLst>
                    <a:ext uri="{9D8B030D-6E8A-4147-A177-3AD203B41FA5}">
                      <a16:colId xmlns:a16="http://schemas.microsoft.com/office/drawing/2014/main" val="3737505238"/>
                    </a:ext>
                  </a:extLst>
                </a:gridCol>
                <a:gridCol w="608315">
                  <a:extLst>
                    <a:ext uri="{9D8B030D-6E8A-4147-A177-3AD203B41FA5}">
                      <a16:colId xmlns:a16="http://schemas.microsoft.com/office/drawing/2014/main" val="155450009"/>
                    </a:ext>
                  </a:extLst>
                </a:gridCol>
                <a:gridCol w="608315">
                  <a:extLst>
                    <a:ext uri="{9D8B030D-6E8A-4147-A177-3AD203B41FA5}">
                      <a16:colId xmlns:a16="http://schemas.microsoft.com/office/drawing/2014/main" val="1980518395"/>
                    </a:ext>
                  </a:extLst>
                </a:gridCol>
                <a:gridCol w="608315">
                  <a:extLst>
                    <a:ext uri="{9D8B030D-6E8A-4147-A177-3AD203B41FA5}">
                      <a16:colId xmlns:a16="http://schemas.microsoft.com/office/drawing/2014/main" val="1497497959"/>
                    </a:ext>
                  </a:extLst>
                </a:gridCol>
                <a:gridCol w="608315">
                  <a:extLst>
                    <a:ext uri="{9D8B030D-6E8A-4147-A177-3AD203B41FA5}">
                      <a16:colId xmlns:a16="http://schemas.microsoft.com/office/drawing/2014/main" val="1038178980"/>
                    </a:ext>
                  </a:extLst>
                </a:gridCol>
                <a:gridCol w="608315">
                  <a:extLst>
                    <a:ext uri="{9D8B030D-6E8A-4147-A177-3AD203B41FA5}">
                      <a16:colId xmlns:a16="http://schemas.microsoft.com/office/drawing/2014/main" val="3806828693"/>
                    </a:ext>
                  </a:extLst>
                </a:gridCol>
                <a:gridCol w="608315">
                  <a:extLst>
                    <a:ext uri="{9D8B030D-6E8A-4147-A177-3AD203B41FA5}">
                      <a16:colId xmlns:a16="http://schemas.microsoft.com/office/drawing/2014/main" val="1830297063"/>
                    </a:ext>
                  </a:extLst>
                </a:gridCol>
                <a:gridCol w="608315">
                  <a:extLst>
                    <a:ext uri="{9D8B030D-6E8A-4147-A177-3AD203B41FA5}">
                      <a16:colId xmlns:a16="http://schemas.microsoft.com/office/drawing/2014/main" val="2877536937"/>
                    </a:ext>
                  </a:extLst>
                </a:gridCol>
                <a:gridCol w="608315">
                  <a:extLst>
                    <a:ext uri="{9D8B030D-6E8A-4147-A177-3AD203B41FA5}">
                      <a16:colId xmlns:a16="http://schemas.microsoft.com/office/drawing/2014/main" val="3355752285"/>
                    </a:ext>
                  </a:extLst>
                </a:gridCol>
                <a:gridCol w="608315">
                  <a:extLst>
                    <a:ext uri="{9D8B030D-6E8A-4147-A177-3AD203B41FA5}">
                      <a16:colId xmlns:a16="http://schemas.microsoft.com/office/drawing/2014/main" val="4198808575"/>
                    </a:ext>
                  </a:extLst>
                </a:gridCol>
                <a:gridCol w="608315">
                  <a:extLst>
                    <a:ext uri="{9D8B030D-6E8A-4147-A177-3AD203B41FA5}">
                      <a16:colId xmlns:a16="http://schemas.microsoft.com/office/drawing/2014/main" val="4172020304"/>
                    </a:ext>
                  </a:extLst>
                </a:gridCol>
                <a:gridCol w="608315">
                  <a:extLst>
                    <a:ext uri="{9D8B030D-6E8A-4147-A177-3AD203B41FA5}">
                      <a16:colId xmlns:a16="http://schemas.microsoft.com/office/drawing/2014/main" val="1674934654"/>
                    </a:ext>
                  </a:extLst>
                </a:gridCol>
                <a:gridCol w="608315">
                  <a:extLst>
                    <a:ext uri="{9D8B030D-6E8A-4147-A177-3AD203B41FA5}">
                      <a16:colId xmlns:a16="http://schemas.microsoft.com/office/drawing/2014/main" val="2090303434"/>
                    </a:ext>
                  </a:extLst>
                </a:gridCol>
                <a:gridCol w="608315">
                  <a:extLst>
                    <a:ext uri="{9D8B030D-6E8A-4147-A177-3AD203B41FA5}">
                      <a16:colId xmlns:a16="http://schemas.microsoft.com/office/drawing/2014/main" val="1923052483"/>
                    </a:ext>
                  </a:extLst>
                </a:gridCol>
                <a:gridCol w="608315">
                  <a:extLst>
                    <a:ext uri="{9D8B030D-6E8A-4147-A177-3AD203B41FA5}">
                      <a16:colId xmlns:a16="http://schemas.microsoft.com/office/drawing/2014/main" val="2664603961"/>
                    </a:ext>
                  </a:extLst>
                </a:gridCol>
                <a:gridCol w="608315">
                  <a:extLst>
                    <a:ext uri="{9D8B030D-6E8A-4147-A177-3AD203B41FA5}">
                      <a16:colId xmlns:a16="http://schemas.microsoft.com/office/drawing/2014/main" val="1426625604"/>
                    </a:ext>
                  </a:extLst>
                </a:gridCol>
              </a:tblGrid>
              <a:tr h="604448"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Tiesa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Tieneša amata vietu sk.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Tiesnešu faktiskais sk.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Tiesā saņemto </a:t>
                      </a:r>
                      <a:r>
                        <a:rPr lang="lv-LV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liet.sk</a:t>
                      </a:r>
                      <a:r>
                        <a:rPr lang="lv-LV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Tiesā saņemto liet.sk. /1t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Tiesā saņemto liet.sk. 1D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Tiesā izskatīto liet.sk.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Tiesā izskatīto liet.sk. /1t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Tiesā izskatīto liet.sk. 1D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Lietu uzkrājums gada beigās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Lietu uzkrājums gada beigās /1t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Lietu uzkrājums gada beigās 1D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Uzkrājuma īpatsvars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Caurlaidība (CR)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Dispozīcijas laiks, m</a:t>
                      </a:r>
                      <a:br>
                        <a:rPr lang="lv-LV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lv-LV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(DT)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Lietu izsk. vidējais termiņš, 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C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1750396"/>
                  </a:ext>
                </a:extLst>
              </a:tr>
              <a:tr h="154840"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S-ALD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Senāts (ALD)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5526436"/>
                  </a:ext>
                </a:extLst>
              </a:tr>
              <a:tr h="154840"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S-CLD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Senāts (CLD)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355050"/>
                  </a:ext>
                </a:extLst>
              </a:tr>
              <a:tr h="154840"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S-KLD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Senāts (KLD)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6689487"/>
                  </a:ext>
                </a:extLst>
              </a:tr>
              <a:tr h="154840"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Administratīvā apgabaltiesa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0716539"/>
                  </a:ext>
                </a:extLst>
              </a:tr>
              <a:tr h="154840"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Rīgas apgabaltiesa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3543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8434271"/>
                  </a:ext>
                </a:extLst>
              </a:tr>
              <a:tr h="154840"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Latgales apgabaltiesa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057376"/>
                  </a:ext>
                </a:extLst>
              </a:tr>
              <a:tr h="154840"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Kurzemes apgabaltiesa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3658374"/>
                  </a:ext>
                </a:extLst>
              </a:tr>
              <a:tr h="154840"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Vidzemes apgabaltiesa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535870"/>
                  </a:ext>
                </a:extLst>
              </a:tr>
              <a:tr h="154840"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Zemgales apgabaltiesa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0728713"/>
                  </a:ext>
                </a:extLst>
              </a:tr>
              <a:tr h="154840"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Administratīvā rajona tiesa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1910528"/>
                  </a:ext>
                </a:extLst>
              </a:tr>
              <a:tr h="154840"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RPT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Rīgas pilsētas tiesa (pēc būtības)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122,4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-993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11637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123,8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8586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3131363"/>
                  </a:ext>
                </a:extLst>
              </a:tr>
              <a:tr h="154840"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RRT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Rīgas rajona tiesa  (pēc būtības)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3979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132,6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4292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143,1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51896"/>
                  </a:ext>
                </a:extLst>
              </a:tr>
              <a:tr h="154840"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Kurzemes rajona tiesa (pēc būtības)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132,9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130,7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3013080"/>
                  </a:ext>
                </a:extLst>
              </a:tr>
              <a:tr h="154840"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VRT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Vidzemes rajona tiesa  (pēc būtības)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119,3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3336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128,3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8297758"/>
                  </a:ext>
                </a:extLst>
              </a:tr>
              <a:tr h="154840"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ZRT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Zemgales rajona tiesa  (pēc būtības)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117,1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-344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113,4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2777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953974"/>
                  </a:ext>
                </a:extLst>
              </a:tr>
              <a:tr h="154840"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LRT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Latgales rajona tiesa (pēc būtības)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127,6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138,7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564336"/>
                  </a:ext>
                </a:extLst>
              </a:tr>
              <a:tr h="154840"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Ekonomisko lietu tiesa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444825"/>
                  </a:ext>
                </a:extLst>
              </a:tr>
              <a:tr h="154840"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Rīgas pilsētas tiesa (bezstrīdus l.)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1478,1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21358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1334,9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-1341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6682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417,6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4882202"/>
                  </a:ext>
                </a:extLst>
              </a:tr>
              <a:tr h="154840"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Rīgas rajona tiesa  (bezstrīdus l.)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13244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1204,0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5743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1098,6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5176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286,5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0433567"/>
                  </a:ext>
                </a:extLst>
              </a:tr>
              <a:tr h="154840"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Kurzemes rajona tiesa (bezstrīdus l.)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13959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1551,0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1452,8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249,4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3239803"/>
                  </a:ext>
                </a:extLst>
              </a:tr>
              <a:tr h="154840"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Vidzemes rajona tiesa  (bezstrīdus l.)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1489,4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11331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1416,4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241,3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781589"/>
                  </a:ext>
                </a:extLst>
              </a:tr>
              <a:tr h="154840"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Zemgales rajona tiesa  (bezstrīdus l.)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1419,0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-1288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14277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1427,7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-1092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271,0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8579464"/>
                  </a:ext>
                </a:extLst>
              </a:tr>
              <a:tr h="154840"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Latgales rajona tiesa (bezstrīdus l.)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12073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1341,4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12095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1343,9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160,1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918016"/>
                  </a:ext>
                </a:extLst>
              </a:tr>
              <a:tr h="154840">
                <a:tc>
                  <a:txBody>
                    <a:bodyPr/>
                    <a:lstStyle/>
                    <a:p>
                      <a:pPr algn="l" fontAlgn="b"/>
                      <a:endParaRPr lang="lv-LV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Tiesu sistēma (iesk. bezstrīdus l.) ∑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132315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250,1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128186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242,3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4791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41173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0,969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3,871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8342286"/>
                  </a:ext>
                </a:extLst>
              </a:tr>
              <a:tr h="154840">
                <a:tc>
                  <a:txBody>
                    <a:bodyPr/>
                    <a:lstStyle/>
                    <a:p>
                      <a:pPr algn="l" fontAlgn="b"/>
                      <a:endParaRPr lang="lv-LV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Tiesu sistēma (pēc būtības) ∑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467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43284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92,9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-2691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43965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94,3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-3265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23014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49,4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-308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0,532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1,016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6,376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5,870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79478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8018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BDC54E8-255F-4FF5-B942-3A197A8DDBE5}"/>
              </a:ext>
            </a:extLst>
          </p:cNvPr>
          <p:cNvGraphicFramePr>
            <a:graphicFrameLocks/>
          </p:cNvGraphicFramePr>
          <p:nvPr/>
        </p:nvGraphicFramePr>
        <p:xfrm>
          <a:off x="666753" y="460000"/>
          <a:ext cx="10858494" cy="593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972DAEA-DC07-47AD-A2DE-989F4A6C7B51}"/>
              </a:ext>
            </a:extLst>
          </p:cNvPr>
          <p:cNvSpPr/>
          <p:nvPr/>
        </p:nvSpPr>
        <p:spPr>
          <a:xfrm>
            <a:off x="5324474" y="3562910"/>
            <a:ext cx="5954243" cy="2263589"/>
          </a:xfrm>
          <a:prstGeom prst="roundRect">
            <a:avLst/>
          </a:prstGeom>
          <a:solidFill>
            <a:srgbClr val="00B050">
              <a:alpha val="2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lv-LV" sz="1200">
                <a:solidFill>
                  <a:sysClr val="windowText" lastClr="000000"/>
                </a:solidFill>
              </a:rPr>
              <a:t>Augsta caurlaidība un neliels lietu uzkrājums</a:t>
            </a:r>
          </a:p>
          <a:p>
            <a:pPr algn="r"/>
            <a:r>
              <a:rPr lang="lv-LV" sz="120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Tiesa sekmīgi tiek galā ar saņemtajām lietām</a:t>
            </a:r>
            <a:endParaRPr lang="lv-LV" sz="1200">
              <a:solidFill>
                <a:sysClr val="windowText" lastClr="000000"/>
              </a:solidFill>
              <a:effectLst/>
            </a:endParaRPr>
          </a:p>
          <a:p>
            <a:pPr algn="r"/>
            <a:r>
              <a:rPr lang="lv-LV" sz="1200" baseline="0">
                <a:solidFill>
                  <a:sysClr val="windowText" lastClr="000000"/>
                </a:solidFill>
              </a:rPr>
              <a:t>Papildus štata vietas nav nepieciešamas</a:t>
            </a:r>
            <a:endParaRPr lang="lv-LV" sz="1200">
              <a:solidFill>
                <a:sysClr val="windowText" lastClr="000000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AAFC278-3BD6-4934-A474-1FDC308259D8}"/>
              </a:ext>
            </a:extLst>
          </p:cNvPr>
          <p:cNvSpPr/>
          <p:nvPr/>
        </p:nvSpPr>
        <p:spPr>
          <a:xfrm>
            <a:off x="1343025" y="940735"/>
            <a:ext cx="4961400" cy="2622176"/>
          </a:xfrm>
          <a:prstGeom prst="roundRect">
            <a:avLst/>
          </a:prstGeom>
          <a:solidFill>
            <a:srgbClr val="FF0000">
              <a:alpha val="2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lv-LV" sz="1200">
                <a:solidFill>
                  <a:sysClr val="windowText" lastClr="000000"/>
                </a:solidFill>
              </a:rPr>
              <a:t>Zema caurlaidība un augsts</a:t>
            </a:r>
            <a:r>
              <a:rPr lang="lv-LV" sz="1200" baseline="0">
                <a:solidFill>
                  <a:sysClr val="windowText" lastClr="000000"/>
                </a:solidFill>
              </a:rPr>
              <a:t> lietu uzkrājums</a:t>
            </a:r>
          </a:p>
          <a:p>
            <a:pPr algn="l"/>
            <a:r>
              <a:rPr lang="lv-LV" sz="1200" baseline="0">
                <a:solidFill>
                  <a:sysClr val="windowText" lastClr="000000"/>
                </a:solidFill>
              </a:rPr>
              <a:t>Problēmu zona</a:t>
            </a:r>
            <a:endParaRPr lang="lv-LV" sz="1200">
              <a:solidFill>
                <a:sysClr val="windowText" lastClr="00000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3496C96-2452-4FE4-B83E-896FF11964C1}"/>
              </a:ext>
            </a:extLst>
          </p:cNvPr>
          <p:cNvSpPr/>
          <p:nvPr/>
        </p:nvSpPr>
        <p:spPr>
          <a:xfrm>
            <a:off x="5313292" y="940735"/>
            <a:ext cx="5960943" cy="2622176"/>
          </a:xfrm>
          <a:prstGeom prst="round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lv-LV" sz="1200">
                <a:solidFill>
                  <a:sysClr val="windowText" lastClr="000000"/>
                </a:solidFill>
              </a:rPr>
              <a:t>Augsta</a:t>
            </a:r>
            <a:r>
              <a:rPr lang="lv-LV" sz="1200" baseline="0">
                <a:solidFill>
                  <a:sysClr val="windowText" lastClr="000000"/>
                </a:solidFill>
              </a:rPr>
              <a:t> caurlaidība un liels lietu uzkrājums</a:t>
            </a:r>
          </a:p>
          <a:p>
            <a:pPr algn="r"/>
            <a:r>
              <a:rPr lang="lv-LV" sz="1200" baseline="0">
                <a:solidFill>
                  <a:sysClr val="windowText" lastClr="000000"/>
                </a:solidFill>
              </a:rPr>
              <a:t>Pastāv potenciāls problēmu risināšanai, </a:t>
            </a:r>
          </a:p>
          <a:p>
            <a:pPr algn="r"/>
            <a:r>
              <a:rPr lang="lv-LV" sz="1200" baseline="0">
                <a:solidFill>
                  <a:sysClr val="windowText" lastClr="000000"/>
                </a:solidFill>
              </a:rPr>
              <a:t>bet varētu būt nepieciešami papildu resursi</a:t>
            </a:r>
            <a:endParaRPr lang="lv-LV" sz="1200">
              <a:solidFill>
                <a:sysClr val="windowText" lastClr="000000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3EBBDFB-21AE-4FCF-9C5E-0FC13A8BE303}"/>
              </a:ext>
            </a:extLst>
          </p:cNvPr>
          <p:cNvSpPr/>
          <p:nvPr/>
        </p:nvSpPr>
        <p:spPr>
          <a:xfrm>
            <a:off x="1349748" y="3562911"/>
            <a:ext cx="4961400" cy="2277034"/>
          </a:xfrm>
          <a:prstGeom prst="round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lv-LV" sz="1200">
                <a:solidFill>
                  <a:sysClr val="windowText" lastClr="000000"/>
                </a:solidFill>
              </a:rPr>
              <a:t>Zema caurlaidība, bet neliels lietu</a:t>
            </a:r>
            <a:r>
              <a:rPr lang="lv-LV" sz="1200" baseline="0">
                <a:solidFill>
                  <a:sysClr val="windowText" lastClr="000000"/>
                </a:solidFill>
              </a:rPr>
              <a:t> uzkrājums</a:t>
            </a:r>
          </a:p>
          <a:p>
            <a:pPr algn="l"/>
            <a:r>
              <a:rPr lang="lv-LV" sz="1200" baseline="0">
                <a:solidFill>
                  <a:sysClr val="windowText" lastClr="000000"/>
                </a:solidFill>
              </a:rPr>
              <a:t>Problēmas nav kritiskas, tomēr </a:t>
            </a:r>
          </a:p>
          <a:p>
            <a:pPr algn="l"/>
            <a:r>
              <a:rPr lang="lv-LV" sz="1200" baseline="0">
                <a:solidFill>
                  <a:sysClr val="windowText" lastClr="000000"/>
                </a:solidFill>
              </a:rPr>
              <a:t>nepieciešams vērot situācijas attīstību</a:t>
            </a:r>
            <a:endParaRPr lang="lv-LV" sz="120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404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A45C755-A59F-30A6-7C85-3889195ADD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9549794"/>
              </p:ext>
            </p:extLst>
          </p:nvPr>
        </p:nvGraphicFramePr>
        <p:xfrm>
          <a:off x="1879677" y="2391410"/>
          <a:ext cx="7466051" cy="3840480"/>
        </p:xfrm>
        <a:graphic>
          <a:graphicData uri="http://schemas.openxmlformats.org/drawingml/2006/table">
            <a:tbl>
              <a:tblPr/>
              <a:tblGrid>
                <a:gridCol w="326503">
                  <a:extLst>
                    <a:ext uri="{9D8B030D-6E8A-4147-A177-3AD203B41FA5}">
                      <a16:colId xmlns:a16="http://schemas.microsoft.com/office/drawing/2014/main" val="3860976806"/>
                    </a:ext>
                  </a:extLst>
                </a:gridCol>
                <a:gridCol w="1766230">
                  <a:extLst>
                    <a:ext uri="{9D8B030D-6E8A-4147-A177-3AD203B41FA5}">
                      <a16:colId xmlns:a16="http://schemas.microsoft.com/office/drawing/2014/main" val="3748039084"/>
                    </a:ext>
                  </a:extLst>
                </a:gridCol>
                <a:gridCol w="895553">
                  <a:extLst>
                    <a:ext uri="{9D8B030D-6E8A-4147-A177-3AD203B41FA5}">
                      <a16:colId xmlns:a16="http://schemas.microsoft.com/office/drawing/2014/main" val="3245444381"/>
                    </a:ext>
                  </a:extLst>
                </a:gridCol>
                <a:gridCol w="895553">
                  <a:extLst>
                    <a:ext uri="{9D8B030D-6E8A-4147-A177-3AD203B41FA5}">
                      <a16:colId xmlns:a16="http://schemas.microsoft.com/office/drawing/2014/main" val="3492993151"/>
                    </a:ext>
                  </a:extLst>
                </a:gridCol>
                <a:gridCol w="895553">
                  <a:extLst>
                    <a:ext uri="{9D8B030D-6E8A-4147-A177-3AD203B41FA5}">
                      <a16:colId xmlns:a16="http://schemas.microsoft.com/office/drawing/2014/main" val="393107768"/>
                    </a:ext>
                  </a:extLst>
                </a:gridCol>
                <a:gridCol w="895553">
                  <a:extLst>
                    <a:ext uri="{9D8B030D-6E8A-4147-A177-3AD203B41FA5}">
                      <a16:colId xmlns:a16="http://schemas.microsoft.com/office/drawing/2014/main" val="3215984434"/>
                    </a:ext>
                  </a:extLst>
                </a:gridCol>
                <a:gridCol w="895553">
                  <a:extLst>
                    <a:ext uri="{9D8B030D-6E8A-4147-A177-3AD203B41FA5}">
                      <a16:colId xmlns:a16="http://schemas.microsoft.com/office/drawing/2014/main" val="1602671749"/>
                    </a:ext>
                  </a:extLst>
                </a:gridCol>
                <a:gridCol w="895553">
                  <a:extLst>
                    <a:ext uri="{9D8B030D-6E8A-4147-A177-3AD203B41FA5}">
                      <a16:colId xmlns:a16="http://schemas.microsoft.com/office/drawing/2014/main" val="2547179174"/>
                    </a:ext>
                  </a:extLst>
                </a:gridCol>
              </a:tblGrid>
              <a:tr h="162681">
                <a:tc>
                  <a:txBody>
                    <a:bodyPr/>
                    <a:lstStyle/>
                    <a:p>
                      <a:pPr algn="ctr" fontAlgn="b"/>
                      <a:endParaRPr lang="lv-LV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</a:rPr>
                        <a:t>FAKTI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VIEDOKĻI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9207283"/>
                  </a:ext>
                </a:extLst>
              </a:tr>
              <a:tr h="527667">
                <a:tc>
                  <a:txBody>
                    <a:bodyPr/>
                    <a:lstStyle/>
                    <a:p>
                      <a:pPr algn="l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Tiesa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Tiesnešu amata vietu sk.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Tiesnešu faktiskais sk. 01.09.2023.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Brīvo amata vietu sk. 01.09.2023.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Tiesas </a:t>
                      </a:r>
                      <a:r>
                        <a:rPr lang="lv-LV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priekšsēd</a:t>
                      </a:r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priekšlikums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   priekšlikums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TPS </a:t>
                      </a:r>
                      <a:b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priekšlikums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C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5829749"/>
                  </a:ext>
                </a:extLst>
              </a:tr>
              <a:tr h="162681">
                <a:tc>
                  <a:txBody>
                    <a:bodyPr/>
                    <a:lstStyle/>
                    <a:p>
                      <a:pPr algn="l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Augstākā tiesa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n/a(36)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0310444"/>
                  </a:ext>
                </a:extLst>
              </a:tr>
              <a:tr h="162681">
                <a:tc>
                  <a:txBody>
                    <a:bodyPr/>
                    <a:lstStyle/>
                    <a:p>
                      <a:pPr algn="l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Administratīvā apgabaltiesa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3965302"/>
                  </a:ext>
                </a:extLst>
              </a:tr>
              <a:tr h="162681">
                <a:tc>
                  <a:txBody>
                    <a:bodyPr/>
                    <a:lstStyle/>
                    <a:p>
                      <a:pPr algn="l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Rīgas apgabaltiesa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5010195"/>
                  </a:ext>
                </a:extLst>
              </a:tr>
              <a:tr h="162681">
                <a:tc>
                  <a:txBody>
                    <a:bodyPr/>
                    <a:lstStyle/>
                    <a:p>
                      <a:pPr algn="l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Kurzemes apgabaltiesa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0711"/>
                  </a:ext>
                </a:extLst>
              </a:tr>
              <a:tr h="162681">
                <a:tc>
                  <a:txBody>
                    <a:bodyPr/>
                    <a:lstStyle/>
                    <a:p>
                      <a:pPr algn="l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Latgales apgabaltiesa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5055960"/>
                  </a:ext>
                </a:extLst>
              </a:tr>
              <a:tr h="162681">
                <a:tc>
                  <a:txBody>
                    <a:bodyPr/>
                    <a:lstStyle/>
                    <a:p>
                      <a:pPr algn="l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Vidzemes apgabaltiesa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8343817"/>
                  </a:ext>
                </a:extLst>
              </a:tr>
              <a:tr h="162681">
                <a:tc>
                  <a:txBody>
                    <a:bodyPr/>
                    <a:lstStyle/>
                    <a:p>
                      <a:pPr algn="l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Zemgales apgabaltiesa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9946622"/>
                  </a:ext>
                </a:extLst>
              </a:tr>
              <a:tr h="126014">
                <a:tc>
                  <a:txBody>
                    <a:bodyPr/>
                    <a:lstStyle/>
                    <a:p>
                      <a:pPr algn="l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Administratīvā rajona tiesa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1207747"/>
                  </a:ext>
                </a:extLst>
              </a:tr>
              <a:tr h="162681">
                <a:tc>
                  <a:txBody>
                    <a:bodyPr/>
                    <a:lstStyle/>
                    <a:p>
                      <a:pPr algn="l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RPT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Rīgas pilsētas tiesa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</a:rPr>
                        <a:t>122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</a:rPr>
                        <a:t>109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9871937"/>
                  </a:ext>
                </a:extLst>
              </a:tr>
              <a:tr h="162681">
                <a:tc>
                  <a:txBody>
                    <a:bodyPr/>
                    <a:lstStyle/>
                    <a:p>
                      <a:pPr algn="l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RRT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Rīgas rajona tiesa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011423"/>
                  </a:ext>
                </a:extLst>
              </a:tr>
              <a:tr h="162681">
                <a:tc>
                  <a:txBody>
                    <a:bodyPr/>
                    <a:lstStyle/>
                    <a:p>
                      <a:pPr algn="l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Kurzemes rajona tiesa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041650"/>
                  </a:ext>
                </a:extLst>
              </a:tr>
              <a:tr h="162681">
                <a:tc>
                  <a:txBody>
                    <a:bodyPr/>
                    <a:lstStyle/>
                    <a:p>
                      <a:pPr algn="l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LRT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Latgales rajona tiesa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4505323"/>
                  </a:ext>
                </a:extLst>
              </a:tr>
              <a:tr h="162681">
                <a:tc>
                  <a:txBody>
                    <a:bodyPr/>
                    <a:lstStyle/>
                    <a:p>
                      <a:pPr algn="l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VRT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Vidzemes rajona tiesa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9823962"/>
                  </a:ext>
                </a:extLst>
              </a:tr>
              <a:tr h="162681">
                <a:tc>
                  <a:txBody>
                    <a:bodyPr/>
                    <a:lstStyle/>
                    <a:p>
                      <a:pPr algn="l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ZRT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Zemgales rajona tiesa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5893437"/>
                  </a:ext>
                </a:extLst>
              </a:tr>
              <a:tr h="162681">
                <a:tc>
                  <a:txBody>
                    <a:bodyPr/>
                    <a:lstStyle/>
                    <a:p>
                      <a:pPr algn="l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Ekonomisko lietu tiesa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793886"/>
                  </a:ext>
                </a:extLst>
              </a:tr>
              <a:tr h="162681">
                <a:tc>
                  <a:txBody>
                    <a:bodyPr/>
                    <a:lstStyle/>
                    <a:p>
                      <a:pPr algn="l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582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559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547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1046729"/>
                  </a:ext>
                </a:extLst>
              </a:tr>
              <a:tr h="162681">
                <a:tc>
                  <a:txBody>
                    <a:bodyPr/>
                    <a:lstStyle/>
                    <a:p>
                      <a:pPr algn="l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90,7%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9,3%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98,8%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96,0%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94,0%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0035642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68A7E0E-7807-DB0A-2D70-30E0BF4B3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3200" b="1" dirty="0"/>
              <a:t>Viedokļu apkopojums</a:t>
            </a:r>
          </a:p>
        </p:txBody>
      </p:sp>
    </p:spTree>
    <p:extLst>
      <p:ext uri="{BB962C8B-B14F-4D97-AF65-F5344CB8AC3E}">
        <p14:creationId xmlns:p14="http://schemas.microsoft.com/office/powerpoint/2010/main" val="614784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D7BB4-CFFE-0226-BA76-FC680FDA2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3" y="1295400"/>
            <a:ext cx="3357573" cy="512379"/>
          </a:xfrm>
        </p:spPr>
        <p:txBody>
          <a:bodyPr/>
          <a:lstStyle/>
          <a:p>
            <a:r>
              <a:rPr lang="lv-LV" sz="2800" b="1" dirty="0"/>
              <a:t>Lēmuma projekts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7FC11B-DE5F-9A00-6E00-BCD520162A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954" y="1920943"/>
            <a:ext cx="2793158" cy="3129279"/>
          </a:xfrm>
        </p:spPr>
        <p:txBody>
          <a:bodyPr/>
          <a:lstStyle/>
          <a:p>
            <a:pPr marL="342900" indent="-342900">
              <a:buAutoNum type="arabicParenR"/>
            </a:pPr>
            <a:r>
              <a:rPr lang="lv-LV" dirty="0"/>
              <a:t>Noteikt aizpildāmo tiesneša amata vietu skaitu 2024.gadam</a:t>
            </a:r>
          </a:p>
          <a:p>
            <a:pPr marL="342900" indent="-342900">
              <a:buAutoNum type="arabicParenR"/>
            </a:pPr>
            <a:r>
              <a:rPr lang="lv-LV" dirty="0"/>
              <a:t>Apzināti atstāt atsevišķas vietas neaizpildītas</a:t>
            </a:r>
          </a:p>
          <a:p>
            <a:pPr marL="342900" indent="-342900">
              <a:buAutoNum type="arabicParenR"/>
            </a:pPr>
            <a:r>
              <a:rPr lang="lv-LV" dirty="0"/>
              <a:t>Atgriezties pie jautājuma izvērtēšanas 2025.gada sākumā</a:t>
            </a:r>
          </a:p>
          <a:p>
            <a:pPr marL="342900" indent="-342900">
              <a:buAutoNum type="arabicParenR"/>
            </a:pPr>
            <a:endParaRPr lang="lv-LV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5CBA114-F7DF-822F-1007-E69D4B440992}"/>
              </a:ext>
            </a:extLst>
          </p:cNvPr>
          <p:cNvSpPr txBox="1">
            <a:spLocks/>
          </p:cNvSpPr>
          <p:nvPr/>
        </p:nvSpPr>
        <p:spPr bwMode="gray">
          <a:xfrm>
            <a:off x="1154953" y="5306410"/>
            <a:ext cx="2793159" cy="5123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lv-LV" sz="1800" b="1" dirty="0"/>
              <a:t>Aicinājums </a:t>
            </a:r>
          </a:p>
          <a:p>
            <a:r>
              <a:rPr lang="lv-LV" sz="1800" b="1" dirty="0"/>
              <a:t>uz diskusiju pirms lēmuma pieņemšanas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91A17EB-1C1D-F137-05DF-1DE44697D7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4887" y="138223"/>
            <a:ext cx="4669177" cy="658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8614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12424</TotalTime>
  <Words>1459</Words>
  <Application>Microsoft Office PowerPoint</Application>
  <PresentationFormat>Widescreen</PresentationFormat>
  <Paragraphs>775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 Gothic</vt:lpstr>
      <vt:lpstr>Wingdings 3</vt:lpstr>
      <vt:lpstr>Ion Boardroom</vt:lpstr>
      <vt:lpstr>Lēmuma sagatavošana par  tiesnešu amata vietu aizpildīšanu  </vt:lpstr>
      <vt:lpstr>APSPRIEŽAMAIS JAUTĀJUMS</vt:lpstr>
      <vt:lpstr>Diskusijas gaita</vt:lpstr>
      <vt:lpstr>Kontekstam: Latvijas iedzīvotāju skaita dinamika</vt:lpstr>
      <vt:lpstr>Kontekstam: Tiesnešu īpatsvars uz 100’000 iedzīvotāju Eiropas valstīs(2020.g.dati)</vt:lpstr>
      <vt:lpstr>Latvijas tiesu darbības rādītāji 2022.gadā</vt:lpstr>
      <vt:lpstr>PowerPoint Presentation</vt:lpstr>
      <vt:lpstr>Viedokļu apkopojums</vt:lpstr>
      <vt:lpstr>Lēmuma projekts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prezentācija</dc:title>
  <dc:creator>Alla Spale</dc:creator>
  <cp:lastModifiedBy>Irina Čaša</cp:lastModifiedBy>
  <cp:revision>383</cp:revision>
  <dcterms:created xsi:type="dcterms:W3CDTF">2022-03-18T14:34:05Z</dcterms:created>
  <dcterms:modified xsi:type="dcterms:W3CDTF">2023-10-27T11:50:40Z</dcterms:modified>
</cp:coreProperties>
</file>