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37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8" r:id="rId3"/>
    <p:sldId id="259" r:id="rId4"/>
    <p:sldId id="268" r:id="rId5"/>
    <p:sldId id="269" r:id="rId6"/>
    <p:sldId id="270" r:id="rId7"/>
    <p:sldId id="260" r:id="rId8"/>
    <p:sldId id="261" r:id="rId9"/>
    <p:sldId id="266" r:id="rId10"/>
    <p:sldId id="262" r:id="rId11"/>
    <p:sldId id="265" r:id="rId12"/>
    <p:sldId id="263" r:id="rId13"/>
    <p:sldId id="267" r:id="rId14"/>
    <p:sldId id="264" r:id="rId15"/>
    <p:sldId id="271" r:id="rId16"/>
    <p:sldId id="273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E779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8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14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8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TP_2023gads\standarti\Tiesu%20iesniegto%20datu%20apkopojums%20202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TP_2023gads\standarti\Tiesu%20iesniegto%20datu%20apkopojums%20202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TP_2023gads\standarti\Tiesu%20iesniegto%20datu%20apkopojums%20202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TP_2023gads\standarti\Tiesu%20iesniegto%20datu%20apkopojums%202023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TP_2023gads\standarti\Tiesu%20iesniegto%20datu%20apkopojums%202023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TP_2023gads\standarti\Tiesu%20iesniegto%20datu%20apkopojums%202023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TP_2023gads\standarti\Tiesu%20iesniegto%20datu%20apkopojums%202023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Administratīvās lietas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'TPS Standartu analīze'!$C$1</c:f>
              <c:strCache>
                <c:ptCount val="1"/>
                <c:pt idx="0">
                  <c:v>Standarts 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analīze'!$B$2:$B$4</c:f>
              <c:strCache>
                <c:ptCount val="3"/>
                <c:pt idx="0">
                  <c:v>S-ALD</c:v>
                </c:pt>
                <c:pt idx="1">
                  <c:v>AAT</c:v>
                </c:pt>
                <c:pt idx="2">
                  <c:v>ART</c:v>
                </c:pt>
              </c:strCache>
            </c:strRef>
          </c:cat>
          <c:val>
            <c:numRef>
              <c:f>'TPS Standartu analīze'!$C$2:$C$4</c:f>
              <c:numCache>
                <c:formatCode>0.0</c:formatCode>
                <c:ptCount val="3"/>
                <c:pt idx="0">
                  <c:v>18</c:v>
                </c:pt>
                <c:pt idx="1">
                  <c:v>5.8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46-4AE6-925A-C26567EBF797}"/>
            </c:ext>
          </c:extLst>
        </c:ser>
        <c:ser>
          <c:idx val="1"/>
          <c:order val="1"/>
          <c:tx>
            <c:strRef>
              <c:f>'TPS Standartu analīze'!$D$1</c:f>
              <c:strCache>
                <c:ptCount val="1"/>
                <c:pt idx="0">
                  <c:v>Izpilde 2022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analīze'!$B$2:$B$4</c:f>
              <c:strCache>
                <c:ptCount val="3"/>
                <c:pt idx="0">
                  <c:v>S-ALD</c:v>
                </c:pt>
                <c:pt idx="1">
                  <c:v>AAT</c:v>
                </c:pt>
                <c:pt idx="2">
                  <c:v>ART</c:v>
                </c:pt>
              </c:strCache>
            </c:strRef>
          </c:cat>
          <c:val>
            <c:numRef>
              <c:f>'TPS Standartu analīze'!$D$2:$D$4</c:f>
              <c:numCache>
                <c:formatCode>0.0</c:formatCode>
                <c:ptCount val="3"/>
                <c:pt idx="0">
                  <c:v>28.8</c:v>
                </c:pt>
                <c:pt idx="1">
                  <c:v>7.7</c:v>
                </c:pt>
                <c:pt idx="2">
                  <c:v>7.9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446-4AE6-925A-C26567EBF797}"/>
            </c:ext>
          </c:extLst>
        </c:ser>
        <c:ser>
          <c:idx val="2"/>
          <c:order val="2"/>
          <c:tx>
            <c:strRef>
              <c:f>'TPS Standartu analīze'!$F$1</c:f>
              <c:strCache>
                <c:ptCount val="1"/>
                <c:pt idx="0">
                  <c:v>Standarts 2023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analīze'!$B$2:$B$4</c:f>
              <c:strCache>
                <c:ptCount val="3"/>
                <c:pt idx="0">
                  <c:v>S-ALD</c:v>
                </c:pt>
                <c:pt idx="1">
                  <c:v>AAT</c:v>
                </c:pt>
                <c:pt idx="2">
                  <c:v>ART</c:v>
                </c:pt>
              </c:strCache>
            </c:strRef>
          </c:cat>
          <c:val>
            <c:numRef>
              <c:f>'TPS Standartu analīze'!$F$2:$F$4</c:f>
              <c:numCache>
                <c:formatCode>0.0</c:formatCode>
                <c:ptCount val="3"/>
                <c:pt idx="0">
                  <c:v>18</c:v>
                </c:pt>
                <c:pt idx="1">
                  <c:v>6.5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446-4AE6-925A-C26567EBF79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50382992"/>
        <c:axId val="250385072"/>
      </c:barChart>
      <c:catAx>
        <c:axId val="25038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5072"/>
        <c:crosses val="autoZero"/>
        <c:auto val="1"/>
        <c:lblAlgn val="ctr"/>
        <c:lblOffset val="100"/>
        <c:noMultiLvlLbl val="0"/>
      </c:catAx>
      <c:valAx>
        <c:axId val="250385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2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Civillietas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'TPS Standartu analīze'!$C$1</c:f>
              <c:strCache>
                <c:ptCount val="1"/>
                <c:pt idx="0">
                  <c:v>Standarts 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analīze'!$B$8:$B$21</c:f>
              <c:strCache>
                <c:ptCount val="14"/>
                <c:pt idx="0">
                  <c:v>S-CLD</c:v>
                </c:pt>
                <c:pt idx="1">
                  <c:v>RAT</c:v>
                </c:pt>
                <c:pt idx="2">
                  <c:v>LAT</c:v>
                </c:pt>
                <c:pt idx="3">
                  <c:v>KAT</c:v>
                </c:pt>
                <c:pt idx="4">
                  <c:v>VAT</c:v>
                </c:pt>
                <c:pt idx="5">
                  <c:v>ZAT</c:v>
                </c:pt>
                <c:pt idx="6">
                  <c:v>RPT</c:v>
                </c:pt>
                <c:pt idx="7">
                  <c:v>RRT</c:v>
                </c:pt>
                <c:pt idx="8">
                  <c:v>KRT</c:v>
                </c:pt>
                <c:pt idx="9">
                  <c:v>VRT</c:v>
                </c:pt>
                <c:pt idx="10">
                  <c:v>ZRT</c:v>
                </c:pt>
                <c:pt idx="11">
                  <c:v>DT</c:v>
                </c:pt>
                <c:pt idx="12">
                  <c:v>RT</c:v>
                </c:pt>
                <c:pt idx="13">
                  <c:v>ELT</c:v>
                </c:pt>
              </c:strCache>
            </c:strRef>
          </c:cat>
          <c:val>
            <c:numRef>
              <c:f>'TPS Standartu analīze'!$C$8:$C$21</c:f>
              <c:numCache>
                <c:formatCode>0.0</c:formatCode>
                <c:ptCount val="14"/>
                <c:pt idx="0">
                  <c:v>18</c:v>
                </c:pt>
                <c:pt idx="1">
                  <c:v>6</c:v>
                </c:pt>
                <c:pt idx="2">
                  <c:v>5</c:v>
                </c:pt>
                <c:pt idx="3">
                  <c:v>3</c:v>
                </c:pt>
                <c:pt idx="4">
                  <c:v>4</c:v>
                </c:pt>
                <c:pt idx="5">
                  <c:v>6.5</c:v>
                </c:pt>
                <c:pt idx="6">
                  <c:v>7.4</c:v>
                </c:pt>
                <c:pt idx="7">
                  <c:v>9</c:v>
                </c:pt>
                <c:pt idx="8">
                  <c:v>6</c:v>
                </c:pt>
                <c:pt idx="9">
                  <c:v>6</c:v>
                </c:pt>
                <c:pt idx="10">
                  <c:v>8</c:v>
                </c:pt>
                <c:pt idx="11">
                  <c:v>6.5</c:v>
                </c:pt>
                <c:pt idx="12">
                  <c:v>7</c:v>
                </c:pt>
                <c:pt idx="1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D8-4929-BCC7-2A5A089BFC21}"/>
            </c:ext>
          </c:extLst>
        </c:ser>
        <c:ser>
          <c:idx val="1"/>
          <c:order val="1"/>
          <c:tx>
            <c:strRef>
              <c:f>'TPS Standartu analīze'!$D$1</c:f>
              <c:strCache>
                <c:ptCount val="1"/>
                <c:pt idx="0">
                  <c:v>Izpilde 2022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analīze'!$B$8:$B$21</c:f>
              <c:strCache>
                <c:ptCount val="14"/>
                <c:pt idx="0">
                  <c:v>S-CLD</c:v>
                </c:pt>
                <c:pt idx="1">
                  <c:v>RAT</c:v>
                </c:pt>
                <c:pt idx="2">
                  <c:v>LAT</c:v>
                </c:pt>
                <c:pt idx="3">
                  <c:v>KAT</c:v>
                </c:pt>
                <c:pt idx="4">
                  <c:v>VAT</c:v>
                </c:pt>
                <c:pt idx="5">
                  <c:v>ZAT</c:v>
                </c:pt>
                <c:pt idx="6">
                  <c:v>RPT</c:v>
                </c:pt>
                <c:pt idx="7">
                  <c:v>RRT</c:v>
                </c:pt>
                <c:pt idx="8">
                  <c:v>KRT</c:v>
                </c:pt>
                <c:pt idx="9">
                  <c:v>VRT</c:v>
                </c:pt>
                <c:pt idx="10">
                  <c:v>ZRT</c:v>
                </c:pt>
                <c:pt idx="11">
                  <c:v>DT</c:v>
                </c:pt>
                <c:pt idx="12">
                  <c:v>RT</c:v>
                </c:pt>
                <c:pt idx="13">
                  <c:v>ELT</c:v>
                </c:pt>
              </c:strCache>
            </c:strRef>
          </c:cat>
          <c:val>
            <c:numRef>
              <c:f>'TPS Standartu analīze'!$D$8:$D$21</c:f>
              <c:numCache>
                <c:formatCode>0.0</c:formatCode>
                <c:ptCount val="14"/>
                <c:pt idx="0">
                  <c:v>16.37</c:v>
                </c:pt>
                <c:pt idx="1">
                  <c:v>5.3</c:v>
                </c:pt>
                <c:pt idx="2">
                  <c:v>4.4000000000000004</c:v>
                </c:pt>
                <c:pt idx="3">
                  <c:v>3.8</c:v>
                </c:pt>
                <c:pt idx="4">
                  <c:v>4.3</c:v>
                </c:pt>
                <c:pt idx="5">
                  <c:v>8.1</c:v>
                </c:pt>
                <c:pt idx="6">
                  <c:v>9.4</c:v>
                </c:pt>
                <c:pt idx="7">
                  <c:v>9.1</c:v>
                </c:pt>
                <c:pt idx="8">
                  <c:v>4.4000000000000004</c:v>
                </c:pt>
                <c:pt idx="9">
                  <c:v>5</c:v>
                </c:pt>
                <c:pt idx="10">
                  <c:v>6.2</c:v>
                </c:pt>
                <c:pt idx="11">
                  <c:v>4.9000000000000004</c:v>
                </c:pt>
                <c:pt idx="12">
                  <c:v>7.1</c:v>
                </c:pt>
                <c:pt idx="13">
                  <c:v>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8D8-4929-BCC7-2A5A089BFC21}"/>
            </c:ext>
          </c:extLst>
        </c:ser>
        <c:ser>
          <c:idx val="2"/>
          <c:order val="2"/>
          <c:tx>
            <c:strRef>
              <c:f>'TPS Standartu analīze'!$F$1</c:f>
              <c:strCache>
                <c:ptCount val="1"/>
                <c:pt idx="0">
                  <c:v>Standarts 2023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analīze'!$B$8:$B$21</c:f>
              <c:strCache>
                <c:ptCount val="14"/>
                <c:pt idx="0">
                  <c:v>S-CLD</c:v>
                </c:pt>
                <c:pt idx="1">
                  <c:v>RAT</c:v>
                </c:pt>
                <c:pt idx="2">
                  <c:v>LAT</c:v>
                </c:pt>
                <c:pt idx="3">
                  <c:v>KAT</c:v>
                </c:pt>
                <c:pt idx="4">
                  <c:v>VAT</c:v>
                </c:pt>
                <c:pt idx="5">
                  <c:v>ZAT</c:v>
                </c:pt>
                <c:pt idx="6">
                  <c:v>RPT</c:v>
                </c:pt>
                <c:pt idx="7">
                  <c:v>RRT</c:v>
                </c:pt>
                <c:pt idx="8">
                  <c:v>KRT</c:v>
                </c:pt>
                <c:pt idx="9">
                  <c:v>VRT</c:v>
                </c:pt>
                <c:pt idx="10">
                  <c:v>ZRT</c:v>
                </c:pt>
                <c:pt idx="11">
                  <c:v>DT</c:v>
                </c:pt>
                <c:pt idx="12">
                  <c:v>RT</c:v>
                </c:pt>
                <c:pt idx="13">
                  <c:v>ELT</c:v>
                </c:pt>
              </c:strCache>
            </c:strRef>
          </c:cat>
          <c:val>
            <c:numRef>
              <c:f>'TPS Standartu analīze'!$F$8:$F$21</c:f>
              <c:numCache>
                <c:formatCode>0.0</c:formatCode>
                <c:ptCount val="14"/>
                <c:pt idx="0">
                  <c:v>18</c:v>
                </c:pt>
                <c:pt idx="1">
                  <c:v>5.5</c:v>
                </c:pt>
                <c:pt idx="2">
                  <c:v>4.5</c:v>
                </c:pt>
                <c:pt idx="3">
                  <c:v>3.8</c:v>
                </c:pt>
                <c:pt idx="4">
                  <c:v>4</c:v>
                </c:pt>
                <c:pt idx="5">
                  <c:v>5.5</c:v>
                </c:pt>
                <c:pt idx="6">
                  <c:v>9</c:v>
                </c:pt>
                <c:pt idx="7">
                  <c:v>9</c:v>
                </c:pt>
                <c:pt idx="8">
                  <c:v>6</c:v>
                </c:pt>
                <c:pt idx="9">
                  <c:v>5.5</c:v>
                </c:pt>
                <c:pt idx="10">
                  <c:v>7</c:v>
                </c:pt>
                <c:pt idx="11">
                  <c:v>6.3</c:v>
                </c:pt>
                <c:pt idx="12">
                  <c:v>7</c:v>
                </c:pt>
                <c:pt idx="13">
                  <c:v>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8D8-4929-BCC7-2A5A089BFC2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50382992"/>
        <c:axId val="250385072"/>
      </c:barChart>
      <c:catAx>
        <c:axId val="25038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5072"/>
        <c:crosses val="autoZero"/>
        <c:auto val="1"/>
        <c:lblAlgn val="ctr"/>
        <c:lblOffset val="100"/>
        <c:noMultiLvlLbl val="0"/>
      </c:catAx>
      <c:valAx>
        <c:axId val="250385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2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Krimināllietas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'TPS Standartu analīze'!$C$1</c:f>
              <c:strCache>
                <c:ptCount val="1"/>
                <c:pt idx="0">
                  <c:v>Standarts 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analīze'!$B$25:$B$38</c:f>
              <c:strCache>
                <c:ptCount val="14"/>
                <c:pt idx="0">
                  <c:v>S-KLD</c:v>
                </c:pt>
                <c:pt idx="1">
                  <c:v>RAT</c:v>
                </c:pt>
                <c:pt idx="2">
                  <c:v>LAT</c:v>
                </c:pt>
                <c:pt idx="3">
                  <c:v>KAT</c:v>
                </c:pt>
                <c:pt idx="4">
                  <c:v>VAT</c:v>
                </c:pt>
                <c:pt idx="5">
                  <c:v>ZAT</c:v>
                </c:pt>
                <c:pt idx="6">
                  <c:v>RPT</c:v>
                </c:pt>
                <c:pt idx="7">
                  <c:v>RRT</c:v>
                </c:pt>
                <c:pt idx="8">
                  <c:v>KRT</c:v>
                </c:pt>
                <c:pt idx="9">
                  <c:v>VRT</c:v>
                </c:pt>
                <c:pt idx="10">
                  <c:v>ZRT</c:v>
                </c:pt>
                <c:pt idx="11">
                  <c:v>DT</c:v>
                </c:pt>
                <c:pt idx="12">
                  <c:v>RT</c:v>
                </c:pt>
                <c:pt idx="13">
                  <c:v>ELT</c:v>
                </c:pt>
              </c:strCache>
            </c:strRef>
          </c:cat>
          <c:val>
            <c:numRef>
              <c:f>'TPS Standartu analīze'!$C$25:$C$38</c:f>
              <c:numCache>
                <c:formatCode>0.0</c:formatCode>
                <c:ptCount val="14"/>
                <c:pt idx="0">
                  <c:v>12</c:v>
                </c:pt>
                <c:pt idx="1">
                  <c:v>6.5</c:v>
                </c:pt>
                <c:pt idx="2">
                  <c:v>4</c:v>
                </c:pt>
                <c:pt idx="3">
                  <c:v>4</c:v>
                </c:pt>
                <c:pt idx="4">
                  <c:v>4</c:v>
                </c:pt>
                <c:pt idx="5">
                  <c:v>8.5</c:v>
                </c:pt>
                <c:pt idx="6">
                  <c:v>7.6</c:v>
                </c:pt>
                <c:pt idx="7">
                  <c:v>9</c:v>
                </c:pt>
                <c:pt idx="8">
                  <c:v>6</c:v>
                </c:pt>
                <c:pt idx="9">
                  <c:v>6</c:v>
                </c:pt>
                <c:pt idx="10">
                  <c:v>8</c:v>
                </c:pt>
                <c:pt idx="11">
                  <c:v>9</c:v>
                </c:pt>
                <c:pt idx="12">
                  <c:v>8</c:v>
                </c:pt>
                <c:pt idx="1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41-4443-AB5C-F384D27EA5A2}"/>
            </c:ext>
          </c:extLst>
        </c:ser>
        <c:ser>
          <c:idx val="1"/>
          <c:order val="1"/>
          <c:tx>
            <c:strRef>
              <c:f>'TPS Standartu analīze'!$D$1</c:f>
              <c:strCache>
                <c:ptCount val="1"/>
                <c:pt idx="0">
                  <c:v>Izpilde 2022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analīze'!$B$25:$B$38</c:f>
              <c:strCache>
                <c:ptCount val="14"/>
                <c:pt idx="0">
                  <c:v>S-KLD</c:v>
                </c:pt>
                <c:pt idx="1">
                  <c:v>RAT</c:v>
                </c:pt>
                <c:pt idx="2">
                  <c:v>LAT</c:v>
                </c:pt>
                <c:pt idx="3">
                  <c:v>KAT</c:v>
                </c:pt>
                <c:pt idx="4">
                  <c:v>VAT</c:v>
                </c:pt>
                <c:pt idx="5">
                  <c:v>ZAT</c:v>
                </c:pt>
                <c:pt idx="6">
                  <c:v>RPT</c:v>
                </c:pt>
                <c:pt idx="7">
                  <c:v>RRT</c:v>
                </c:pt>
                <c:pt idx="8">
                  <c:v>KRT</c:v>
                </c:pt>
                <c:pt idx="9">
                  <c:v>VRT</c:v>
                </c:pt>
                <c:pt idx="10">
                  <c:v>ZRT</c:v>
                </c:pt>
                <c:pt idx="11">
                  <c:v>DT</c:v>
                </c:pt>
                <c:pt idx="12">
                  <c:v>RT</c:v>
                </c:pt>
                <c:pt idx="13">
                  <c:v>ELT</c:v>
                </c:pt>
              </c:strCache>
            </c:strRef>
          </c:cat>
          <c:val>
            <c:numRef>
              <c:f>'TPS Standartu analīze'!$D$25:$D$38</c:f>
              <c:numCache>
                <c:formatCode>0.0</c:formatCode>
                <c:ptCount val="14"/>
                <c:pt idx="0">
                  <c:v>10.37</c:v>
                </c:pt>
                <c:pt idx="1">
                  <c:v>4.3</c:v>
                </c:pt>
                <c:pt idx="2">
                  <c:v>3.8</c:v>
                </c:pt>
                <c:pt idx="3">
                  <c:v>2.9</c:v>
                </c:pt>
                <c:pt idx="4">
                  <c:v>3.7</c:v>
                </c:pt>
                <c:pt idx="5">
                  <c:v>3.6</c:v>
                </c:pt>
                <c:pt idx="6">
                  <c:v>12.3</c:v>
                </c:pt>
                <c:pt idx="7">
                  <c:v>8</c:v>
                </c:pt>
                <c:pt idx="8">
                  <c:v>4.2</c:v>
                </c:pt>
                <c:pt idx="9">
                  <c:v>5.2</c:v>
                </c:pt>
                <c:pt idx="10">
                  <c:v>6.6</c:v>
                </c:pt>
                <c:pt idx="11">
                  <c:v>12.7</c:v>
                </c:pt>
                <c:pt idx="12">
                  <c:v>7.1</c:v>
                </c:pt>
                <c:pt idx="13">
                  <c:v>4.5999999999999996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C41-4443-AB5C-F384D27EA5A2}"/>
            </c:ext>
          </c:extLst>
        </c:ser>
        <c:ser>
          <c:idx val="2"/>
          <c:order val="2"/>
          <c:tx>
            <c:strRef>
              <c:f>'TPS Standartu analīze'!$F$1</c:f>
              <c:strCache>
                <c:ptCount val="1"/>
                <c:pt idx="0">
                  <c:v>Standarts 2023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analīze'!$B$25:$B$38</c:f>
              <c:strCache>
                <c:ptCount val="14"/>
                <c:pt idx="0">
                  <c:v>S-KLD</c:v>
                </c:pt>
                <c:pt idx="1">
                  <c:v>RAT</c:v>
                </c:pt>
                <c:pt idx="2">
                  <c:v>LAT</c:v>
                </c:pt>
                <c:pt idx="3">
                  <c:v>KAT</c:v>
                </c:pt>
                <c:pt idx="4">
                  <c:v>VAT</c:v>
                </c:pt>
                <c:pt idx="5">
                  <c:v>ZAT</c:v>
                </c:pt>
                <c:pt idx="6">
                  <c:v>RPT</c:v>
                </c:pt>
                <c:pt idx="7">
                  <c:v>RRT</c:v>
                </c:pt>
                <c:pt idx="8">
                  <c:v>KRT</c:v>
                </c:pt>
                <c:pt idx="9">
                  <c:v>VRT</c:v>
                </c:pt>
                <c:pt idx="10">
                  <c:v>ZRT</c:v>
                </c:pt>
                <c:pt idx="11">
                  <c:v>DT</c:v>
                </c:pt>
                <c:pt idx="12">
                  <c:v>RT</c:v>
                </c:pt>
                <c:pt idx="13">
                  <c:v>ELT</c:v>
                </c:pt>
              </c:strCache>
            </c:strRef>
          </c:cat>
          <c:val>
            <c:numRef>
              <c:f>'TPS Standartu analīze'!$F$25:$F$38</c:f>
              <c:numCache>
                <c:formatCode>0.0</c:formatCode>
                <c:ptCount val="14"/>
                <c:pt idx="0">
                  <c:v>10</c:v>
                </c:pt>
                <c:pt idx="1">
                  <c:v>6.8</c:v>
                </c:pt>
                <c:pt idx="2">
                  <c:v>4</c:v>
                </c:pt>
                <c:pt idx="3">
                  <c:v>3.8</c:v>
                </c:pt>
                <c:pt idx="4">
                  <c:v>4</c:v>
                </c:pt>
                <c:pt idx="5">
                  <c:v>3.6</c:v>
                </c:pt>
                <c:pt idx="6">
                  <c:v>9</c:v>
                </c:pt>
                <c:pt idx="7">
                  <c:v>8</c:v>
                </c:pt>
                <c:pt idx="8">
                  <c:v>7</c:v>
                </c:pt>
                <c:pt idx="9">
                  <c:v>6</c:v>
                </c:pt>
                <c:pt idx="10">
                  <c:v>7</c:v>
                </c:pt>
                <c:pt idx="11">
                  <c:v>12.5</c:v>
                </c:pt>
                <c:pt idx="12">
                  <c:v>8</c:v>
                </c:pt>
                <c:pt idx="13">
                  <c:v>6.4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C41-4443-AB5C-F384D27EA5A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50382992"/>
        <c:axId val="250385072"/>
      </c:barChart>
      <c:catAx>
        <c:axId val="25038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5072"/>
        <c:crosses val="autoZero"/>
        <c:auto val="1"/>
        <c:lblAlgn val="ctr"/>
        <c:lblOffset val="100"/>
        <c:noMultiLvlLbl val="0"/>
      </c:catAx>
      <c:valAx>
        <c:axId val="250385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2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Administratīvo pārkāpumu lietas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'TPS Standartu analīze'!$C$1</c:f>
              <c:strCache>
                <c:ptCount val="1"/>
                <c:pt idx="0">
                  <c:v>Standarts 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analīze'!$B$42:$B$53</c:f>
              <c:strCache>
                <c:ptCount val="12"/>
                <c:pt idx="0">
                  <c:v>RAT</c:v>
                </c:pt>
                <c:pt idx="1">
                  <c:v>LAT</c:v>
                </c:pt>
                <c:pt idx="2">
                  <c:v>KAT</c:v>
                </c:pt>
                <c:pt idx="3">
                  <c:v>VAT</c:v>
                </c:pt>
                <c:pt idx="4">
                  <c:v>ZAT</c:v>
                </c:pt>
                <c:pt idx="5">
                  <c:v>RPT</c:v>
                </c:pt>
                <c:pt idx="6">
                  <c:v>RRT</c:v>
                </c:pt>
                <c:pt idx="7">
                  <c:v>KRT</c:v>
                </c:pt>
                <c:pt idx="8">
                  <c:v>VRT</c:v>
                </c:pt>
                <c:pt idx="9">
                  <c:v>ZRT</c:v>
                </c:pt>
                <c:pt idx="10">
                  <c:v>DT</c:v>
                </c:pt>
                <c:pt idx="11">
                  <c:v>RT</c:v>
                </c:pt>
              </c:strCache>
            </c:strRef>
          </c:cat>
          <c:val>
            <c:numRef>
              <c:f>'TPS Standartu analīze'!$C$42:$C$53</c:f>
              <c:numCache>
                <c:formatCode>0.0</c:formatCode>
                <c:ptCount val="12"/>
                <c:pt idx="0">
                  <c:v>4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4.0999999999999996</c:v>
                </c:pt>
                <c:pt idx="6">
                  <c:v>8</c:v>
                </c:pt>
                <c:pt idx="7">
                  <c:v>4</c:v>
                </c:pt>
                <c:pt idx="8">
                  <c:v>3</c:v>
                </c:pt>
                <c:pt idx="9">
                  <c:v>4</c:v>
                </c:pt>
                <c:pt idx="10">
                  <c:v>4</c:v>
                </c:pt>
                <c:pt idx="1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23-402F-B7BB-766D4A4BC391}"/>
            </c:ext>
          </c:extLst>
        </c:ser>
        <c:ser>
          <c:idx val="1"/>
          <c:order val="1"/>
          <c:tx>
            <c:strRef>
              <c:f>'TPS Standartu analīze'!$D$1</c:f>
              <c:strCache>
                <c:ptCount val="1"/>
                <c:pt idx="0">
                  <c:v>Izpilde 2022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analīze'!$B$42:$B$53</c:f>
              <c:strCache>
                <c:ptCount val="12"/>
                <c:pt idx="0">
                  <c:v>RAT</c:v>
                </c:pt>
                <c:pt idx="1">
                  <c:v>LAT</c:v>
                </c:pt>
                <c:pt idx="2">
                  <c:v>KAT</c:v>
                </c:pt>
                <c:pt idx="3">
                  <c:v>VAT</c:v>
                </c:pt>
                <c:pt idx="4">
                  <c:v>ZAT</c:v>
                </c:pt>
                <c:pt idx="5">
                  <c:v>RPT</c:v>
                </c:pt>
                <c:pt idx="6">
                  <c:v>RRT</c:v>
                </c:pt>
                <c:pt idx="7">
                  <c:v>KRT</c:v>
                </c:pt>
                <c:pt idx="8">
                  <c:v>VRT</c:v>
                </c:pt>
                <c:pt idx="9">
                  <c:v>ZRT</c:v>
                </c:pt>
                <c:pt idx="10">
                  <c:v>DT</c:v>
                </c:pt>
                <c:pt idx="11">
                  <c:v>RT</c:v>
                </c:pt>
              </c:strCache>
            </c:strRef>
          </c:cat>
          <c:val>
            <c:numRef>
              <c:f>'TPS Standartu analīze'!$D$42:$D$53</c:f>
              <c:numCache>
                <c:formatCode>0.0</c:formatCode>
                <c:ptCount val="12"/>
                <c:pt idx="0">
                  <c:v>3.9</c:v>
                </c:pt>
                <c:pt idx="1">
                  <c:v>3.3</c:v>
                </c:pt>
                <c:pt idx="2">
                  <c:v>2</c:v>
                </c:pt>
                <c:pt idx="3">
                  <c:v>2.5</c:v>
                </c:pt>
                <c:pt idx="4">
                  <c:v>2.9</c:v>
                </c:pt>
                <c:pt idx="5">
                  <c:v>5.4</c:v>
                </c:pt>
                <c:pt idx="6">
                  <c:v>7.5</c:v>
                </c:pt>
                <c:pt idx="7">
                  <c:v>3</c:v>
                </c:pt>
                <c:pt idx="8">
                  <c:v>3.5</c:v>
                </c:pt>
                <c:pt idx="9">
                  <c:v>3.5</c:v>
                </c:pt>
                <c:pt idx="10">
                  <c:v>3.5</c:v>
                </c:pt>
                <c:pt idx="11">
                  <c:v>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123-402F-B7BB-766D4A4BC391}"/>
            </c:ext>
          </c:extLst>
        </c:ser>
        <c:ser>
          <c:idx val="2"/>
          <c:order val="2"/>
          <c:tx>
            <c:strRef>
              <c:f>'TPS Standartu analīze'!$F$1</c:f>
              <c:strCache>
                <c:ptCount val="1"/>
                <c:pt idx="0">
                  <c:v>Standarts 2023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analīze'!$B$42:$B$53</c:f>
              <c:strCache>
                <c:ptCount val="12"/>
                <c:pt idx="0">
                  <c:v>RAT</c:v>
                </c:pt>
                <c:pt idx="1">
                  <c:v>LAT</c:v>
                </c:pt>
                <c:pt idx="2">
                  <c:v>KAT</c:v>
                </c:pt>
                <c:pt idx="3">
                  <c:v>VAT</c:v>
                </c:pt>
                <c:pt idx="4">
                  <c:v>ZAT</c:v>
                </c:pt>
                <c:pt idx="5">
                  <c:v>RPT</c:v>
                </c:pt>
                <c:pt idx="6">
                  <c:v>RRT</c:v>
                </c:pt>
                <c:pt idx="7">
                  <c:v>KRT</c:v>
                </c:pt>
                <c:pt idx="8">
                  <c:v>VRT</c:v>
                </c:pt>
                <c:pt idx="9">
                  <c:v>ZRT</c:v>
                </c:pt>
                <c:pt idx="10">
                  <c:v>DT</c:v>
                </c:pt>
                <c:pt idx="11">
                  <c:v>RT</c:v>
                </c:pt>
              </c:strCache>
            </c:strRef>
          </c:cat>
          <c:val>
            <c:numRef>
              <c:f>'TPS Standartu analīze'!$F$42:$F$53</c:f>
              <c:numCache>
                <c:formatCode>0.0</c:formatCode>
                <c:ptCount val="12"/>
                <c:pt idx="0">
                  <c:v>5</c:v>
                </c:pt>
                <c:pt idx="1">
                  <c:v>3</c:v>
                </c:pt>
                <c:pt idx="2">
                  <c:v>2.2000000000000002</c:v>
                </c:pt>
                <c:pt idx="3">
                  <c:v>2</c:v>
                </c:pt>
                <c:pt idx="4">
                  <c:v>2.5</c:v>
                </c:pt>
                <c:pt idx="5">
                  <c:v>4.5</c:v>
                </c:pt>
                <c:pt idx="6">
                  <c:v>8</c:v>
                </c:pt>
                <c:pt idx="7">
                  <c:v>4</c:v>
                </c:pt>
                <c:pt idx="8">
                  <c:v>3.5</c:v>
                </c:pt>
                <c:pt idx="9">
                  <c:v>3.5</c:v>
                </c:pt>
                <c:pt idx="10">
                  <c:v>8.1999999999999993</c:v>
                </c:pt>
                <c:pt idx="11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123-402F-B7BB-766D4A4BC39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50382992"/>
        <c:axId val="250385072"/>
      </c:barChart>
      <c:catAx>
        <c:axId val="25038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5072"/>
        <c:crosses val="autoZero"/>
        <c:auto val="1"/>
        <c:lblAlgn val="ctr"/>
        <c:lblOffset val="100"/>
        <c:noMultiLvlLbl val="0"/>
      </c:catAx>
      <c:valAx>
        <c:axId val="250385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2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Administratīvās lietas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'TPS Standartu analīze'!$J$1</c:f>
              <c:strCache>
                <c:ptCount val="1"/>
                <c:pt idx="0">
                  <c:v>Ieilgušās lietas 2g+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analīze'!$B$2:$B$4</c:f>
              <c:strCache>
                <c:ptCount val="3"/>
                <c:pt idx="0">
                  <c:v>S-ALD</c:v>
                </c:pt>
                <c:pt idx="1">
                  <c:v>AAT</c:v>
                </c:pt>
                <c:pt idx="2">
                  <c:v>ART</c:v>
                </c:pt>
              </c:strCache>
            </c:strRef>
          </c:cat>
          <c:val>
            <c:numRef>
              <c:f>'TPS Standartu analīze'!$J$2:$J$4</c:f>
              <c:numCache>
                <c:formatCode>0%</c:formatCode>
                <c:ptCount val="3"/>
                <c:pt idx="0">
                  <c:v>0.21404682274247491</c:v>
                </c:pt>
                <c:pt idx="1">
                  <c:v>1.6483516483516484E-2</c:v>
                </c:pt>
                <c:pt idx="2">
                  <c:v>3.7718491260349589E-2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D0-45DB-96D1-31220DB3ABC4}"/>
            </c:ext>
          </c:extLst>
        </c:ser>
        <c:ser>
          <c:idx val="1"/>
          <c:order val="1"/>
          <c:tx>
            <c:strRef>
              <c:f>'TPS Standartu analīze'!$K$1</c:f>
              <c:strCache>
                <c:ptCount val="1"/>
                <c:pt idx="0">
                  <c:v>Ieilgušās lietas 5g+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analīze'!$B$2:$B$4</c:f>
              <c:strCache>
                <c:ptCount val="3"/>
                <c:pt idx="0">
                  <c:v>S-ALD</c:v>
                </c:pt>
                <c:pt idx="1">
                  <c:v>AAT</c:v>
                </c:pt>
                <c:pt idx="2">
                  <c:v>ART</c:v>
                </c:pt>
              </c:strCache>
            </c:strRef>
          </c:cat>
          <c:val>
            <c:numRef>
              <c:f>'TPS Standartu analīze'!$K$2:$K$4</c:f>
              <c:numCache>
                <c:formatCode>0%</c:formatCode>
                <c:ptCount val="3"/>
                <c:pt idx="0">
                  <c:v>0</c:v>
                </c:pt>
                <c:pt idx="1">
                  <c:v>0</c:v>
                </c:pt>
                <c:pt idx="2">
                  <c:v>4.5998160073597054E-3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BD0-45DB-96D1-31220DB3ABC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50382992"/>
        <c:axId val="250385072"/>
      </c:barChart>
      <c:catAx>
        <c:axId val="25038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5072"/>
        <c:crosses val="autoZero"/>
        <c:auto val="1"/>
        <c:lblAlgn val="ctr"/>
        <c:lblOffset val="100"/>
        <c:noMultiLvlLbl val="0"/>
      </c:catAx>
      <c:valAx>
        <c:axId val="250385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2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Civillietas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'TPS Standartu analīze'!$J$1</c:f>
              <c:strCache>
                <c:ptCount val="1"/>
                <c:pt idx="0">
                  <c:v>Ieilgušās lietas 2g+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analīze'!$B$8:$B$21</c:f>
              <c:strCache>
                <c:ptCount val="14"/>
                <c:pt idx="0">
                  <c:v>S-CLD</c:v>
                </c:pt>
                <c:pt idx="1">
                  <c:v>RAT</c:v>
                </c:pt>
                <c:pt idx="2">
                  <c:v>LAT</c:v>
                </c:pt>
                <c:pt idx="3">
                  <c:v>KAT</c:v>
                </c:pt>
                <c:pt idx="4">
                  <c:v>VAT</c:v>
                </c:pt>
                <c:pt idx="5">
                  <c:v>ZAT</c:v>
                </c:pt>
                <c:pt idx="6">
                  <c:v>RPT</c:v>
                </c:pt>
                <c:pt idx="7">
                  <c:v>RRT</c:v>
                </c:pt>
                <c:pt idx="8">
                  <c:v>KRT</c:v>
                </c:pt>
                <c:pt idx="9">
                  <c:v>VRT</c:v>
                </c:pt>
                <c:pt idx="10">
                  <c:v>ZRT</c:v>
                </c:pt>
                <c:pt idx="11">
                  <c:v>DT</c:v>
                </c:pt>
                <c:pt idx="12">
                  <c:v>RT</c:v>
                </c:pt>
                <c:pt idx="13">
                  <c:v>ELT</c:v>
                </c:pt>
              </c:strCache>
            </c:strRef>
          </c:cat>
          <c:val>
            <c:numRef>
              <c:f>'TPS Standartu analīze'!$J$8:$J$21</c:f>
              <c:numCache>
                <c:formatCode>0%</c:formatCode>
                <c:ptCount val="14"/>
                <c:pt idx="0">
                  <c:v>1.5197568389057751E-2</c:v>
                </c:pt>
                <c:pt idx="1">
                  <c:v>3.5182679296346414E-2</c:v>
                </c:pt>
                <c:pt idx="2">
                  <c:v>3.4482758620689655E-2</c:v>
                </c:pt>
                <c:pt idx="3">
                  <c:v>0</c:v>
                </c:pt>
                <c:pt idx="4">
                  <c:v>9.5238095238095233E-2</c:v>
                </c:pt>
                <c:pt idx="5">
                  <c:v>9.375E-2</c:v>
                </c:pt>
                <c:pt idx="6">
                  <c:v>8.4007942569115632E-2</c:v>
                </c:pt>
                <c:pt idx="7">
                  <c:v>6.9516204790981681E-2</c:v>
                </c:pt>
                <c:pt idx="8">
                  <c:v>3.0516431924882629E-2</c:v>
                </c:pt>
                <c:pt idx="9">
                  <c:v>5.9952038369304558E-2</c:v>
                </c:pt>
                <c:pt idx="10">
                  <c:v>5.0509731232622798E-2</c:v>
                </c:pt>
                <c:pt idx="11">
                  <c:v>4.1795665634674919E-2</c:v>
                </c:pt>
                <c:pt idx="12">
                  <c:v>0.11342592592592593</c:v>
                </c:pt>
                <c:pt idx="1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D8-4B5B-883D-6267B1F9CCF3}"/>
            </c:ext>
          </c:extLst>
        </c:ser>
        <c:ser>
          <c:idx val="1"/>
          <c:order val="1"/>
          <c:tx>
            <c:strRef>
              <c:f>'TPS Standartu analīze'!$K$1</c:f>
              <c:strCache>
                <c:ptCount val="1"/>
                <c:pt idx="0">
                  <c:v>Ieilgušās lietas 5g+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analīze'!$B$8:$B$21</c:f>
              <c:strCache>
                <c:ptCount val="14"/>
                <c:pt idx="0">
                  <c:v>S-CLD</c:v>
                </c:pt>
                <c:pt idx="1">
                  <c:v>RAT</c:v>
                </c:pt>
                <c:pt idx="2">
                  <c:v>LAT</c:v>
                </c:pt>
                <c:pt idx="3">
                  <c:v>KAT</c:v>
                </c:pt>
                <c:pt idx="4">
                  <c:v>VAT</c:v>
                </c:pt>
                <c:pt idx="5">
                  <c:v>ZAT</c:v>
                </c:pt>
                <c:pt idx="6">
                  <c:v>RPT</c:v>
                </c:pt>
                <c:pt idx="7">
                  <c:v>RRT</c:v>
                </c:pt>
                <c:pt idx="8">
                  <c:v>KRT</c:v>
                </c:pt>
                <c:pt idx="9">
                  <c:v>VRT</c:v>
                </c:pt>
                <c:pt idx="10">
                  <c:v>ZRT</c:v>
                </c:pt>
                <c:pt idx="11">
                  <c:v>DT</c:v>
                </c:pt>
                <c:pt idx="12">
                  <c:v>RT</c:v>
                </c:pt>
                <c:pt idx="13">
                  <c:v>ELT</c:v>
                </c:pt>
              </c:strCache>
            </c:strRef>
          </c:cat>
          <c:val>
            <c:numRef>
              <c:f>'TPS Standartu analīze'!$K$8:$K$21</c:f>
              <c:numCache>
                <c:formatCode>0%</c:formatCode>
                <c:ptCount val="14"/>
                <c:pt idx="0">
                  <c:v>0</c:v>
                </c:pt>
                <c:pt idx="1">
                  <c:v>8.119079837618403E-3</c:v>
                </c:pt>
                <c:pt idx="2">
                  <c:v>1.1494252873563218E-2</c:v>
                </c:pt>
                <c:pt idx="3">
                  <c:v>0</c:v>
                </c:pt>
                <c:pt idx="4">
                  <c:v>4.7619047619047616E-2</c:v>
                </c:pt>
                <c:pt idx="5">
                  <c:v>4.6875E-2</c:v>
                </c:pt>
                <c:pt idx="6">
                  <c:v>1.3746754238582556E-2</c:v>
                </c:pt>
                <c:pt idx="7">
                  <c:v>8.9243776420854862E-3</c:v>
                </c:pt>
                <c:pt idx="8">
                  <c:v>1.6431924882629109E-2</c:v>
                </c:pt>
                <c:pt idx="9">
                  <c:v>7.1942446043165471E-3</c:v>
                </c:pt>
                <c:pt idx="10">
                  <c:v>1.2974976830398516E-2</c:v>
                </c:pt>
                <c:pt idx="11">
                  <c:v>6.1919504643962852E-3</c:v>
                </c:pt>
                <c:pt idx="12">
                  <c:v>1.3888888888888888E-2</c:v>
                </c:pt>
                <c:pt idx="1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CD8-4B5B-883D-6267B1F9CC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50382992"/>
        <c:axId val="250385072"/>
      </c:barChart>
      <c:catAx>
        <c:axId val="25038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5072"/>
        <c:crosses val="autoZero"/>
        <c:auto val="1"/>
        <c:lblAlgn val="ctr"/>
        <c:lblOffset val="100"/>
        <c:noMultiLvlLbl val="0"/>
      </c:catAx>
      <c:valAx>
        <c:axId val="250385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2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Krimināllietas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'TPS Standartu analīze'!$J$1</c:f>
              <c:strCache>
                <c:ptCount val="1"/>
                <c:pt idx="0">
                  <c:v>Ieilgušās lietas 2g+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analīze'!$B$25:$B$38</c:f>
              <c:strCache>
                <c:ptCount val="14"/>
                <c:pt idx="0">
                  <c:v>S-KLD</c:v>
                </c:pt>
                <c:pt idx="1">
                  <c:v>RAT</c:v>
                </c:pt>
                <c:pt idx="2">
                  <c:v>LAT</c:v>
                </c:pt>
                <c:pt idx="3">
                  <c:v>KAT</c:v>
                </c:pt>
                <c:pt idx="4">
                  <c:v>VAT</c:v>
                </c:pt>
                <c:pt idx="5">
                  <c:v>ZAT</c:v>
                </c:pt>
                <c:pt idx="6">
                  <c:v>RPT</c:v>
                </c:pt>
                <c:pt idx="7">
                  <c:v>RRT</c:v>
                </c:pt>
                <c:pt idx="8">
                  <c:v>KRT</c:v>
                </c:pt>
                <c:pt idx="9">
                  <c:v>VRT</c:v>
                </c:pt>
                <c:pt idx="10">
                  <c:v>ZRT</c:v>
                </c:pt>
                <c:pt idx="11">
                  <c:v>DT</c:v>
                </c:pt>
                <c:pt idx="12">
                  <c:v>RT</c:v>
                </c:pt>
                <c:pt idx="13">
                  <c:v>ELT</c:v>
                </c:pt>
              </c:strCache>
            </c:strRef>
          </c:cat>
          <c:val>
            <c:numRef>
              <c:f>'TPS Standartu analīze'!$J$25:$J$38</c:f>
              <c:numCache>
                <c:formatCode>0%</c:formatCode>
                <c:ptCount val="14"/>
                <c:pt idx="0">
                  <c:v>0</c:v>
                </c:pt>
                <c:pt idx="1">
                  <c:v>2.2499999999999999E-2</c:v>
                </c:pt>
                <c:pt idx="2">
                  <c:v>1.5384615384615385E-2</c:v>
                </c:pt>
                <c:pt idx="3">
                  <c:v>0</c:v>
                </c:pt>
                <c:pt idx="4">
                  <c:v>2.8571428571428571E-2</c:v>
                </c:pt>
                <c:pt idx="5">
                  <c:v>4.8192771084337352E-2</c:v>
                </c:pt>
                <c:pt idx="6">
                  <c:v>0.3975623911781776</c:v>
                </c:pt>
                <c:pt idx="7">
                  <c:v>0.20408163265306123</c:v>
                </c:pt>
                <c:pt idx="8">
                  <c:v>0.12903225806451613</c:v>
                </c:pt>
                <c:pt idx="9">
                  <c:v>0.15555555555555556</c:v>
                </c:pt>
                <c:pt idx="10">
                  <c:v>0.24531835205992508</c:v>
                </c:pt>
                <c:pt idx="11">
                  <c:v>0.41592920353982299</c:v>
                </c:pt>
                <c:pt idx="12">
                  <c:v>0.33606557377049179</c:v>
                </c:pt>
                <c:pt idx="1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8B-4C48-B50C-49970B026887}"/>
            </c:ext>
          </c:extLst>
        </c:ser>
        <c:ser>
          <c:idx val="1"/>
          <c:order val="1"/>
          <c:tx>
            <c:strRef>
              <c:f>'TPS Standartu analīze'!$K$1</c:f>
              <c:strCache>
                <c:ptCount val="1"/>
                <c:pt idx="0">
                  <c:v>Ieilgušās lietas 5g+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analīze'!$B$25:$B$38</c:f>
              <c:strCache>
                <c:ptCount val="14"/>
                <c:pt idx="0">
                  <c:v>S-KLD</c:v>
                </c:pt>
                <c:pt idx="1">
                  <c:v>RAT</c:v>
                </c:pt>
                <c:pt idx="2">
                  <c:v>LAT</c:v>
                </c:pt>
                <c:pt idx="3">
                  <c:v>KAT</c:v>
                </c:pt>
                <c:pt idx="4">
                  <c:v>VAT</c:v>
                </c:pt>
                <c:pt idx="5">
                  <c:v>ZAT</c:v>
                </c:pt>
                <c:pt idx="6">
                  <c:v>RPT</c:v>
                </c:pt>
                <c:pt idx="7">
                  <c:v>RRT</c:v>
                </c:pt>
                <c:pt idx="8">
                  <c:v>KRT</c:v>
                </c:pt>
                <c:pt idx="9">
                  <c:v>VRT</c:v>
                </c:pt>
                <c:pt idx="10">
                  <c:v>ZRT</c:v>
                </c:pt>
                <c:pt idx="11">
                  <c:v>DT</c:v>
                </c:pt>
                <c:pt idx="12">
                  <c:v>RT</c:v>
                </c:pt>
                <c:pt idx="13">
                  <c:v>ELT</c:v>
                </c:pt>
              </c:strCache>
            </c:strRef>
          </c:cat>
          <c:val>
            <c:numRef>
              <c:f>'TPS Standartu analīze'!$K$25:$K$38</c:f>
              <c:numCache>
                <c:formatCode>0%</c:formatCode>
                <c:ptCount val="14"/>
                <c:pt idx="0">
                  <c:v>0</c:v>
                </c:pt>
                <c:pt idx="1">
                  <c:v>2.5000000000000001E-3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9.1120139291932675E-2</c:v>
                </c:pt>
                <c:pt idx="7">
                  <c:v>4.5918367346938778E-2</c:v>
                </c:pt>
                <c:pt idx="8">
                  <c:v>3.870967741935484E-2</c:v>
                </c:pt>
                <c:pt idx="9">
                  <c:v>1.6666666666666666E-2</c:v>
                </c:pt>
                <c:pt idx="10">
                  <c:v>3.3707865168539325E-2</c:v>
                </c:pt>
                <c:pt idx="11">
                  <c:v>0.15929203539823009</c:v>
                </c:pt>
                <c:pt idx="12">
                  <c:v>0.13114754098360656</c:v>
                </c:pt>
                <c:pt idx="1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D8B-4C48-B50C-49970B02688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50382992"/>
        <c:axId val="250385072"/>
      </c:barChart>
      <c:catAx>
        <c:axId val="25038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5072"/>
        <c:crosses val="autoZero"/>
        <c:auto val="1"/>
        <c:lblAlgn val="ctr"/>
        <c:lblOffset val="100"/>
        <c:noMultiLvlLbl val="0"/>
      </c:catAx>
      <c:valAx>
        <c:axId val="250385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2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1F2483-0057-4A56-A20E-4D9572DEF189}" type="doc">
      <dgm:prSet loTypeId="urn:microsoft.com/office/officeart/2016/7/layout/LinearBlockProcessNumbered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9888634-2B4F-4ED4-9BEA-54E80D1D5FD4}">
      <dgm:prSet custT="1"/>
      <dgm:spPr/>
      <dgm:t>
        <a:bodyPr/>
        <a:lstStyle/>
        <a:p>
          <a:r>
            <a:rPr lang="lv-LV" sz="1500" b="0" i="0" dirty="0">
              <a:solidFill>
                <a:schemeClr val="tx1"/>
              </a:solidFill>
            </a:rPr>
            <a:t>Jaunā Tieslietu padomes Standartu vadlīniju redakcija apstiprināta 2022.gada 1.jūlijā.</a:t>
          </a:r>
          <a:endParaRPr lang="en-US" sz="1500" dirty="0">
            <a:solidFill>
              <a:schemeClr val="tx1"/>
            </a:solidFill>
          </a:endParaRPr>
        </a:p>
      </dgm:t>
    </dgm:pt>
    <dgm:pt modelId="{890EB406-7A5C-48FC-BB17-CF997A14DB89}" type="parTrans" cxnId="{C157642D-55B9-4712-8657-A573C931FB3F}">
      <dgm:prSet/>
      <dgm:spPr/>
      <dgm:t>
        <a:bodyPr/>
        <a:lstStyle/>
        <a:p>
          <a:endParaRPr lang="en-US"/>
        </a:p>
      </dgm:t>
    </dgm:pt>
    <dgm:pt modelId="{6F643B40-7B58-40E0-BDBC-1B6C4B91C55F}" type="sibTrans" cxnId="{C157642D-55B9-4712-8657-A573C931FB3F}">
      <dgm:prSet phldrT="01" custT="1"/>
      <dgm:spPr/>
      <dgm:t>
        <a:bodyPr/>
        <a:lstStyle/>
        <a:p>
          <a:r>
            <a:rPr lang="en-US" sz="4000" dirty="0">
              <a:solidFill>
                <a:schemeClr val="tx1"/>
              </a:solidFill>
            </a:rPr>
            <a:t>01</a:t>
          </a:r>
          <a:endParaRPr lang="en-US" sz="5400" dirty="0">
            <a:solidFill>
              <a:schemeClr val="tx1"/>
            </a:solidFill>
          </a:endParaRPr>
        </a:p>
      </dgm:t>
    </dgm:pt>
    <dgm:pt modelId="{B41D4E5D-9776-47EB-96DD-440DD7EC14B0}">
      <dgm:prSet custT="1"/>
      <dgm:spPr/>
      <dgm:t>
        <a:bodyPr/>
        <a:lstStyle/>
        <a:p>
          <a:r>
            <a:rPr lang="lv-LV" sz="1500" b="0" i="0" dirty="0">
              <a:solidFill>
                <a:schemeClr val="tx1"/>
              </a:solidFill>
            </a:rPr>
            <a:t>Mērķis – vienādot standartu izstrādes metodoloģiju tiesās, kā arī nodrošināt savstarpēji salīdzināmus datus par visām Latvijas tiesām. </a:t>
          </a:r>
          <a:endParaRPr lang="en-US" sz="1500" dirty="0">
            <a:solidFill>
              <a:schemeClr val="tx1"/>
            </a:solidFill>
          </a:endParaRPr>
        </a:p>
      </dgm:t>
    </dgm:pt>
    <dgm:pt modelId="{EB84CB02-CE72-44B9-B11F-ED9B8AAADA1B}" type="parTrans" cxnId="{F23AD1C9-74A9-42A4-BD86-10E063FCE967}">
      <dgm:prSet/>
      <dgm:spPr/>
      <dgm:t>
        <a:bodyPr/>
        <a:lstStyle/>
        <a:p>
          <a:endParaRPr lang="en-US"/>
        </a:p>
      </dgm:t>
    </dgm:pt>
    <dgm:pt modelId="{42DB03BF-5EF6-454C-A5EF-50391F2E9398}" type="sibTrans" cxnId="{F23AD1C9-74A9-42A4-BD86-10E063FCE967}">
      <dgm:prSet phldrT="02" custT="1"/>
      <dgm:spPr/>
      <dgm:t>
        <a:bodyPr/>
        <a:lstStyle/>
        <a:p>
          <a:r>
            <a:rPr lang="en-US" sz="4000" dirty="0">
              <a:solidFill>
                <a:schemeClr val="tx1"/>
              </a:solidFill>
            </a:rPr>
            <a:t>02</a:t>
          </a:r>
          <a:endParaRPr lang="en-US" sz="5400" dirty="0">
            <a:solidFill>
              <a:schemeClr val="tx1"/>
            </a:solidFill>
          </a:endParaRPr>
        </a:p>
      </dgm:t>
    </dgm:pt>
    <dgm:pt modelId="{FFAC1FC1-3157-4BA2-AAB8-92EB6F2EAF77}">
      <dgm:prSet custT="1"/>
      <dgm:spPr/>
      <dgm:t>
        <a:bodyPr/>
        <a:lstStyle/>
        <a:p>
          <a:r>
            <a:rPr lang="lv-LV" sz="1500" b="0" i="0" dirty="0">
              <a:solidFill>
                <a:schemeClr val="tx1"/>
              </a:solidFill>
            </a:rPr>
            <a:t>Uzsvari – kārtējā gada plānotos standartus balstīt objektīvos datos par tiesu darbības rādītājiem, tostarp, datos par standartu izpildi iepriekšējā gadā.</a:t>
          </a:r>
          <a:endParaRPr lang="en-US" sz="1500" dirty="0">
            <a:solidFill>
              <a:schemeClr val="tx1"/>
            </a:solidFill>
          </a:endParaRPr>
        </a:p>
      </dgm:t>
    </dgm:pt>
    <dgm:pt modelId="{3570D4CA-1FCD-4DA5-BC16-EEBB87DA1846}" type="parTrans" cxnId="{7996CDC0-D9AA-4877-A729-EDF17033A153}">
      <dgm:prSet/>
      <dgm:spPr/>
      <dgm:t>
        <a:bodyPr/>
        <a:lstStyle/>
        <a:p>
          <a:endParaRPr lang="en-US"/>
        </a:p>
      </dgm:t>
    </dgm:pt>
    <dgm:pt modelId="{DBB55719-7AB3-4F64-A041-DCD9795D5D98}" type="sibTrans" cxnId="{7996CDC0-D9AA-4877-A729-EDF17033A153}">
      <dgm:prSet phldrT="03" custT="1"/>
      <dgm:spPr/>
      <dgm:t>
        <a:bodyPr/>
        <a:lstStyle/>
        <a:p>
          <a:r>
            <a:rPr lang="en-US" sz="4000" dirty="0">
              <a:solidFill>
                <a:schemeClr val="tx1"/>
              </a:solidFill>
            </a:rPr>
            <a:t>03</a:t>
          </a:r>
        </a:p>
      </dgm:t>
    </dgm:pt>
    <dgm:pt modelId="{15587982-D7CA-4931-87F3-27488AD3C4ED}">
      <dgm:prSet custT="1"/>
      <dgm:spPr/>
      <dgm:t>
        <a:bodyPr/>
        <a:lstStyle/>
        <a:p>
          <a:r>
            <a:rPr lang="lv-LV" sz="1500" b="0" i="0" dirty="0">
              <a:solidFill>
                <a:schemeClr val="tx1"/>
              </a:solidFill>
            </a:rPr>
            <a:t>Izaicinājumi – nodrošināt tiesām operatīvu pieeju tiesu darbības rādītājiem, kā arī apkopot informāciju sarežģītā datu struktūrā. </a:t>
          </a:r>
          <a:endParaRPr lang="en-US" sz="1500" dirty="0"/>
        </a:p>
      </dgm:t>
    </dgm:pt>
    <dgm:pt modelId="{39EA9521-9964-40A1-A4BC-D7F04F6CD6EB}" type="parTrans" cxnId="{217F9A88-5EF7-4240-AFCB-ECC9ACAAD805}">
      <dgm:prSet/>
      <dgm:spPr/>
      <dgm:t>
        <a:bodyPr/>
        <a:lstStyle/>
        <a:p>
          <a:endParaRPr lang="en-US"/>
        </a:p>
      </dgm:t>
    </dgm:pt>
    <dgm:pt modelId="{F5256BAD-DDE2-4B27-86DF-0CE0E70C3589}" type="sibTrans" cxnId="{217F9A88-5EF7-4240-AFCB-ECC9ACAAD805}">
      <dgm:prSet phldrT="04" custT="1"/>
      <dgm:spPr/>
      <dgm:t>
        <a:bodyPr/>
        <a:lstStyle/>
        <a:p>
          <a:r>
            <a:rPr lang="en-US" sz="4000" dirty="0">
              <a:solidFill>
                <a:schemeClr val="tx1"/>
              </a:solidFill>
            </a:rPr>
            <a:t>04</a:t>
          </a:r>
        </a:p>
      </dgm:t>
    </dgm:pt>
    <dgm:pt modelId="{874DDA0C-1F73-41EE-AF72-D19A650F7DCB}" type="pres">
      <dgm:prSet presAssocID="{741F2483-0057-4A56-A20E-4D9572DEF189}" presName="Name0" presStyleCnt="0">
        <dgm:presLayoutVars>
          <dgm:animLvl val="lvl"/>
          <dgm:resizeHandles val="exact"/>
        </dgm:presLayoutVars>
      </dgm:prSet>
      <dgm:spPr/>
    </dgm:pt>
    <dgm:pt modelId="{DC9D5686-3E3C-46F5-A9A6-E8379ED974E9}" type="pres">
      <dgm:prSet presAssocID="{D9888634-2B4F-4ED4-9BEA-54E80D1D5FD4}" presName="compositeNode" presStyleCnt="0">
        <dgm:presLayoutVars>
          <dgm:bulletEnabled val="1"/>
        </dgm:presLayoutVars>
      </dgm:prSet>
      <dgm:spPr/>
    </dgm:pt>
    <dgm:pt modelId="{66D75818-261E-410F-BB7F-127A4CC887B2}" type="pres">
      <dgm:prSet presAssocID="{D9888634-2B4F-4ED4-9BEA-54E80D1D5FD4}" presName="bgRect" presStyleLbl="alignNode1" presStyleIdx="0" presStyleCnt="4" custScaleY="111573"/>
      <dgm:spPr/>
    </dgm:pt>
    <dgm:pt modelId="{FC9AA954-E43F-4A40-A558-A67002C21DFB}" type="pres">
      <dgm:prSet presAssocID="{6F643B40-7B58-40E0-BDBC-1B6C4B91C55F}" presName="sibTransNodeRect" presStyleLbl="alignNode1" presStyleIdx="0" presStyleCnt="4">
        <dgm:presLayoutVars>
          <dgm:chMax val="0"/>
          <dgm:bulletEnabled val="1"/>
        </dgm:presLayoutVars>
      </dgm:prSet>
      <dgm:spPr/>
    </dgm:pt>
    <dgm:pt modelId="{BF068048-90F1-4DF6-B382-176EBD4644DB}" type="pres">
      <dgm:prSet presAssocID="{D9888634-2B4F-4ED4-9BEA-54E80D1D5FD4}" presName="nodeRect" presStyleLbl="alignNode1" presStyleIdx="0" presStyleCnt="4">
        <dgm:presLayoutVars>
          <dgm:bulletEnabled val="1"/>
        </dgm:presLayoutVars>
      </dgm:prSet>
      <dgm:spPr/>
    </dgm:pt>
    <dgm:pt modelId="{87C01748-2D80-4975-BAD3-AE944415CA69}" type="pres">
      <dgm:prSet presAssocID="{6F643B40-7B58-40E0-BDBC-1B6C4B91C55F}" presName="sibTrans" presStyleCnt="0"/>
      <dgm:spPr/>
    </dgm:pt>
    <dgm:pt modelId="{69439CB4-607D-4F5C-91E1-A5EC690A29B0}" type="pres">
      <dgm:prSet presAssocID="{B41D4E5D-9776-47EB-96DD-440DD7EC14B0}" presName="compositeNode" presStyleCnt="0">
        <dgm:presLayoutVars>
          <dgm:bulletEnabled val="1"/>
        </dgm:presLayoutVars>
      </dgm:prSet>
      <dgm:spPr/>
    </dgm:pt>
    <dgm:pt modelId="{E9444417-BBE6-4B0C-901E-34C7B8B9C3C8}" type="pres">
      <dgm:prSet presAssocID="{B41D4E5D-9776-47EB-96DD-440DD7EC14B0}" presName="bgRect" presStyleLbl="alignNode1" presStyleIdx="1" presStyleCnt="4" custScaleY="111573"/>
      <dgm:spPr/>
    </dgm:pt>
    <dgm:pt modelId="{DD4A9E42-0586-4E0E-9D0B-DC2939E2AA94}" type="pres">
      <dgm:prSet presAssocID="{42DB03BF-5EF6-454C-A5EF-50391F2E9398}" presName="sibTransNodeRect" presStyleLbl="alignNode1" presStyleIdx="1" presStyleCnt="4">
        <dgm:presLayoutVars>
          <dgm:chMax val="0"/>
          <dgm:bulletEnabled val="1"/>
        </dgm:presLayoutVars>
      </dgm:prSet>
      <dgm:spPr/>
    </dgm:pt>
    <dgm:pt modelId="{150A5C15-015F-4498-ADF1-636FB6738790}" type="pres">
      <dgm:prSet presAssocID="{B41D4E5D-9776-47EB-96DD-440DD7EC14B0}" presName="nodeRect" presStyleLbl="alignNode1" presStyleIdx="1" presStyleCnt="4">
        <dgm:presLayoutVars>
          <dgm:bulletEnabled val="1"/>
        </dgm:presLayoutVars>
      </dgm:prSet>
      <dgm:spPr/>
    </dgm:pt>
    <dgm:pt modelId="{485C72FB-6BC5-436F-BC3D-36266748BD67}" type="pres">
      <dgm:prSet presAssocID="{42DB03BF-5EF6-454C-A5EF-50391F2E9398}" presName="sibTrans" presStyleCnt="0"/>
      <dgm:spPr/>
    </dgm:pt>
    <dgm:pt modelId="{143671A1-5FF7-4998-B98F-17E0389E9CA3}" type="pres">
      <dgm:prSet presAssocID="{FFAC1FC1-3157-4BA2-AAB8-92EB6F2EAF77}" presName="compositeNode" presStyleCnt="0">
        <dgm:presLayoutVars>
          <dgm:bulletEnabled val="1"/>
        </dgm:presLayoutVars>
      </dgm:prSet>
      <dgm:spPr/>
    </dgm:pt>
    <dgm:pt modelId="{DB9BA64E-76EC-4C29-BBAE-9C7A85BDCF9E}" type="pres">
      <dgm:prSet presAssocID="{FFAC1FC1-3157-4BA2-AAB8-92EB6F2EAF77}" presName="bgRect" presStyleLbl="alignNode1" presStyleIdx="2" presStyleCnt="4" custScaleY="111573"/>
      <dgm:spPr/>
    </dgm:pt>
    <dgm:pt modelId="{A7FB624F-1224-4F28-A4A5-3BA99B2FE9EA}" type="pres">
      <dgm:prSet presAssocID="{DBB55719-7AB3-4F64-A041-DCD9795D5D98}" presName="sibTransNodeRect" presStyleLbl="alignNode1" presStyleIdx="2" presStyleCnt="4">
        <dgm:presLayoutVars>
          <dgm:chMax val="0"/>
          <dgm:bulletEnabled val="1"/>
        </dgm:presLayoutVars>
      </dgm:prSet>
      <dgm:spPr/>
    </dgm:pt>
    <dgm:pt modelId="{7C464040-4F02-4CA0-A0D0-7E946CD059AA}" type="pres">
      <dgm:prSet presAssocID="{FFAC1FC1-3157-4BA2-AAB8-92EB6F2EAF77}" presName="nodeRect" presStyleLbl="alignNode1" presStyleIdx="2" presStyleCnt="4">
        <dgm:presLayoutVars>
          <dgm:bulletEnabled val="1"/>
        </dgm:presLayoutVars>
      </dgm:prSet>
      <dgm:spPr/>
    </dgm:pt>
    <dgm:pt modelId="{D26EB0C3-09D8-4941-8990-E3B386C63595}" type="pres">
      <dgm:prSet presAssocID="{DBB55719-7AB3-4F64-A041-DCD9795D5D98}" presName="sibTrans" presStyleCnt="0"/>
      <dgm:spPr/>
    </dgm:pt>
    <dgm:pt modelId="{B139FE3C-46AD-4C69-8157-941E729E298A}" type="pres">
      <dgm:prSet presAssocID="{15587982-D7CA-4931-87F3-27488AD3C4ED}" presName="compositeNode" presStyleCnt="0">
        <dgm:presLayoutVars>
          <dgm:bulletEnabled val="1"/>
        </dgm:presLayoutVars>
      </dgm:prSet>
      <dgm:spPr/>
    </dgm:pt>
    <dgm:pt modelId="{9E1FEB28-CB8F-49F3-9E67-626BCB631FEE}" type="pres">
      <dgm:prSet presAssocID="{15587982-D7CA-4931-87F3-27488AD3C4ED}" presName="bgRect" presStyleLbl="alignNode1" presStyleIdx="3" presStyleCnt="4" custScaleY="111573"/>
      <dgm:spPr/>
    </dgm:pt>
    <dgm:pt modelId="{87DDC14E-6D87-4876-8797-3A538BA322BD}" type="pres">
      <dgm:prSet presAssocID="{F5256BAD-DDE2-4B27-86DF-0CE0E70C3589}" presName="sibTransNodeRect" presStyleLbl="alignNode1" presStyleIdx="3" presStyleCnt="4">
        <dgm:presLayoutVars>
          <dgm:chMax val="0"/>
          <dgm:bulletEnabled val="1"/>
        </dgm:presLayoutVars>
      </dgm:prSet>
      <dgm:spPr/>
    </dgm:pt>
    <dgm:pt modelId="{47162807-808E-470B-B9DA-977B7A6E6990}" type="pres">
      <dgm:prSet presAssocID="{15587982-D7CA-4931-87F3-27488AD3C4ED}" presName="nodeRect" presStyleLbl="alignNode1" presStyleIdx="3" presStyleCnt="4">
        <dgm:presLayoutVars>
          <dgm:bulletEnabled val="1"/>
        </dgm:presLayoutVars>
      </dgm:prSet>
      <dgm:spPr/>
    </dgm:pt>
  </dgm:ptLst>
  <dgm:cxnLst>
    <dgm:cxn modelId="{ABBDF400-A734-48DB-85BB-1CA340A36C1A}" type="presOf" srcId="{42DB03BF-5EF6-454C-A5EF-50391F2E9398}" destId="{DD4A9E42-0586-4E0E-9D0B-DC2939E2AA94}" srcOrd="0" destOrd="0" presId="urn:microsoft.com/office/officeart/2016/7/layout/LinearBlockProcessNumbered"/>
    <dgm:cxn modelId="{5FE23C15-6F87-4641-B8B2-FF1B7D1DD836}" type="presOf" srcId="{F5256BAD-DDE2-4B27-86DF-0CE0E70C3589}" destId="{87DDC14E-6D87-4876-8797-3A538BA322BD}" srcOrd="0" destOrd="0" presId="urn:microsoft.com/office/officeart/2016/7/layout/LinearBlockProcessNumbered"/>
    <dgm:cxn modelId="{B5429428-6BAC-43A6-B285-118A877908EF}" type="presOf" srcId="{D9888634-2B4F-4ED4-9BEA-54E80D1D5FD4}" destId="{66D75818-261E-410F-BB7F-127A4CC887B2}" srcOrd="0" destOrd="0" presId="urn:microsoft.com/office/officeart/2016/7/layout/LinearBlockProcessNumbered"/>
    <dgm:cxn modelId="{C157642D-55B9-4712-8657-A573C931FB3F}" srcId="{741F2483-0057-4A56-A20E-4D9572DEF189}" destId="{D9888634-2B4F-4ED4-9BEA-54E80D1D5FD4}" srcOrd="0" destOrd="0" parTransId="{890EB406-7A5C-48FC-BB17-CF997A14DB89}" sibTransId="{6F643B40-7B58-40E0-BDBC-1B6C4B91C55F}"/>
    <dgm:cxn modelId="{483F8A2F-67AB-491C-AF9B-74CE91C9A97D}" type="presOf" srcId="{DBB55719-7AB3-4F64-A041-DCD9795D5D98}" destId="{A7FB624F-1224-4F28-A4A5-3BA99B2FE9EA}" srcOrd="0" destOrd="0" presId="urn:microsoft.com/office/officeart/2016/7/layout/LinearBlockProcessNumbered"/>
    <dgm:cxn modelId="{A6815939-652F-493B-8F67-15CB82723D00}" type="presOf" srcId="{B41D4E5D-9776-47EB-96DD-440DD7EC14B0}" destId="{150A5C15-015F-4498-ADF1-636FB6738790}" srcOrd="1" destOrd="0" presId="urn:microsoft.com/office/officeart/2016/7/layout/LinearBlockProcessNumbered"/>
    <dgm:cxn modelId="{2FB07940-EF1B-4C07-BE67-EBA51ABB09D7}" type="presOf" srcId="{D9888634-2B4F-4ED4-9BEA-54E80D1D5FD4}" destId="{BF068048-90F1-4DF6-B382-176EBD4644DB}" srcOrd="1" destOrd="0" presId="urn:microsoft.com/office/officeart/2016/7/layout/LinearBlockProcessNumbered"/>
    <dgm:cxn modelId="{2DE60542-D408-4EDE-8139-0E5A46FE5212}" type="presOf" srcId="{B41D4E5D-9776-47EB-96DD-440DD7EC14B0}" destId="{E9444417-BBE6-4B0C-901E-34C7B8B9C3C8}" srcOrd="0" destOrd="0" presId="urn:microsoft.com/office/officeart/2016/7/layout/LinearBlockProcessNumbered"/>
    <dgm:cxn modelId="{95544C65-19B3-430E-924E-146BCB2C56FA}" type="presOf" srcId="{FFAC1FC1-3157-4BA2-AAB8-92EB6F2EAF77}" destId="{DB9BA64E-76EC-4C29-BBAE-9C7A85BDCF9E}" srcOrd="0" destOrd="0" presId="urn:microsoft.com/office/officeart/2016/7/layout/LinearBlockProcessNumbered"/>
    <dgm:cxn modelId="{94256A69-F6EA-45F5-AC72-E4674F3A22B3}" type="presOf" srcId="{15587982-D7CA-4931-87F3-27488AD3C4ED}" destId="{47162807-808E-470B-B9DA-977B7A6E6990}" srcOrd="1" destOrd="0" presId="urn:microsoft.com/office/officeart/2016/7/layout/LinearBlockProcessNumbered"/>
    <dgm:cxn modelId="{86A1ED4E-837B-4D94-A916-3D2A3DD16B74}" type="presOf" srcId="{741F2483-0057-4A56-A20E-4D9572DEF189}" destId="{874DDA0C-1F73-41EE-AF72-D19A650F7DCB}" srcOrd="0" destOrd="0" presId="urn:microsoft.com/office/officeart/2016/7/layout/LinearBlockProcessNumbered"/>
    <dgm:cxn modelId="{058EE650-0DEC-44DB-8AE9-BAB587875F3F}" type="presOf" srcId="{6F643B40-7B58-40E0-BDBC-1B6C4B91C55F}" destId="{FC9AA954-E43F-4A40-A558-A67002C21DFB}" srcOrd="0" destOrd="0" presId="urn:microsoft.com/office/officeart/2016/7/layout/LinearBlockProcessNumbered"/>
    <dgm:cxn modelId="{217F9A88-5EF7-4240-AFCB-ECC9ACAAD805}" srcId="{741F2483-0057-4A56-A20E-4D9572DEF189}" destId="{15587982-D7CA-4931-87F3-27488AD3C4ED}" srcOrd="3" destOrd="0" parTransId="{39EA9521-9964-40A1-A4BC-D7F04F6CD6EB}" sibTransId="{F5256BAD-DDE2-4B27-86DF-0CE0E70C3589}"/>
    <dgm:cxn modelId="{2667509F-A09E-4280-8C32-850EFA6795AE}" type="presOf" srcId="{15587982-D7CA-4931-87F3-27488AD3C4ED}" destId="{9E1FEB28-CB8F-49F3-9E67-626BCB631FEE}" srcOrd="0" destOrd="0" presId="urn:microsoft.com/office/officeart/2016/7/layout/LinearBlockProcessNumbered"/>
    <dgm:cxn modelId="{7996CDC0-D9AA-4877-A729-EDF17033A153}" srcId="{741F2483-0057-4A56-A20E-4D9572DEF189}" destId="{FFAC1FC1-3157-4BA2-AAB8-92EB6F2EAF77}" srcOrd="2" destOrd="0" parTransId="{3570D4CA-1FCD-4DA5-BC16-EEBB87DA1846}" sibTransId="{DBB55719-7AB3-4F64-A041-DCD9795D5D98}"/>
    <dgm:cxn modelId="{F23AD1C9-74A9-42A4-BD86-10E063FCE967}" srcId="{741F2483-0057-4A56-A20E-4D9572DEF189}" destId="{B41D4E5D-9776-47EB-96DD-440DD7EC14B0}" srcOrd="1" destOrd="0" parTransId="{EB84CB02-CE72-44B9-B11F-ED9B8AAADA1B}" sibTransId="{42DB03BF-5EF6-454C-A5EF-50391F2E9398}"/>
    <dgm:cxn modelId="{C86A87D0-DBA4-405A-9B26-89F50344C92D}" type="presOf" srcId="{FFAC1FC1-3157-4BA2-AAB8-92EB6F2EAF77}" destId="{7C464040-4F02-4CA0-A0D0-7E946CD059AA}" srcOrd="1" destOrd="0" presId="urn:microsoft.com/office/officeart/2016/7/layout/LinearBlockProcessNumbered"/>
    <dgm:cxn modelId="{308DCD78-4500-45C8-8BA0-31F1D1850BAE}" type="presParOf" srcId="{874DDA0C-1F73-41EE-AF72-D19A650F7DCB}" destId="{DC9D5686-3E3C-46F5-A9A6-E8379ED974E9}" srcOrd="0" destOrd="0" presId="urn:microsoft.com/office/officeart/2016/7/layout/LinearBlockProcessNumbered"/>
    <dgm:cxn modelId="{B95CF22B-7EB6-446B-87D1-13818269984F}" type="presParOf" srcId="{DC9D5686-3E3C-46F5-A9A6-E8379ED974E9}" destId="{66D75818-261E-410F-BB7F-127A4CC887B2}" srcOrd="0" destOrd="0" presId="urn:microsoft.com/office/officeart/2016/7/layout/LinearBlockProcessNumbered"/>
    <dgm:cxn modelId="{47D88BB3-4750-4879-8265-B3A6CC9F39AB}" type="presParOf" srcId="{DC9D5686-3E3C-46F5-A9A6-E8379ED974E9}" destId="{FC9AA954-E43F-4A40-A558-A67002C21DFB}" srcOrd="1" destOrd="0" presId="urn:microsoft.com/office/officeart/2016/7/layout/LinearBlockProcessNumbered"/>
    <dgm:cxn modelId="{E1E2D40A-4B83-4F59-947A-3912A06546A0}" type="presParOf" srcId="{DC9D5686-3E3C-46F5-A9A6-E8379ED974E9}" destId="{BF068048-90F1-4DF6-B382-176EBD4644DB}" srcOrd="2" destOrd="0" presId="urn:microsoft.com/office/officeart/2016/7/layout/LinearBlockProcessNumbered"/>
    <dgm:cxn modelId="{6DF2CEBC-275D-4EB3-8E3C-2DDB46771ACB}" type="presParOf" srcId="{874DDA0C-1F73-41EE-AF72-D19A650F7DCB}" destId="{87C01748-2D80-4975-BAD3-AE944415CA69}" srcOrd="1" destOrd="0" presId="urn:microsoft.com/office/officeart/2016/7/layout/LinearBlockProcessNumbered"/>
    <dgm:cxn modelId="{30AC3D62-0571-4A44-8DBA-676BC2D37E6D}" type="presParOf" srcId="{874DDA0C-1F73-41EE-AF72-D19A650F7DCB}" destId="{69439CB4-607D-4F5C-91E1-A5EC690A29B0}" srcOrd="2" destOrd="0" presId="urn:microsoft.com/office/officeart/2016/7/layout/LinearBlockProcessNumbered"/>
    <dgm:cxn modelId="{D625BA36-D852-4BCC-8EA9-9C780591A0F2}" type="presParOf" srcId="{69439CB4-607D-4F5C-91E1-A5EC690A29B0}" destId="{E9444417-BBE6-4B0C-901E-34C7B8B9C3C8}" srcOrd="0" destOrd="0" presId="urn:microsoft.com/office/officeart/2016/7/layout/LinearBlockProcessNumbered"/>
    <dgm:cxn modelId="{62CE9254-F083-4998-98CC-AC35FF90DC90}" type="presParOf" srcId="{69439CB4-607D-4F5C-91E1-A5EC690A29B0}" destId="{DD4A9E42-0586-4E0E-9D0B-DC2939E2AA94}" srcOrd="1" destOrd="0" presId="urn:microsoft.com/office/officeart/2016/7/layout/LinearBlockProcessNumbered"/>
    <dgm:cxn modelId="{4E44C736-D3EA-4BBC-9380-44B9ABC00593}" type="presParOf" srcId="{69439CB4-607D-4F5C-91E1-A5EC690A29B0}" destId="{150A5C15-015F-4498-ADF1-636FB6738790}" srcOrd="2" destOrd="0" presId="urn:microsoft.com/office/officeart/2016/7/layout/LinearBlockProcessNumbered"/>
    <dgm:cxn modelId="{52ED09E6-0526-46B0-A3E8-A0CFC3643F80}" type="presParOf" srcId="{874DDA0C-1F73-41EE-AF72-D19A650F7DCB}" destId="{485C72FB-6BC5-436F-BC3D-36266748BD67}" srcOrd="3" destOrd="0" presId="urn:microsoft.com/office/officeart/2016/7/layout/LinearBlockProcessNumbered"/>
    <dgm:cxn modelId="{FFCABC29-A791-44DE-980B-08F6C7A8C874}" type="presParOf" srcId="{874DDA0C-1F73-41EE-AF72-D19A650F7DCB}" destId="{143671A1-5FF7-4998-B98F-17E0389E9CA3}" srcOrd="4" destOrd="0" presId="urn:microsoft.com/office/officeart/2016/7/layout/LinearBlockProcessNumbered"/>
    <dgm:cxn modelId="{3B01AE8B-9DC7-4A52-BD94-01CB3653E45E}" type="presParOf" srcId="{143671A1-5FF7-4998-B98F-17E0389E9CA3}" destId="{DB9BA64E-76EC-4C29-BBAE-9C7A85BDCF9E}" srcOrd="0" destOrd="0" presId="urn:microsoft.com/office/officeart/2016/7/layout/LinearBlockProcessNumbered"/>
    <dgm:cxn modelId="{73B227C0-26EA-4723-87CA-A1BB6B69E825}" type="presParOf" srcId="{143671A1-5FF7-4998-B98F-17E0389E9CA3}" destId="{A7FB624F-1224-4F28-A4A5-3BA99B2FE9EA}" srcOrd="1" destOrd="0" presId="urn:microsoft.com/office/officeart/2016/7/layout/LinearBlockProcessNumbered"/>
    <dgm:cxn modelId="{9CB0C6EC-1AB5-40DC-AFAD-F812FDC40C09}" type="presParOf" srcId="{143671A1-5FF7-4998-B98F-17E0389E9CA3}" destId="{7C464040-4F02-4CA0-A0D0-7E946CD059AA}" srcOrd="2" destOrd="0" presId="urn:microsoft.com/office/officeart/2016/7/layout/LinearBlockProcessNumbered"/>
    <dgm:cxn modelId="{77C7167E-A5CC-4E46-8D93-E5AA4711A34E}" type="presParOf" srcId="{874DDA0C-1F73-41EE-AF72-D19A650F7DCB}" destId="{D26EB0C3-09D8-4941-8990-E3B386C63595}" srcOrd="5" destOrd="0" presId="urn:microsoft.com/office/officeart/2016/7/layout/LinearBlockProcessNumbered"/>
    <dgm:cxn modelId="{EFA38C7B-6C90-40C9-8B2C-6BE2C061F581}" type="presParOf" srcId="{874DDA0C-1F73-41EE-AF72-D19A650F7DCB}" destId="{B139FE3C-46AD-4C69-8157-941E729E298A}" srcOrd="6" destOrd="0" presId="urn:microsoft.com/office/officeart/2016/7/layout/LinearBlockProcessNumbered"/>
    <dgm:cxn modelId="{16C98EC8-FA1F-4387-9E87-C2E39FBF24CE}" type="presParOf" srcId="{B139FE3C-46AD-4C69-8157-941E729E298A}" destId="{9E1FEB28-CB8F-49F3-9E67-626BCB631FEE}" srcOrd="0" destOrd="0" presId="urn:microsoft.com/office/officeart/2016/7/layout/LinearBlockProcessNumbered"/>
    <dgm:cxn modelId="{1A794ABA-4EB3-43C1-9172-AD8D2182C85C}" type="presParOf" srcId="{B139FE3C-46AD-4C69-8157-941E729E298A}" destId="{87DDC14E-6D87-4876-8797-3A538BA322BD}" srcOrd="1" destOrd="0" presId="urn:microsoft.com/office/officeart/2016/7/layout/LinearBlockProcessNumbered"/>
    <dgm:cxn modelId="{385DF8DC-7B2D-4456-A1EB-A57B9A7D40DE}" type="presParOf" srcId="{B139FE3C-46AD-4C69-8157-941E729E298A}" destId="{47162807-808E-470B-B9DA-977B7A6E6990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D75818-261E-410F-BB7F-127A4CC887B2}">
      <dsp:nvSpPr>
        <dsp:cNvPr id="0" name=""/>
        <dsp:cNvSpPr/>
      </dsp:nvSpPr>
      <dsp:spPr>
        <a:xfrm>
          <a:off x="207" y="708874"/>
          <a:ext cx="2509404" cy="335978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873" tIns="0" rIns="247873" bIns="33020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b="0" i="0" kern="1200" dirty="0">
              <a:solidFill>
                <a:schemeClr val="tx1"/>
              </a:solidFill>
            </a:rPr>
            <a:t>Jaunā Tieslietu padomes Standartu vadlīniju redakcija apstiprināta 2022.gada 1.jūlijā.</a:t>
          </a:r>
          <a:endParaRPr lang="en-US" sz="1500" kern="1200" dirty="0">
            <a:solidFill>
              <a:schemeClr val="tx1"/>
            </a:solidFill>
          </a:endParaRPr>
        </a:p>
      </dsp:txBody>
      <dsp:txXfrm>
        <a:off x="207" y="2052786"/>
        <a:ext cx="2509404" cy="2015868"/>
      </dsp:txXfrm>
    </dsp:sp>
    <dsp:sp modelId="{FC9AA954-E43F-4A40-A558-A67002C21DFB}">
      <dsp:nvSpPr>
        <dsp:cNvPr id="0" name=""/>
        <dsp:cNvSpPr/>
      </dsp:nvSpPr>
      <dsp:spPr>
        <a:xfrm>
          <a:off x="207" y="883122"/>
          <a:ext cx="2509404" cy="1204514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873" tIns="165100" rIns="247873" bIns="1651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solidFill>
                <a:schemeClr val="tx1"/>
              </a:solidFill>
            </a:rPr>
            <a:t>01</a:t>
          </a:r>
          <a:endParaRPr lang="en-US" sz="5400" kern="1200" dirty="0">
            <a:solidFill>
              <a:schemeClr val="tx1"/>
            </a:solidFill>
          </a:endParaRPr>
        </a:p>
      </dsp:txBody>
      <dsp:txXfrm>
        <a:off x="207" y="883122"/>
        <a:ext cx="2509404" cy="1204514"/>
      </dsp:txXfrm>
    </dsp:sp>
    <dsp:sp modelId="{E9444417-BBE6-4B0C-901E-34C7B8B9C3C8}">
      <dsp:nvSpPr>
        <dsp:cNvPr id="0" name=""/>
        <dsp:cNvSpPr/>
      </dsp:nvSpPr>
      <dsp:spPr>
        <a:xfrm>
          <a:off x="2710364" y="708874"/>
          <a:ext cx="2509404" cy="335978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873" tIns="0" rIns="247873" bIns="33020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b="0" i="0" kern="1200" dirty="0">
              <a:solidFill>
                <a:schemeClr val="tx1"/>
              </a:solidFill>
            </a:rPr>
            <a:t>Mērķis – vienādot standartu izstrādes metodoloģiju tiesās, kā arī nodrošināt savstarpēji salīdzināmus datus par visām Latvijas tiesām. </a:t>
          </a:r>
          <a:endParaRPr lang="en-US" sz="1500" kern="1200" dirty="0">
            <a:solidFill>
              <a:schemeClr val="tx1"/>
            </a:solidFill>
          </a:endParaRPr>
        </a:p>
      </dsp:txBody>
      <dsp:txXfrm>
        <a:off x="2710364" y="2052786"/>
        <a:ext cx="2509404" cy="2015868"/>
      </dsp:txXfrm>
    </dsp:sp>
    <dsp:sp modelId="{DD4A9E42-0586-4E0E-9D0B-DC2939E2AA94}">
      <dsp:nvSpPr>
        <dsp:cNvPr id="0" name=""/>
        <dsp:cNvSpPr/>
      </dsp:nvSpPr>
      <dsp:spPr>
        <a:xfrm>
          <a:off x="2710364" y="883122"/>
          <a:ext cx="2509404" cy="1204514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873" tIns="165100" rIns="247873" bIns="1651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solidFill>
                <a:schemeClr val="tx1"/>
              </a:solidFill>
            </a:rPr>
            <a:t>02</a:t>
          </a:r>
          <a:endParaRPr lang="en-US" sz="5400" kern="1200" dirty="0">
            <a:solidFill>
              <a:schemeClr val="tx1"/>
            </a:solidFill>
          </a:endParaRPr>
        </a:p>
      </dsp:txBody>
      <dsp:txXfrm>
        <a:off x="2710364" y="883122"/>
        <a:ext cx="2509404" cy="1204514"/>
      </dsp:txXfrm>
    </dsp:sp>
    <dsp:sp modelId="{DB9BA64E-76EC-4C29-BBAE-9C7A85BDCF9E}">
      <dsp:nvSpPr>
        <dsp:cNvPr id="0" name=""/>
        <dsp:cNvSpPr/>
      </dsp:nvSpPr>
      <dsp:spPr>
        <a:xfrm>
          <a:off x="5420521" y="708874"/>
          <a:ext cx="2509404" cy="335978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873" tIns="0" rIns="247873" bIns="33020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b="0" i="0" kern="1200" dirty="0">
              <a:solidFill>
                <a:schemeClr val="tx1"/>
              </a:solidFill>
            </a:rPr>
            <a:t>Uzsvari – kārtējā gada plānotos standartus balstīt objektīvos datos par tiesu darbības rādītājiem, tostarp, datos par standartu izpildi iepriekšējā gadā.</a:t>
          </a:r>
          <a:endParaRPr lang="en-US" sz="1500" kern="1200" dirty="0">
            <a:solidFill>
              <a:schemeClr val="tx1"/>
            </a:solidFill>
          </a:endParaRPr>
        </a:p>
      </dsp:txBody>
      <dsp:txXfrm>
        <a:off x="5420521" y="2052786"/>
        <a:ext cx="2509404" cy="2015868"/>
      </dsp:txXfrm>
    </dsp:sp>
    <dsp:sp modelId="{A7FB624F-1224-4F28-A4A5-3BA99B2FE9EA}">
      <dsp:nvSpPr>
        <dsp:cNvPr id="0" name=""/>
        <dsp:cNvSpPr/>
      </dsp:nvSpPr>
      <dsp:spPr>
        <a:xfrm>
          <a:off x="5420521" y="883122"/>
          <a:ext cx="2509404" cy="1204514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873" tIns="165100" rIns="247873" bIns="1651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solidFill>
                <a:schemeClr val="tx1"/>
              </a:solidFill>
            </a:rPr>
            <a:t>03</a:t>
          </a:r>
        </a:p>
      </dsp:txBody>
      <dsp:txXfrm>
        <a:off x="5420521" y="883122"/>
        <a:ext cx="2509404" cy="1204514"/>
      </dsp:txXfrm>
    </dsp:sp>
    <dsp:sp modelId="{9E1FEB28-CB8F-49F3-9E67-626BCB631FEE}">
      <dsp:nvSpPr>
        <dsp:cNvPr id="0" name=""/>
        <dsp:cNvSpPr/>
      </dsp:nvSpPr>
      <dsp:spPr>
        <a:xfrm>
          <a:off x="8130678" y="708874"/>
          <a:ext cx="2509404" cy="335978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873" tIns="0" rIns="247873" bIns="33020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b="0" i="0" kern="1200" dirty="0">
              <a:solidFill>
                <a:schemeClr val="tx1"/>
              </a:solidFill>
            </a:rPr>
            <a:t>Izaicinājumi – nodrošināt tiesām operatīvu pieeju tiesu darbības rādītājiem, kā arī apkopot informāciju sarežģītā datu struktūrā. </a:t>
          </a:r>
          <a:endParaRPr lang="en-US" sz="1500" kern="1200" dirty="0"/>
        </a:p>
      </dsp:txBody>
      <dsp:txXfrm>
        <a:off x="8130678" y="2052786"/>
        <a:ext cx="2509404" cy="2015868"/>
      </dsp:txXfrm>
    </dsp:sp>
    <dsp:sp modelId="{87DDC14E-6D87-4876-8797-3A538BA322BD}">
      <dsp:nvSpPr>
        <dsp:cNvPr id="0" name=""/>
        <dsp:cNvSpPr/>
      </dsp:nvSpPr>
      <dsp:spPr>
        <a:xfrm>
          <a:off x="8130678" y="883122"/>
          <a:ext cx="2509404" cy="1204514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873" tIns="165100" rIns="247873" bIns="1651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solidFill>
                <a:schemeClr val="tx1"/>
              </a:solidFill>
            </a:rPr>
            <a:t>04</a:t>
          </a:r>
        </a:p>
      </dsp:txBody>
      <dsp:txXfrm>
        <a:off x="8130678" y="883122"/>
        <a:ext cx="2509404" cy="12045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>
            <a:extLst>
              <a:ext uri="{FF2B5EF4-FFF2-40B4-BE49-F238E27FC236}">
                <a16:creationId xmlns:a16="http://schemas.microsoft.com/office/drawing/2014/main" id="{9379F09E-4C60-45F7-8449-A93EBCE3B8B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D949DD65-AD15-4445-B50A-376DB3EA9E2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DD2E1E-74F1-46D2-A519-CFE0E793EB53}" type="datetime1">
              <a:rPr lang="lv-LV" smtClean="0"/>
              <a:t>10.02.2023</a:t>
            </a:fld>
            <a:endParaRPr lang="lv-LV" dirty="0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2BE4CB01-1AF4-496F-B25A-C0CBA86C26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0BC68D3A-243F-4B5A-876E-DC9BAB0F2EA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324247-3D82-459C-B1ED-40B8E081DF9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148060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 noProof="0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2B4E18-4C9F-42E9-81D7-17284957D0CE}" type="datetime1">
              <a:rPr lang="lv-LV" noProof="0" smtClean="0"/>
              <a:pPr/>
              <a:t>10.02.2023</a:t>
            </a:fld>
            <a:endParaRPr lang="lv-LV" noProof="0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 noProof="0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 noProof="0"/>
              <a:t>Noklikšķiniet, lai rediģētu šablona teksta stilus</a:t>
            </a:r>
          </a:p>
          <a:p>
            <a:pPr lvl="1"/>
            <a:r>
              <a:rPr lang="lv-LV" noProof="0"/>
              <a:t>Otrais līmenis</a:t>
            </a:r>
          </a:p>
          <a:p>
            <a:pPr lvl="2"/>
            <a:r>
              <a:rPr lang="lv-LV" noProof="0"/>
              <a:t>Trešais līmenis</a:t>
            </a:r>
          </a:p>
          <a:p>
            <a:pPr lvl="3"/>
            <a:r>
              <a:rPr lang="lv-LV" noProof="0"/>
              <a:t>Ceturtais līmenis</a:t>
            </a:r>
          </a:p>
          <a:p>
            <a:pPr lvl="4"/>
            <a:r>
              <a:rPr lang="lv-LV" noProof="0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 noProof="0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FA3A6C-5B2A-4743-802B-3F22EFECA128}" type="slidenum">
              <a:rPr lang="lv-LV" noProof="0" smtClean="0"/>
              <a:t>‹#›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116030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A3A6C-5B2A-4743-802B-3F22EFECA128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5557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8984" y="1792224"/>
            <a:ext cx="990599" cy="304799"/>
          </a:xfrm>
        </p:spPr>
        <p:txBody>
          <a:bodyPr/>
          <a:lstStyle>
            <a:lvl1pPr algn="l">
              <a:defRPr b="0">
                <a:solidFill>
                  <a:schemeClr val="bg1"/>
                </a:solidFill>
              </a:defRPr>
            </a:lvl1pPr>
          </a:lstStyle>
          <a:p>
            <a:fld id="{5923F103-BC34-4FE4-A40E-EDDEECFDA5D0}" type="datetimeFigureOut">
              <a:rPr lang="en-US" smtClean="0"/>
              <a:pPr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976" y="3227832"/>
            <a:ext cx="3867912" cy="31089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015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969927"/>
            <a:ext cx="882565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7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smtClean="0"/>
              <a:t>2/10/2023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412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0704"/>
            <a:ext cx="8833104" cy="1371600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2144" y="3547872"/>
            <a:ext cx="8825659" cy="2478024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smtClean="0"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6104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2" name="TextBox 11"/>
          <p:cNvSpPr txBox="1"/>
          <p:nvPr/>
        </p:nvSpPr>
        <p:spPr bwMode="gray">
          <a:xfrm>
            <a:off x="898295" y="59676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 bwMode="gray">
          <a:xfrm>
            <a:off x="9715063" y="2629300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698249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 bwMode="gray">
          <a:xfrm>
            <a:off x="1945945" y="3679987"/>
            <a:ext cx="7725772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4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8"/>
            <a:ext cx="8825659" cy="997858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97000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3525"/>
            <a:ext cx="8865623" cy="1819656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9200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smtClean="0"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4832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312916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4"/>
            <a:ext cx="3129168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5380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4"/>
            <a:ext cx="3145380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595032"/>
            <a:ext cx="3161029" cy="58473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79764"/>
            <a:ext cx="3161029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991" y="2603500"/>
            <a:ext cx="32564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5824" y="2603500"/>
            <a:ext cx="0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smtClean="0"/>
              <a:t>2/10/2023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0343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 anchor="ctr" anchorCtr="0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5"/>
            <a:ext cx="3050438" cy="57626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0916"/>
            <a:ext cx="2691242" cy="158409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7"/>
            <a:ext cx="3050438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8"/>
            <a:ext cx="3050438" cy="91257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3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3" y="5109107"/>
            <a:ext cx="3050438" cy="91794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245" y="2603500"/>
            <a:ext cx="1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7352" y="2603500"/>
            <a:ext cx="0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smtClean="0"/>
              <a:t>2/10/2023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6277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595033"/>
            <a:ext cx="8825659" cy="3424768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6D93-FCAC-47E0-A2EE-787E62CA814C}" type="datetimeFigureOut">
              <a:rPr lang="en-US" smtClean="0"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800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6"/>
            <a:ext cx="1441567" cy="4748591"/>
          </a:xfrm>
          <a:prstGeom prst="rect">
            <a:avLst/>
          </a:prstGeo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5"/>
            <a:ext cx="6256025" cy="474859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667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9"/>
            <a:ext cx="8825659" cy="706964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2574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9192"/>
            <a:ext cx="4343400" cy="2286000"/>
          </a:xfrm>
          <a:prstGeom prst="rect">
            <a:avLst/>
          </a:prstGeom>
        </p:spPr>
        <p:txBody>
          <a:bodyPr anchor="ctr" anchorCtr="0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4576" y="2679192"/>
            <a:ext cx="3758184" cy="2286000"/>
          </a:xfrm>
        </p:spPr>
        <p:txBody>
          <a:bodyPr anchor="ctr" anchorCtr="0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9454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8032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76" y="2603500"/>
            <a:ext cx="4828032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2/10/2023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910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69264"/>
            <a:ext cx="8825659" cy="704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98448"/>
            <a:ext cx="4828032" cy="284378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76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1" y="3187921"/>
            <a:ext cx="4825160" cy="285431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2/10/2023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907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144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2/10/2023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196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2/10/2023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455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298448"/>
            <a:ext cx="2793159" cy="1597152"/>
          </a:xfrm>
          <a:prstGeom prst="rect">
            <a:avLst/>
          </a:prstGeo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9008" y="1447800"/>
            <a:ext cx="5195997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3" y="3129280"/>
            <a:ext cx="2793159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2/10/2023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306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2/10/2023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225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7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0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4935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  <p:sldLayoutId id="2147483754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vintage weighing scales">
            <a:extLst>
              <a:ext uri="{FF2B5EF4-FFF2-40B4-BE49-F238E27FC236}">
                <a16:creationId xmlns:a16="http://schemas.microsoft.com/office/drawing/2014/main" id="{C1668208-E23F-5065-7968-C1DCE9ABE6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alphaModFix amt="25000"/>
          </a:blip>
          <a:srcRect t="26699" r="9090" b="41407"/>
          <a:stretch/>
        </p:blipFill>
        <p:spPr>
          <a:xfrm>
            <a:off x="29933" y="1587"/>
            <a:ext cx="12162067" cy="6856413"/>
          </a:xfrm>
          <a:prstGeom prst="rect">
            <a:avLst/>
          </a:prstGeom>
        </p:spPr>
      </p:pic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904052" y="947441"/>
            <a:ext cx="8827245" cy="2131319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lv-LV" sz="3600" b="1" dirty="0">
                <a:ea typeface="Times New Roman" panose="02020603050405020304" pitchFamily="18" charset="0"/>
              </a:rPr>
              <a:t>Lietu izskatīšanas </a:t>
            </a:r>
            <a:br>
              <a:rPr lang="lv-LV" sz="3600" b="1" dirty="0">
                <a:ea typeface="Times New Roman" panose="02020603050405020304" pitchFamily="18" charset="0"/>
              </a:rPr>
            </a:br>
            <a:r>
              <a:rPr lang="lv-LV" sz="3600" b="1" dirty="0">
                <a:ea typeface="Times New Roman" panose="02020603050405020304" pitchFamily="18" charset="0"/>
              </a:rPr>
              <a:t>termiņu standarts </a:t>
            </a:r>
            <a:br>
              <a:rPr lang="lv-LV" sz="3600" b="1" dirty="0">
                <a:ea typeface="Times New Roman" panose="02020603050405020304" pitchFamily="18" charset="0"/>
              </a:rPr>
            </a:br>
            <a:r>
              <a:rPr lang="lv-LV" sz="3600" b="1" dirty="0">
                <a:ea typeface="Times New Roman" panose="02020603050405020304" pitchFamily="18" charset="0"/>
              </a:rPr>
              <a:t>2023.gadā</a:t>
            </a:r>
            <a:endParaRPr lang="lv-LV" sz="3600" b="1" dirty="0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9840287" y="4999839"/>
            <a:ext cx="1744910" cy="1259116"/>
          </a:xfrm>
        </p:spPr>
        <p:txBody>
          <a:bodyPr rtlCol="0">
            <a:normAutofit fontScale="85000" lnSpcReduction="20000"/>
          </a:bodyPr>
          <a:lstStyle/>
          <a:p>
            <a:pPr algn="r"/>
            <a:r>
              <a:rPr lang="lv-LV" b="1" dirty="0">
                <a:solidFill>
                  <a:schemeClr val="bg1"/>
                </a:solidFill>
              </a:rPr>
              <a:t>Tieslietu</a:t>
            </a:r>
          </a:p>
          <a:p>
            <a:pPr algn="r"/>
            <a:r>
              <a:rPr lang="lv-LV" b="1" dirty="0">
                <a:solidFill>
                  <a:schemeClr val="bg1"/>
                </a:solidFill>
              </a:rPr>
              <a:t>Padomes</a:t>
            </a:r>
          </a:p>
          <a:p>
            <a:pPr algn="r"/>
            <a:r>
              <a:rPr lang="lv-LV" b="1" dirty="0">
                <a:solidFill>
                  <a:schemeClr val="bg1"/>
                </a:solidFill>
              </a:rPr>
              <a:t>Sekretariāts</a:t>
            </a:r>
          </a:p>
          <a:p>
            <a:pPr algn="r"/>
            <a:r>
              <a:rPr lang="lv-LV" b="1" dirty="0">
                <a:solidFill>
                  <a:schemeClr val="bg1"/>
                </a:solidFill>
              </a:rPr>
              <a:t>2023</a:t>
            </a:r>
          </a:p>
          <a:p>
            <a:pPr algn="r"/>
            <a:endParaRPr lang="lv-LV" dirty="0">
              <a:solidFill>
                <a:schemeClr val="bg1"/>
              </a:solidFill>
            </a:endParaRPr>
          </a:p>
          <a:p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4" name="Apakšvirsraksts 2">
            <a:extLst>
              <a:ext uri="{FF2B5EF4-FFF2-40B4-BE49-F238E27FC236}">
                <a16:creationId xmlns:a16="http://schemas.microsoft.com/office/drawing/2014/main" id="{F88E8DC2-9C69-54C6-91B4-0BB5D0B11B79}"/>
              </a:ext>
            </a:extLst>
          </p:cNvPr>
          <p:cNvSpPr txBox="1">
            <a:spLocks/>
          </p:cNvSpPr>
          <p:nvPr/>
        </p:nvSpPr>
        <p:spPr bwMode="gray">
          <a:xfrm>
            <a:off x="672517" y="5646559"/>
            <a:ext cx="2414632" cy="8703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500" dirty="0">
                <a:solidFill>
                  <a:schemeClr val="bg1"/>
                </a:solidFill>
              </a:rPr>
              <a:t>Rihards Veinbergs</a:t>
            </a:r>
          </a:p>
          <a:p>
            <a:pPr>
              <a:spcBef>
                <a:spcPts val="0"/>
              </a:spcBef>
            </a:pPr>
            <a:r>
              <a:rPr lang="lv-LV" sz="1200" cap="none" dirty="0" err="1">
                <a:solidFill>
                  <a:schemeClr val="bg1"/>
                </a:solidFill>
              </a:rPr>
              <a:t>Rihards.Veinbergs@at.gov.lv</a:t>
            </a:r>
            <a:endParaRPr lang="lv-LV" sz="1200" cap="non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268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8E27F-404B-6C89-4D63-73D33445C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>
            <a:normAutofit/>
          </a:bodyPr>
          <a:lstStyle/>
          <a:p>
            <a:r>
              <a:rPr lang="lv-LV" b="1">
                <a:solidFill>
                  <a:srgbClr val="EBEBEB"/>
                </a:solidFill>
              </a:rPr>
              <a:t>Civillietas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60DF312-ED86-42DE-BB7B-410D842C33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3169157"/>
              </p:ext>
            </p:extLst>
          </p:nvPr>
        </p:nvGraphicFramePr>
        <p:xfrm>
          <a:off x="494950" y="2273418"/>
          <a:ext cx="11174136" cy="41777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95036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43A114B-CAF8-402E-A898-DEE2C2022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4E68BB1-DCF6-49AB-8FF1-7E68DCBCD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61412" y="18288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A9B8539-604B-420E-BA1B-0A2E64CD7C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61412" y="5870955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4000"/>
                </a:schemeClr>
              </a:gs>
              <a:gs pos="66000">
                <a:schemeClr val="accent5">
                  <a:alpha val="0"/>
                </a:schemeClr>
              </a:gs>
              <a:gs pos="36000">
                <a:schemeClr val="accent5"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236CAA2-54C3-4136-B0CC-6837B14D81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40F86E67-9E86-453F-92BC-648189829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588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73C5439-21D4-46F3-9CF4-FF1CE786FF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CAF731-27B5-551F-6051-986BC835D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55" y="1241266"/>
            <a:ext cx="3161016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 b="1" dirty="0" err="1"/>
              <a:t>Krimināllietas</a:t>
            </a:r>
            <a:endParaRPr lang="en-US" sz="3400" b="1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27140B8-92FC-43F0-8CCA-F40052CE5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3332" y="396837"/>
            <a:ext cx="7906665" cy="6058999"/>
            <a:chOff x="423332" y="396837"/>
            <a:chExt cx="7906665" cy="6058999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14FEF32-7604-4713-A9F1-9D90A6F78B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flipH="1">
              <a:off x="423332" y="402165"/>
              <a:ext cx="678513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id="{95AD3905-A7DD-4026-B7FD-C203CC3052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400000" flipH="1">
              <a:off x="4616676" y="2801722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467A9BDB-6572-473C-B2E5-C1AC2F7163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677511" flipH="1">
              <a:off x="6459831" y="1826079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54D71505-440A-0CF2-2041-33E74273F95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93414201"/>
              </p:ext>
            </p:extLst>
          </p:nvPr>
        </p:nvGraphicFramePr>
        <p:xfrm>
          <a:off x="423331" y="764305"/>
          <a:ext cx="7034327" cy="5405587"/>
        </p:xfrm>
        <a:graphic>
          <a:graphicData uri="http://schemas.openxmlformats.org/drawingml/2006/table">
            <a:tbl>
              <a:tblPr firstRow="1" bandRow="1"/>
              <a:tblGrid>
                <a:gridCol w="498868">
                  <a:extLst>
                    <a:ext uri="{9D8B030D-6E8A-4147-A177-3AD203B41FA5}">
                      <a16:colId xmlns:a16="http://schemas.microsoft.com/office/drawing/2014/main" val="1160192269"/>
                    </a:ext>
                  </a:extLst>
                </a:gridCol>
                <a:gridCol w="827308">
                  <a:extLst>
                    <a:ext uri="{9D8B030D-6E8A-4147-A177-3AD203B41FA5}">
                      <a16:colId xmlns:a16="http://schemas.microsoft.com/office/drawing/2014/main" val="3173204380"/>
                    </a:ext>
                  </a:extLst>
                </a:gridCol>
                <a:gridCol w="1141370">
                  <a:extLst>
                    <a:ext uri="{9D8B030D-6E8A-4147-A177-3AD203B41FA5}">
                      <a16:colId xmlns:a16="http://schemas.microsoft.com/office/drawing/2014/main" val="2260217766"/>
                    </a:ext>
                  </a:extLst>
                </a:gridCol>
                <a:gridCol w="1029919">
                  <a:extLst>
                    <a:ext uri="{9D8B030D-6E8A-4147-A177-3AD203B41FA5}">
                      <a16:colId xmlns:a16="http://schemas.microsoft.com/office/drawing/2014/main" val="2981277421"/>
                    </a:ext>
                  </a:extLst>
                </a:gridCol>
                <a:gridCol w="1197746">
                  <a:extLst>
                    <a:ext uri="{9D8B030D-6E8A-4147-A177-3AD203B41FA5}">
                      <a16:colId xmlns:a16="http://schemas.microsoft.com/office/drawing/2014/main" val="2498820980"/>
                    </a:ext>
                  </a:extLst>
                </a:gridCol>
                <a:gridCol w="1141370">
                  <a:extLst>
                    <a:ext uri="{9D8B030D-6E8A-4147-A177-3AD203B41FA5}">
                      <a16:colId xmlns:a16="http://schemas.microsoft.com/office/drawing/2014/main" val="2823490035"/>
                    </a:ext>
                  </a:extLst>
                </a:gridCol>
                <a:gridCol w="1197746">
                  <a:extLst>
                    <a:ext uri="{9D8B030D-6E8A-4147-A177-3AD203B41FA5}">
                      <a16:colId xmlns:a16="http://schemas.microsoft.com/office/drawing/2014/main" val="3992587910"/>
                    </a:ext>
                  </a:extLst>
                </a:gridCol>
              </a:tblGrid>
              <a:tr h="574657">
                <a:tc>
                  <a:txBody>
                    <a:bodyPr/>
                    <a:lstStyle/>
                    <a:p>
                      <a:pPr algn="ctr" fontAlgn="b"/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Standarts 2022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Izpilde 2022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Izp.2022</a:t>
                      </a:r>
                      <a:b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Stnd.2022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Standarts 2023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Stnd.2023</a:t>
                      </a:r>
                      <a:b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Izp.2022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9520437"/>
                  </a:ext>
                </a:extLst>
              </a:tr>
              <a:tr h="322062">
                <a:tc rowSpan="14">
                  <a:txBody>
                    <a:bodyPr/>
                    <a:lstStyle/>
                    <a:p>
                      <a:pPr algn="ctr" fontAlgn="ctr"/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S-KLD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12,0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10,4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-14%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10,0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-4%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E6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126710"/>
                  </a:ext>
                </a:extLst>
              </a:tr>
              <a:tr h="32206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RAT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6,5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4,3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-34%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6D1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6,8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+58%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B3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1774054"/>
                  </a:ext>
                </a:extLst>
              </a:tr>
              <a:tr h="32206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LAT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3,8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-5%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E8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+5%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7125439"/>
                  </a:ext>
                </a:extLst>
              </a:tr>
              <a:tr h="32206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KAT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2,9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-28%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D6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3,8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+31%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CD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555091"/>
                  </a:ext>
                </a:extLst>
              </a:tr>
              <a:tr h="32206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VAT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-8%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+8%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4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2843433"/>
                  </a:ext>
                </a:extLst>
              </a:tr>
              <a:tr h="32206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ZAT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8,5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-58%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6540103"/>
                  </a:ext>
                </a:extLst>
              </a:tr>
              <a:tr h="32206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RPT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7,6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12,3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+62%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94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9,0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-27%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FCA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6834026"/>
                  </a:ext>
                </a:extLst>
              </a:tr>
              <a:tr h="32206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RRT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9,0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-11%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6E3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2716104"/>
                  </a:ext>
                </a:extLst>
              </a:tr>
              <a:tr h="32206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KRT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4,2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-30%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1D4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+67%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AB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6287662"/>
                  </a:ext>
                </a:extLst>
              </a:tr>
              <a:tr h="32206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VRT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5,2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-13%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2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+15%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D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6620984"/>
                  </a:ext>
                </a:extLst>
              </a:tr>
              <a:tr h="32206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ZRT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6,6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-18%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4DE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+6%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70715"/>
                  </a:ext>
                </a:extLst>
              </a:tr>
              <a:tr h="32206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DT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9,0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12,7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+41%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B0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12,5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-2%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E9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6012219"/>
                  </a:ext>
                </a:extLst>
              </a:tr>
              <a:tr h="32206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RT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7,1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-11%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6E3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+13%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F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158618"/>
                  </a:ext>
                </a:extLst>
              </a:tr>
              <a:tr h="32206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ELT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4,6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+53%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A07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6,4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+39%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6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49393"/>
                  </a:ext>
                </a:extLst>
              </a:tr>
              <a:tr h="322062">
                <a:tc>
                  <a:txBody>
                    <a:bodyPr/>
                    <a:lstStyle/>
                    <a:p>
                      <a:pPr algn="ctr" fontAlgn="ctr"/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Vidēji: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6,8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6,4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-7%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E8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6,9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+8%</a:t>
                      </a:r>
                    </a:p>
                  </a:txBody>
                  <a:tcPr marL="12290" marR="12290" marT="1229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D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25879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17069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B2F9D-CAAB-3452-BE31-F59EF842A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>
            <a:normAutofit/>
          </a:bodyPr>
          <a:lstStyle/>
          <a:p>
            <a:r>
              <a:rPr lang="lv-LV" b="1">
                <a:solidFill>
                  <a:srgbClr val="EBEBEB"/>
                </a:solidFill>
              </a:rPr>
              <a:t>Krimināllietas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4E79B73-C79C-47D3-ADF6-76FF7D8290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760209"/>
              </p:ext>
            </p:extLst>
          </p:nvPr>
        </p:nvGraphicFramePr>
        <p:xfrm>
          <a:off x="562062" y="2273416"/>
          <a:ext cx="11165747" cy="41357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922868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1D4F4DA4-C427-4DEF-91E0-8E7129A4B3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8A59FAFC-7B5E-427D-A4B0-8DD38FC5C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B5E46F92-B11F-4D04-84C1-B48CE43C66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E49A7C8E-F405-4731-86CC-6F65E0AD6C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C61AA71F-D19D-4361-A8DD-FB1505D4AD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Freeform 5">
              <a:extLst>
                <a:ext uri="{FF2B5EF4-FFF2-40B4-BE49-F238E27FC236}">
                  <a16:creationId xmlns:a16="http://schemas.microsoft.com/office/drawing/2014/main" id="{9A66077B-2F4D-4996-B9E4-70A41DC7B9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7" name="Freeform 5">
              <a:extLst>
                <a:ext uri="{FF2B5EF4-FFF2-40B4-BE49-F238E27FC236}">
                  <a16:creationId xmlns:a16="http://schemas.microsoft.com/office/drawing/2014/main" id="{8E765F22-322F-4361-8A97-254C7B4422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78" name="Freeform 5">
              <a:extLst>
                <a:ext uri="{FF2B5EF4-FFF2-40B4-BE49-F238E27FC236}">
                  <a16:creationId xmlns:a16="http://schemas.microsoft.com/office/drawing/2014/main" id="{509B3A9B-4394-4305-9D7B-FD39CE433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80" name="Rectangle 79">
            <a:extLst>
              <a:ext uri="{FF2B5EF4-FFF2-40B4-BE49-F238E27FC236}">
                <a16:creationId xmlns:a16="http://schemas.microsoft.com/office/drawing/2014/main" id="{8DCAC2A9-D869-46E1-9DD3-353AE3254A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790E09D7-F1C5-43FE-96CD-3F1A3834D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85001DD6-D179-4D98-93F4-A13554CBF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flipH="1">
            <a:off x="343043" y="402165"/>
            <a:ext cx="6738659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3B84C9BD-F730-4863-A8E3-7A731080D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9519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8" name="Freeform 5">
            <a:extLst>
              <a:ext uri="{FF2B5EF4-FFF2-40B4-BE49-F238E27FC236}">
                <a16:creationId xmlns:a16="http://schemas.microsoft.com/office/drawing/2014/main" id="{F3B38B2E-C6A6-4E5B-9A65-94DC43FBC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677511" flipH="1">
            <a:off x="6355223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</p:sp>
      <p:sp>
        <p:nvSpPr>
          <p:cNvPr id="90" name="Freeform 5">
            <a:extLst>
              <a:ext uri="{FF2B5EF4-FFF2-40B4-BE49-F238E27FC236}">
                <a16:creationId xmlns:a16="http://schemas.microsoft.com/office/drawing/2014/main" id="{2EB425DF-B52B-4DC5-8652-BF768DFA3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4512068" y="2801721"/>
            <a:ext cx="6053670" cy="1254558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9DCACD8-3796-4053-AD88-B22C15F980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81884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4" name="Freeform 5">
            <a:extLst>
              <a:ext uri="{FF2B5EF4-FFF2-40B4-BE49-F238E27FC236}">
                <a16:creationId xmlns:a16="http://schemas.microsoft.com/office/drawing/2014/main" id="{B310D740-173C-452A-9CE4-4A0FE37C7A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flipH="1"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72CCB2-ED4F-6CE1-A520-5EDC5CFE6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1239" y="973667"/>
            <a:ext cx="2942210" cy="483374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100" b="1" dirty="0" err="1">
                <a:solidFill>
                  <a:srgbClr val="EBEBEB"/>
                </a:solidFill>
              </a:rPr>
              <a:t>Administratīvo</a:t>
            </a:r>
            <a:r>
              <a:rPr lang="en-US" sz="3100" b="1" dirty="0">
                <a:solidFill>
                  <a:srgbClr val="EBEBEB"/>
                </a:solidFill>
              </a:rPr>
              <a:t> </a:t>
            </a:r>
            <a:r>
              <a:rPr lang="en-US" sz="3100" b="1" dirty="0" err="1">
                <a:solidFill>
                  <a:srgbClr val="EBEBEB"/>
                </a:solidFill>
              </a:rPr>
              <a:t>pārkāpumu</a:t>
            </a:r>
            <a:r>
              <a:rPr lang="en-US" sz="3100" b="1" dirty="0">
                <a:solidFill>
                  <a:srgbClr val="EBEBEB"/>
                </a:solidFill>
              </a:rPr>
              <a:t> </a:t>
            </a:r>
            <a:r>
              <a:rPr lang="en-US" sz="3100" b="1" dirty="0" err="1">
                <a:solidFill>
                  <a:srgbClr val="EBEBEB"/>
                </a:solidFill>
              </a:rPr>
              <a:t>lietas</a:t>
            </a:r>
            <a:endParaRPr lang="en-US" sz="3100" b="1" dirty="0">
              <a:solidFill>
                <a:srgbClr val="EBEBEB"/>
              </a:solidFill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2603B99A-AF02-4BA1-999E-2814246A5A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14" name="Content Placeholder 13">
            <a:extLst>
              <a:ext uri="{FF2B5EF4-FFF2-40B4-BE49-F238E27FC236}">
                <a16:creationId xmlns:a16="http://schemas.microsoft.com/office/drawing/2014/main" id="{86E801A6-CFEC-45B9-CF67-63C3AC9DB32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925507339"/>
              </p:ext>
            </p:extLst>
          </p:nvPr>
        </p:nvGraphicFramePr>
        <p:xfrm>
          <a:off x="553570" y="1159164"/>
          <a:ext cx="6649493" cy="4345703"/>
        </p:xfrm>
        <a:graphic>
          <a:graphicData uri="http://schemas.openxmlformats.org/drawingml/2006/table">
            <a:tbl>
              <a:tblPr firstRow="1" bandRow="1"/>
              <a:tblGrid>
                <a:gridCol w="533091">
                  <a:extLst>
                    <a:ext uri="{9D8B030D-6E8A-4147-A177-3AD203B41FA5}">
                      <a16:colId xmlns:a16="http://schemas.microsoft.com/office/drawing/2014/main" val="4198854942"/>
                    </a:ext>
                  </a:extLst>
                </a:gridCol>
                <a:gridCol w="774260">
                  <a:extLst>
                    <a:ext uri="{9D8B030D-6E8A-4147-A177-3AD203B41FA5}">
                      <a16:colId xmlns:a16="http://schemas.microsoft.com/office/drawing/2014/main" val="413372883"/>
                    </a:ext>
                  </a:extLst>
                </a:gridCol>
                <a:gridCol w="1068188">
                  <a:extLst>
                    <a:ext uri="{9D8B030D-6E8A-4147-A177-3AD203B41FA5}">
                      <a16:colId xmlns:a16="http://schemas.microsoft.com/office/drawing/2014/main" val="76150311"/>
                    </a:ext>
                  </a:extLst>
                </a:gridCol>
                <a:gridCol w="963878">
                  <a:extLst>
                    <a:ext uri="{9D8B030D-6E8A-4147-A177-3AD203B41FA5}">
                      <a16:colId xmlns:a16="http://schemas.microsoft.com/office/drawing/2014/main" val="2316370811"/>
                    </a:ext>
                  </a:extLst>
                </a:gridCol>
                <a:gridCol w="1120944">
                  <a:extLst>
                    <a:ext uri="{9D8B030D-6E8A-4147-A177-3AD203B41FA5}">
                      <a16:colId xmlns:a16="http://schemas.microsoft.com/office/drawing/2014/main" val="541565689"/>
                    </a:ext>
                  </a:extLst>
                </a:gridCol>
                <a:gridCol w="1068188">
                  <a:extLst>
                    <a:ext uri="{9D8B030D-6E8A-4147-A177-3AD203B41FA5}">
                      <a16:colId xmlns:a16="http://schemas.microsoft.com/office/drawing/2014/main" val="1122738092"/>
                    </a:ext>
                  </a:extLst>
                </a:gridCol>
                <a:gridCol w="1120944">
                  <a:extLst>
                    <a:ext uri="{9D8B030D-6E8A-4147-A177-3AD203B41FA5}">
                      <a16:colId xmlns:a16="http://schemas.microsoft.com/office/drawing/2014/main" val="767128947"/>
                    </a:ext>
                  </a:extLst>
                </a:gridCol>
              </a:tblGrid>
              <a:tr h="524483">
                <a:tc>
                  <a:txBody>
                    <a:bodyPr/>
                    <a:lstStyle/>
                    <a:p>
                      <a:pPr algn="l" fontAlgn="b"/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Standarts 2022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Izpilde 2022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Izp.2022</a:t>
                      </a:r>
                      <a:b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Stnd.2022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Standarts 2023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Stnd.2023</a:t>
                      </a:r>
                      <a:b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Izp.2022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2760674"/>
                  </a:ext>
                </a:extLst>
              </a:tr>
              <a:tr h="293940">
                <a:tc rowSpan="12">
                  <a:txBody>
                    <a:bodyPr/>
                    <a:lstStyle/>
                    <a:p>
                      <a:pPr algn="ctr" fontAlgn="ctr"/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66" marR="13866" marT="1386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RAT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-3%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+28%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2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6338926"/>
                  </a:ext>
                </a:extLst>
              </a:tr>
              <a:tr h="29394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LAT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3,3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+65%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907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-9%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DE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2523881"/>
                  </a:ext>
                </a:extLst>
              </a:tr>
              <a:tr h="29394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KAT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8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+10%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4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1827338"/>
                  </a:ext>
                </a:extLst>
              </a:tr>
              <a:tr h="29394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VAT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+25%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67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-20%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7D1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6881953"/>
                  </a:ext>
                </a:extLst>
              </a:tr>
              <a:tr h="29394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ZAT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2,9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+45%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AB7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-14%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D8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398209"/>
                  </a:ext>
                </a:extLst>
              </a:tr>
              <a:tr h="29394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RPT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4,1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5,4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+32%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BD7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-17%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D5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4595350"/>
                  </a:ext>
                </a:extLst>
              </a:tr>
              <a:tr h="29394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RRT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7,5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-6%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E88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+7%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1975135"/>
                  </a:ext>
                </a:extLst>
              </a:tr>
              <a:tr h="29394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KRT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-25%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D88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+33%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CD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3571444"/>
                  </a:ext>
                </a:extLst>
              </a:tr>
              <a:tr h="29394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VRT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+17%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1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E8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4080287"/>
                  </a:ext>
                </a:extLst>
              </a:tr>
              <a:tr h="29394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ZRT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-13%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3E38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E8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8726660"/>
                  </a:ext>
                </a:extLst>
              </a:tr>
              <a:tr h="29394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DT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-13%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3E38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8,2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+134%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8234803"/>
                  </a:ext>
                </a:extLst>
              </a:tr>
              <a:tr h="29394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RT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5,8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+93%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-22%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ECF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2922205"/>
                  </a:ext>
                </a:extLst>
              </a:tr>
              <a:tr h="293940">
                <a:tc>
                  <a:txBody>
                    <a:bodyPr/>
                    <a:lstStyle/>
                    <a:p>
                      <a:pPr algn="l" fontAlgn="b"/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Vidēji: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3,5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3,9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+11%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98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4,2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+9%</a:t>
                      </a:r>
                    </a:p>
                  </a:txBody>
                  <a:tcPr marL="13866" marR="13866" marT="138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5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724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67590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598E9-D209-B7C2-289A-5E8D85074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Administratīvo pārkāpumu lietas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C9E1D8D-3259-4F25-857B-AAC5C471AF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158805"/>
              </p:ext>
            </p:extLst>
          </p:nvPr>
        </p:nvGraphicFramePr>
        <p:xfrm>
          <a:off x="511728" y="2281807"/>
          <a:ext cx="11199303" cy="41094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044110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DCDF7-C107-44C4-F35E-43E585AF1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>
            <a:normAutofit/>
          </a:bodyPr>
          <a:lstStyle/>
          <a:p>
            <a:r>
              <a:rPr lang="lv-LV" b="1">
                <a:solidFill>
                  <a:srgbClr val="EBEBEB"/>
                </a:solidFill>
              </a:rPr>
              <a:t>Ieilgušās administratīvās lietas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42CF441-7940-4405-9901-0480D1A99F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7989589"/>
              </p:ext>
            </p:extLst>
          </p:nvPr>
        </p:nvGraphicFramePr>
        <p:xfrm>
          <a:off x="1286934" y="2925232"/>
          <a:ext cx="9625383" cy="30864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374324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5EEE5-3F28-F470-FED5-AAA8B20E3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>
            <a:normAutofit/>
          </a:bodyPr>
          <a:lstStyle/>
          <a:p>
            <a:r>
              <a:rPr lang="lv-LV" dirty="0">
                <a:solidFill>
                  <a:srgbClr val="EBEBEB"/>
                </a:solidFill>
              </a:rPr>
              <a:t>Ieilgušās Civillietas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DD2DAB3-F9C5-431D-ACF2-36B3EC7D16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3878352"/>
              </p:ext>
            </p:extLst>
          </p:nvPr>
        </p:nvGraphicFramePr>
        <p:xfrm>
          <a:off x="1286934" y="2925232"/>
          <a:ext cx="9625383" cy="30864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534932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3ACD7-8145-4BE4-B7F3-5DA322FD4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>
            <a:normAutofit/>
          </a:bodyPr>
          <a:lstStyle/>
          <a:p>
            <a:r>
              <a:rPr lang="lv-LV" b="1" dirty="0">
                <a:solidFill>
                  <a:srgbClr val="EBEBEB"/>
                </a:solidFill>
              </a:rPr>
              <a:t>Ieilgušās Krimināllietas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B711536-91EE-4E1B-9F7F-1088258EBE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7411182"/>
              </p:ext>
            </p:extLst>
          </p:nvPr>
        </p:nvGraphicFramePr>
        <p:xfrm>
          <a:off x="1286934" y="2925232"/>
          <a:ext cx="9625383" cy="30864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5689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314C310-850D-4491-AA52-C75BEA68B6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4EC3799-3F52-48CE-85CC-83AED368E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3FC2939-BF10-4CBC-904B-74A17D4B9C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266B6D5D-11B6-40A6-9CEF-F0B0D104C5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C7317BD-1298-1E57-002A-9C09BD752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594" y="1085548"/>
            <a:ext cx="4079702" cy="4686903"/>
          </a:xfrm>
        </p:spPr>
        <p:txBody>
          <a:bodyPr anchor="ctr">
            <a:normAutofit/>
          </a:bodyPr>
          <a:lstStyle/>
          <a:p>
            <a:r>
              <a:rPr lang="lv-LV" sz="2800" b="1" dirty="0">
                <a:solidFill>
                  <a:schemeClr val="tx1"/>
                </a:solidFill>
              </a:rPr>
              <a:t>Likums „Par tiesu varu”</a:t>
            </a:r>
            <a:endParaRPr lang="lv-LV" sz="2800" dirty="0">
              <a:solidFill>
                <a:schemeClr val="tx1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89E20C7-BB50-4317-93C7-90C8ED80B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930986"/>
            <a:ext cx="0" cy="3200400"/>
          </a:xfrm>
          <a:prstGeom prst="line">
            <a:avLst/>
          </a:prstGeom>
          <a:ln w="15875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7FCA35-EEA6-287F-2E66-E116156B3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1399" y="1085549"/>
            <a:ext cx="5579707" cy="4686903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lv-LV" sz="1700" b="1" dirty="0">
                <a:solidFill>
                  <a:schemeClr val="tx1"/>
                </a:solidFill>
              </a:rPr>
              <a:t>27.</a:t>
            </a:r>
            <a:r>
              <a:rPr lang="lv-LV" sz="1700" b="1" baseline="30000" dirty="0">
                <a:solidFill>
                  <a:schemeClr val="tx1"/>
                </a:solidFill>
              </a:rPr>
              <a:t>1</a:t>
            </a:r>
            <a:r>
              <a:rPr lang="lv-LV" sz="1700" b="1" dirty="0">
                <a:solidFill>
                  <a:schemeClr val="tx1"/>
                </a:solidFill>
              </a:rPr>
              <a:t> pants. Lietu izskatīšanas termiņu pārvaldība tiesā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sz="1700" dirty="0">
                <a:solidFill>
                  <a:schemeClr val="tx1"/>
                </a:solidFill>
              </a:rPr>
              <a:t>(1) 	Tiesas priekšsēdētājs pirms katra kalendāra gada sākuma, sadarbojoties 	ar tiesas tiesnešiem, plāno un nosaka tiesas darba mērķus attiecībā uz 	vidējiem lietu izskatīšanas termiņiem tiesā (lietu izskatīšanas termiņu 	standarts).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sz="1700" dirty="0">
                <a:solidFill>
                  <a:schemeClr val="tx1"/>
                </a:solidFill>
              </a:rPr>
              <a:t>(2) 	Lietu izskatīšanas termiņu standartu nosaka, ņemot vērā tiesas resursus un 	nepieciešamību nodrošināt personas tiesības uz lietas izskatīšanu 	saprātīgā termiņā un ievērojot citus lietu izskatīšanas pamatprincipus.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sz="1700" dirty="0">
                <a:solidFill>
                  <a:schemeClr val="tx1"/>
                </a:solidFill>
              </a:rPr>
              <a:t>(3) 	Tiesas priekšsēdētājs lietu izskatīšanas termiņu standartu līdz katra gada 	1.februārim iesniedz apstiprināšanai Tieslietu padomē.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sz="1700" dirty="0">
                <a:solidFill>
                  <a:schemeClr val="tx1"/>
                </a:solidFill>
              </a:rPr>
              <a:t>(4) 	Lietu izskatīšanas faktiskos termiņus tiesā pārrauga tiesas priekšsēdētājs.</a:t>
            </a:r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0308D749-5984-4BB8-A788-A85D24304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b="0" i="0" kern="1200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solidFill>
                <a:srgbClr val="B31166"/>
              </a:solidFill>
            </a:endParaRPr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95B8172D-A4C8-41B4-8991-78BBEC4039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7718854" y="6391839"/>
            <a:ext cx="2997637" cy="30479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l" defTabSz="457200" rtl="0" eaLnBrk="1" latinLnBrk="0" hangingPunct="1">
              <a:defRPr sz="1000" b="0" i="0" kern="1200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US" b="1" dirty="0">
              <a:solidFill>
                <a:srgbClr val="B311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8824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66C73-0324-45DC-9117-09594C9BA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>
            <a:normAutofit/>
          </a:bodyPr>
          <a:lstStyle/>
          <a:p>
            <a:r>
              <a:rPr lang="lv-LV" b="1" dirty="0">
                <a:solidFill>
                  <a:srgbClr val="EBEBEB"/>
                </a:solidFill>
              </a:rPr>
              <a:t>Tieslietu padomes vadlīnijas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6D61D80-F143-F4C6-B30F-22CD2E8598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73947"/>
              </p:ext>
            </p:extLst>
          </p:nvPr>
        </p:nvGraphicFramePr>
        <p:xfrm>
          <a:off x="775854" y="2080470"/>
          <a:ext cx="10640291" cy="47775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4964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24">
            <a:extLst>
              <a:ext uri="{FF2B5EF4-FFF2-40B4-BE49-F238E27FC236}">
                <a16:creationId xmlns:a16="http://schemas.microsoft.com/office/drawing/2014/main" id="{D83BBD7C-498A-4C5D-AB41-F426C68B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C244CB4-82F8-408B-90CF-8790B49200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Oval 26">
              <a:extLst>
                <a:ext uri="{FF2B5EF4-FFF2-40B4-BE49-F238E27FC236}">
                  <a16:creationId xmlns:a16="http://schemas.microsoft.com/office/drawing/2014/main" id="{3AEB2EDF-947E-4C45-84CA-A7677672F8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D7E0AB0B-FFA9-4D57-AC8F-5F83219DA3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4" name="Oval 28">
              <a:extLst>
                <a:ext uri="{FF2B5EF4-FFF2-40B4-BE49-F238E27FC236}">
                  <a16:creationId xmlns:a16="http://schemas.microsoft.com/office/drawing/2014/main" id="{3AE4624A-38E2-4004-A68A-46B487FF7F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Freeform 5">
              <a:extLst>
                <a:ext uri="{FF2B5EF4-FFF2-40B4-BE49-F238E27FC236}">
                  <a16:creationId xmlns:a16="http://schemas.microsoft.com/office/drawing/2014/main" id="{D389D2B9-4681-43B1-B432-CF57F21B12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2243419A-744C-4016-8F12-40F0C01831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937AD4-F981-C35E-BF80-CD50434AB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4834467"/>
            <a:ext cx="8825658" cy="586380"/>
          </a:xfr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</a:pPr>
            <a:r>
              <a:rPr lang="en-US" sz="2400" dirty="0"/>
              <a:t>MicroStrategy</a:t>
            </a:r>
            <a:r>
              <a:rPr lang="lv-LV" sz="2400" dirty="0"/>
              <a:t> datu paraugs - Administratīvā apgabaltiesa</a:t>
            </a:r>
            <a:endParaRPr lang="en-US" sz="24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A64D0E0-3514-AD78-E22D-54CF43B695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927" r="-1" b="20184"/>
          <a:stretch/>
        </p:blipFill>
        <p:spPr>
          <a:xfrm>
            <a:off x="1154953" y="1143006"/>
            <a:ext cx="8825659" cy="3429000"/>
          </a:xfrm>
          <a:prstGeom prst="rect">
            <a:avLst/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076793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31">
            <a:extLst>
              <a:ext uri="{FF2B5EF4-FFF2-40B4-BE49-F238E27FC236}">
                <a16:creationId xmlns:a16="http://schemas.microsoft.com/office/drawing/2014/main" id="{D83BBD7C-498A-4C5D-AB41-F426C68B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3C244CB4-82F8-408B-90CF-8790B49200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5" name="Oval 33">
              <a:extLst>
                <a:ext uri="{FF2B5EF4-FFF2-40B4-BE49-F238E27FC236}">
                  <a16:creationId xmlns:a16="http://schemas.microsoft.com/office/drawing/2014/main" id="{3AEB2EDF-947E-4C45-84CA-A7677672F8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D7E0AB0B-FFA9-4D57-AC8F-5F83219DA3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6" name="Oval 35">
              <a:extLst>
                <a:ext uri="{FF2B5EF4-FFF2-40B4-BE49-F238E27FC236}">
                  <a16:creationId xmlns:a16="http://schemas.microsoft.com/office/drawing/2014/main" id="{3AE4624A-38E2-4004-A68A-46B487FF7F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7" name="Freeform 5">
              <a:extLst>
                <a:ext uri="{FF2B5EF4-FFF2-40B4-BE49-F238E27FC236}">
                  <a16:creationId xmlns:a16="http://schemas.microsoft.com/office/drawing/2014/main" id="{D389D2B9-4681-43B1-B432-CF57F21B12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2243419A-744C-4016-8F12-40F0C01831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937AD4-F981-C35E-BF80-CD50434AB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4834467"/>
            <a:ext cx="8825658" cy="586380"/>
          </a:xfr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</a:pPr>
            <a:r>
              <a:rPr lang="en-US" sz="2400" dirty="0"/>
              <a:t>MicroStrategy</a:t>
            </a:r>
            <a:r>
              <a:rPr lang="lv-LV" sz="2400" dirty="0"/>
              <a:t> datu paraugs - Administratīvā apgabaltiesa</a:t>
            </a:r>
            <a:endParaRPr lang="en-US" sz="24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9EDCFC7-4723-2FB0-D8AD-3EDAED10C1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-1" b="21509"/>
          <a:stretch/>
        </p:blipFill>
        <p:spPr>
          <a:xfrm>
            <a:off x="1154953" y="1143006"/>
            <a:ext cx="8825659" cy="3429000"/>
          </a:xfrm>
          <a:prstGeom prst="rect">
            <a:avLst/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54697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D83BBD7C-498A-4C5D-AB41-F426C68B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C244CB4-82F8-408B-90CF-8790B49200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AEB2EDF-947E-4C45-84CA-A7677672F8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7E0AB0B-FFA9-4D57-AC8F-5F83219DA3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AE4624A-38E2-4004-A68A-46B487FF7F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D389D2B9-4681-43B1-B432-CF57F21B12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2243419A-744C-4016-8F12-40F0C01831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937AD4-F981-C35E-BF80-CD50434AB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4834467"/>
            <a:ext cx="8825658" cy="586380"/>
          </a:xfr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</a:pPr>
            <a:r>
              <a:rPr lang="en-US" sz="2400" dirty="0"/>
              <a:t>MicroStrategy</a:t>
            </a:r>
            <a:r>
              <a:rPr lang="lv-LV" sz="2400" dirty="0"/>
              <a:t> datu paraugs - Administratīvā apgabaltiesa</a:t>
            </a:r>
            <a:endParaRPr lang="en-US" sz="2400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EC111F4-CE08-6F6D-2ACB-29B1DDAA09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-1" b="20302"/>
          <a:stretch/>
        </p:blipFill>
        <p:spPr>
          <a:xfrm>
            <a:off x="1154953" y="1143006"/>
            <a:ext cx="8825659" cy="3429000"/>
          </a:xfrm>
          <a:prstGeom prst="rect">
            <a:avLst/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1293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E5D4A15D-C852-47D7-A7E3-7F8FEE9FCA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06AA6A2-9E5B-46E6-82B0-8FC1CA7231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11E7C01A-5F5B-4E17-B91B-26FA9ADB54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71DA43BF-6FE1-458D-A112-1687677B0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FAA5FF03-83FF-43B9-B66B-5FD05A9589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BC4D7AA7-0424-4C72-AE55-4B413DD471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C2D80F1-5DC4-4396-B0E1-C774E82EC7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5">
              <a:extLst>
                <a:ext uri="{FF2B5EF4-FFF2-40B4-BE49-F238E27FC236}">
                  <a16:creationId xmlns:a16="http://schemas.microsoft.com/office/drawing/2014/main" id="{48171057-920A-4188-A18E-97D710A35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35" name="Freeform 5">
              <a:extLst>
                <a:ext uri="{FF2B5EF4-FFF2-40B4-BE49-F238E27FC236}">
                  <a16:creationId xmlns:a16="http://schemas.microsoft.com/office/drawing/2014/main" id="{1C871B74-1D69-47F0-A28D-8F3454779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id="{63001BDC-368C-49CC-9F3F-EAF38A0A49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6288FC2F-B192-42B2-90BE-517E1039BE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E1C085-C719-F299-420D-39EAD1853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>
                <a:solidFill>
                  <a:srgbClr val="EBEBEB"/>
                </a:solidFill>
              </a:rPr>
              <a:t>Administratīvās</a:t>
            </a:r>
            <a:r>
              <a:rPr lang="en-US" dirty="0">
                <a:solidFill>
                  <a:srgbClr val="EBEBEB"/>
                </a:solidFill>
              </a:rPr>
              <a:t> </a:t>
            </a:r>
            <a:r>
              <a:rPr lang="en-US" dirty="0" err="1">
                <a:solidFill>
                  <a:srgbClr val="EBEBEB"/>
                </a:solidFill>
              </a:rPr>
              <a:t>lietas</a:t>
            </a:r>
            <a:endParaRPr lang="en-US" dirty="0">
              <a:solidFill>
                <a:srgbClr val="EBEBEB"/>
              </a:solidFill>
            </a:endParaRPr>
          </a:p>
        </p:txBody>
      </p:sp>
      <p:graphicFrame>
        <p:nvGraphicFramePr>
          <p:cNvPr id="24" name="Content Placeholder 20">
            <a:extLst>
              <a:ext uri="{FF2B5EF4-FFF2-40B4-BE49-F238E27FC236}">
                <a16:creationId xmlns:a16="http://schemas.microsoft.com/office/drawing/2014/main" id="{06F4BFDF-5CED-CD44-90CC-2FF3BE44982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75168860"/>
              </p:ext>
            </p:extLst>
          </p:nvPr>
        </p:nvGraphicFramePr>
        <p:xfrm>
          <a:off x="1048624" y="2919408"/>
          <a:ext cx="9721088" cy="2566992"/>
        </p:xfrm>
        <a:graphic>
          <a:graphicData uri="http://schemas.openxmlformats.org/drawingml/2006/table">
            <a:tbl>
              <a:tblPr firstRow="1" bandRow="1"/>
              <a:tblGrid>
                <a:gridCol w="689409">
                  <a:extLst>
                    <a:ext uri="{9D8B030D-6E8A-4147-A177-3AD203B41FA5}">
                      <a16:colId xmlns:a16="http://schemas.microsoft.com/office/drawing/2014/main" val="1650763239"/>
                    </a:ext>
                  </a:extLst>
                </a:gridCol>
                <a:gridCol w="1143299">
                  <a:extLst>
                    <a:ext uri="{9D8B030D-6E8A-4147-A177-3AD203B41FA5}">
                      <a16:colId xmlns:a16="http://schemas.microsoft.com/office/drawing/2014/main" val="1334029879"/>
                    </a:ext>
                  </a:extLst>
                </a:gridCol>
                <a:gridCol w="1577320">
                  <a:extLst>
                    <a:ext uri="{9D8B030D-6E8A-4147-A177-3AD203B41FA5}">
                      <a16:colId xmlns:a16="http://schemas.microsoft.com/office/drawing/2014/main" val="1974200662"/>
                    </a:ext>
                  </a:extLst>
                </a:gridCol>
                <a:gridCol w="1423294">
                  <a:extLst>
                    <a:ext uri="{9D8B030D-6E8A-4147-A177-3AD203B41FA5}">
                      <a16:colId xmlns:a16="http://schemas.microsoft.com/office/drawing/2014/main" val="1227501039"/>
                    </a:ext>
                  </a:extLst>
                </a:gridCol>
                <a:gridCol w="1655223">
                  <a:extLst>
                    <a:ext uri="{9D8B030D-6E8A-4147-A177-3AD203B41FA5}">
                      <a16:colId xmlns:a16="http://schemas.microsoft.com/office/drawing/2014/main" val="1004100781"/>
                    </a:ext>
                  </a:extLst>
                </a:gridCol>
                <a:gridCol w="1577320">
                  <a:extLst>
                    <a:ext uri="{9D8B030D-6E8A-4147-A177-3AD203B41FA5}">
                      <a16:colId xmlns:a16="http://schemas.microsoft.com/office/drawing/2014/main" val="3341196797"/>
                    </a:ext>
                  </a:extLst>
                </a:gridCol>
                <a:gridCol w="1655223">
                  <a:extLst>
                    <a:ext uri="{9D8B030D-6E8A-4147-A177-3AD203B41FA5}">
                      <a16:colId xmlns:a16="http://schemas.microsoft.com/office/drawing/2014/main" val="3736900067"/>
                    </a:ext>
                  </a:extLst>
                </a:gridCol>
              </a:tblGrid>
              <a:tr h="791852">
                <a:tc>
                  <a:txBody>
                    <a:bodyPr/>
                    <a:lstStyle/>
                    <a:p>
                      <a:pPr algn="ctr" fontAlgn="b"/>
                      <a:endParaRPr lang="lv-LV" sz="2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038" marR="22038" marT="2203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2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038" marR="22038" marT="2203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Standarts 2022</a:t>
                      </a:r>
                    </a:p>
                  </a:txBody>
                  <a:tcPr marL="22038" marR="22038" marT="2203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Izpilde 2022</a:t>
                      </a:r>
                    </a:p>
                  </a:txBody>
                  <a:tcPr marL="22038" marR="22038" marT="2203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5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Izp.2022</a:t>
                      </a:r>
                      <a:br>
                        <a:rPr lang="lv-LV" sz="2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2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Stnd.2022</a:t>
                      </a:r>
                    </a:p>
                  </a:txBody>
                  <a:tcPr marL="22038" marR="22038" marT="2203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Standarts 2023</a:t>
                      </a:r>
                    </a:p>
                  </a:txBody>
                  <a:tcPr marL="22038" marR="22038" marT="2203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5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Stnd.2023</a:t>
                      </a:r>
                      <a:br>
                        <a:rPr lang="lv-LV" sz="2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25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Izp.2022</a:t>
                      </a:r>
                    </a:p>
                  </a:txBody>
                  <a:tcPr marL="22038" marR="22038" marT="2203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3536979"/>
                  </a:ext>
                </a:extLst>
              </a:tr>
              <a:tr h="443785">
                <a:tc rowSpan="3">
                  <a:txBody>
                    <a:bodyPr/>
                    <a:lstStyle/>
                    <a:p>
                      <a:pPr algn="ctr" fontAlgn="ctr"/>
                      <a:endParaRPr lang="lv-LV" sz="2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038" marR="22038" marT="2203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S-ALD</a:t>
                      </a:r>
                    </a:p>
                  </a:txBody>
                  <a:tcPr marL="22038" marR="22038" marT="2203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18,0</a:t>
                      </a:r>
                    </a:p>
                  </a:txBody>
                  <a:tcPr marL="22038" marR="22038" marT="2203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28,8</a:t>
                      </a:r>
                    </a:p>
                  </a:txBody>
                  <a:tcPr marL="22038" marR="22038" marT="2203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+60%</a:t>
                      </a:r>
                    </a:p>
                  </a:txBody>
                  <a:tcPr marL="22038" marR="22038" marT="2203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97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18,0</a:t>
                      </a:r>
                    </a:p>
                  </a:txBody>
                  <a:tcPr marL="22038" marR="22038" marT="2203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-38%</a:t>
                      </a:r>
                    </a:p>
                  </a:txBody>
                  <a:tcPr marL="22038" marR="22038" marT="2203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1331670"/>
                  </a:ext>
                </a:extLst>
              </a:tr>
              <a:tr h="443785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AAT</a:t>
                      </a:r>
                    </a:p>
                  </a:txBody>
                  <a:tcPr marL="22038" marR="22038" marT="2203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5,8</a:t>
                      </a:r>
                    </a:p>
                  </a:txBody>
                  <a:tcPr marL="22038" marR="22038" marT="2203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7,7</a:t>
                      </a:r>
                    </a:p>
                  </a:txBody>
                  <a:tcPr marL="22038" marR="22038" marT="2203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+33%</a:t>
                      </a:r>
                    </a:p>
                  </a:txBody>
                  <a:tcPr marL="22038" marR="22038" marT="2203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BC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6,5</a:t>
                      </a:r>
                    </a:p>
                  </a:txBody>
                  <a:tcPr marL="22038" marR="22038" marT="2203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-16%</a:t>
                      </a:r>
                    </a:p>
                  </a:txBody>
                  <a:tcPr marL="22038" marR="22038" marT="2203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ED8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1738069"/>
                  </a:ext>
                </a:extLst>
              </a:tr>
              <a:tr h="443785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ART</a:t>
                      </a:r>
                    </a:p>
                  </a:txBody>
                  <a:tcPr marL="22038" marR="22038" marT="2203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</a:t>
                      </a:r>
                    </a:p>
                  </a:txBody>
                  <a:tcPr marL="22038" marR="22038" marT="2203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7,9</a:t>
                      </a:r>
                    </a:p>
                  </a:txBody>
                  <a:tcPr marL="22038" marR="22038" marT="2203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-1%</a:t>
                      </a:r>
                    </a:p>
                  </a:txBody>
                  <a:tcPr marL="22038" marR="22038" marT="2203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A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</a:t>
                      </a:r>
                    </a:p>
                  </a:txBody>
                  <a:tcPr marL="22038" marR="22038" marT="2203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+1%</a:t>
                      </a:r>
                    </a:p>
                  </a:txBody>
                  <a:tcPr marL="22038" marR="22038" marT="2203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A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6436960"/>
                  </a:ext>
                </a:extLst>
              </a:tr>
              <a:tr h="443785">
                <a:tc>
                  <a:txBody>
                    <a:bodyPr/>
                    <a:lstStyle/>
                    <a:p>
                      <a:pPr algn="ctr" fontAlgn="ctr"/>
                      <a:endParaRPr lang="lv-LV" sz="2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038" marR="22038" marT="2203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5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Vidēji:</a:t>
                      </a:r>
                    </a:p>
                  </a:txBody>
                  <a:tcPr marL="22038" marR="22038" marT="2203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5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10,6</a:t>
                      </a:r>
                    </a:p>
                  </a:txBody>
                  <a:tcPr marL="22038" marR="22038" marT="2203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5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14,8</a:t>
                      </a:r>
                    </a:p>
                  </a:txBody>
                  <a:tcPr marL="22038" marR="22038" marT="2203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5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+40%</a:t>
                      </a:r>
                    </a:p>
                  </a:txBody>
                  <a:tcPr marL="22038" marR="22038" marT="2203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5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10,8</a:t>
                      </a:r>
                    </a:p>
                  </a:txBody>
                  <a:tcPr marL="22038" marR="22038" marT="2203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5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-27%</a:t>
                      </a:r>
                    </a:p>
                  </a:txBody>
                  <a:tcPr marL="22038" marR="22038" marT="2203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6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47841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6062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2B9AF5A-F938-82B7-13FE-B4D14EB00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>
            <a:normAutofit/>
          </a:bodyPr>
          <a:lstStyle/>
          <a:p>
            <a:r>
              <a:rPr lang="lv-LV" b="1">
                <a:solidFill>
                  <a:srgbClr val="EBEBEB"/>
                </a:solidFill>
              </a:rPr>
              <a:t>Administratīvās lietas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C944BE0D-574F-90E4-C3ED-0C825FF030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187046"/>
              </p:ext>
            </p:extLst>
          </p:nvPr>
        </p:nvGraphicFramePr>
        <p:xfrm>
          <a:off x="461394" y="2256639"/>
          <a:ext cx="11216081" cy="4186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932377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C43A114B-CAF8-402E-A898-DEE2C2022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4E68BB1-DCF6-49AB-8FF1-7E68DCBCD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61412" y="18288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DA9B8539-604B-420E-BA1B-0A2E64CD7C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61412" y="5870955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4000"/>
                </a:schemeClr>
              </a:gs>
              <a:gs pos="66000">
                <a:schemeClr val="accent5">
                  <a:alpha val="0"/>
                </a:schemeClr>
              </a:gs>
              <a:gs pos="36000">
                <a:schemeClr val="accent5"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236CAA2-54C3-4136-B0CC-6837B14D81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7" name="Freeform 5">
            <a:extLst>
              <a:ext uri="{FF2B5EF4-FFF2-40B4-BE49-F238E27FC236}">
                <a16:creationId xmlns:a16="http://schemas.microsoft.com/office/drawing/2014/main" id="{40F86E67-9E86-453F-92BC-648189829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588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73C5439-21D4-46F3-9CF4-FF1CE786FF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E1C085-C719-F299-420D-39EAD1853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55" y="1241266"/>
            <a:ext cx="3161016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1" dirty="0" err="1"/>
              <a:t>Civillietas</a:t>
            </a:r>
            <a:endParaRPr lang="en-US" sz="5000" b="1" dirty="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27140B8-92FC-43F0-8CCA-F40052CE5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3332" y="396837"/>
            <a:ext cx="7906665" cy="6058999"/>
            <a:chOff x="423332" y="396837"/>
            <a:chExt cx="7906665" cy="6058999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E14FEF32-7604-4713-A9F1-9D90A6F78B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flipH="1">
              <a:off x="423332" y="402165"/>
              <a:ext cx="678513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Freeform 5">
              <a:extLst>
                <a:ext uri="{FF2B5EF4-FFF2-40B4-BE49-F238E27FC236}">
                  <a16:creationId xmlns:a16="http://schemas.microsoft.com/office/drawing/2014/main" id="{95AD3905-A7DD-4026-B7FD-C203CC3052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400000" flipH="1">
              <a:off x="4616676" y="2801722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44" name="Freeform 5">
              <a:extLst>
                <a:ext uri="{FF2B5EF4-FFF2-40B4-BE49-F238E27FC236}">
                  <a16:creationId xmlns:a16="http://schemas.microsoft.com/office/drawing/2014/main" id="{467A9BDB-6572-473C-B2E5-C1AC2F7163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677511" flipH="1">
              <a:off x="6459831" y="1826079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graphicFrame>
        <p:nvGraphicFramePr>
          <p:cNvPr id="10" name="Content Placeholder 3">
            <a:extLst>
              <a:ext uri="{FF2B5EF4-FFF2-40B4-BE49-F238E27FC236}">
                <a16:creationId xmlns:a16="http://schemas.microsoft.com/office/drawing/2014/main" id="{15D75934-C511-4EF0-44C6-76B5E5C2523C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85873678"/>
              </p:ext>
            </p:extLst>
          </p:nvPr>
        </p:nvGraphicFramePr>
        <p:xfrm>
          <a:off x="819150" y="838200"/>
          <a:ext cx="6195493" cy="5295903"/>
        </p:xfrm>
        <a:graphic>
          <a:graphicData uri="http://schemas.openxmlformats.org/drawingml/2006/table">
            <a:tbl>
              <a:tblPr firstRow="1" bandRow="1"/>
              <a:tblGrid>
                <a:gridCol w="319165">
                  <a:extLst>
                    <a:ext uri="{9D8B030D-6E8A-4147-A177-3AD203B41FA5}">
                      <a16:colId xmlns:a16="http://schemas.microsoft.com/office/drawing/2014/main" val="2922221984"/>
                    </a:ext>
                  </a:extLst>
                </a:gridCol>
                <a:gridCol w="613398">
                  <a:extLst>
                    <a:ext uri="{9D8B030D-6E8A-4147-A177-3AD203B41FA5}">
                      <a16:colId xmlns:a16="http://schemas.microsoft.com/office/drawing/2014/main" val="3254785892"/>
                    </a:ext>
                  </a:extLst>
                </a:gridCol>
                <a:gridCol w="1236480">
                  <a:extLst>
                    <a:ext uri="{9D8B030D-6E8A-4147-A177-3AD203B41FA5}">
                      <a16:colId xmlns:a16="http://schemas.microsoft.com/office/drawing/2014/main" val="3968321373"/>
                    </a:ext>
                  </a:extLst>
                </a:gridCol>
                <a:gridCol w="1022298">
                  <a:extLst>
                    <a:ext uri="{9D8B030D-6E8A-4147-A177-3AD203B41FA5}">
                      <a16:colId xmlns:a16="http://schemas.microsoft.com/office/drawing/2014/main" val="1784717043"/>
                    </a:ext>
                  </a:extLst>
                </a:gridCol>
                <a:gridCol w="883836">
                  <a:extLst>
                    <a:ext uri="{9D8B030D-6E8A-4147-A177-3AD203B41FA5}">
                      <a16:colId xmlns:a16="http://schemas.microsoft.com/office/drawing/2014/main" val="1296877273"/>
                    </a:ext>
                  </a:extLst>
                </a:gridCol>
                <a:gridCol w="1236480">
                  <a:extLst>
                    <a:ext uri="{9D8B030D-6E8A-4147-A177-3AD203B41FA5}">
                      <a16:colId xmlns:a16="http://schemas.microsoft.com/office/drawing/2014/main" val="2312206572"/>
                    </a:ext>
                  </a:extLst>
                </a:gridCol>
                <a:gridCol w="883836">
                  <a:extLst>
                    <a:ext uri="{9D8B030D-6E8A-4147-A177-3AD203B41FA5}">
                      <a16:colId xmlns:a16="http://schemas.microsoft.com/office/drawing/2014/main" val="3176880407"/>
                    </a:ext>
                  </a:extLst>
                </a:gridCol>
              </a:tblGrid>
              <a:tr h="559788">
                <a:tc>
                  <a:txBody>
                    <a:bodyPr/>
                    <a:lstStyle/>
                    <a:p>
                      <a:pPr algn="ctr" fontAlgn="b"/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Standarts 2022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Izpilde 2022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Izp.2022</a:t>
                      </a:r>
                      <a:b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Stnd.2022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Standarts 2023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Stnd.2023</a:t>
                      </a:r>
                      <a:b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Izp.2022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4949883"/>
                  </a:ext>
                </a:extLst>
              </a:tr>
              <a:tr h="315741">
                <a:tc rowSpan="14">
                  <a:txBody>
                    <a:bodyPr/>
                    <a:lstStyle/>
                    <a:p>
                      <a:pPr algn="ctr" fontAlgn="ctr"/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S-CLD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18,0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16,4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-9%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5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18,0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+10%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2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2932135"/>
                  </a:ext>
                </a:extLst>
              </a:tr>
              <a:tr h="315741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RAT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5,3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-12%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5E3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5,5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+4%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8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3523755"/>
                  </a:ext>
                </a:extLst>
              </a:tr>
              <a:tr h="315741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LAT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4,4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-12%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4E3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+2%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9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4061562"/>
                  </a:ext>
                </a:extLst>
              </a:tr>
              <a:tr h="315741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KAT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3,8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+27%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4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3,8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4253910"/>
                  </a:ext>
                </a:extLst>
              </a:tr>
              <a:tr h="315741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VAT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4,3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+8%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-7%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2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4432471"/>
                  </a:ext>
                </a:extLst>
              </a:tr>
              <a:tr h="315741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ZAT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6,5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8,1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+25%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C7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5,5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-32%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9C4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3366790"/>
                  </a:ext>
                </a:extLst>
              </a:tr>
              <a:tr h="315741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RPT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7,4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9,4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+27%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3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9,0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-4%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5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8784164"/>
                  </a:ext>
                </a:extLst>
              </a:tr>
              <a:tr h="315741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RRT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9,0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9,1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+1%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9,0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-1%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E9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9113909"/>
                  </a:ext>
                </a:extLst>
              </a:tr>
              <a:tr h="315741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KRT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4,4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-27%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AD7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+36%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C8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1888463"/>
                  </a:ext>
                </a:extLst>
              </a:tr>
              <a:tr h="315741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VRT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-17%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6DF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5,5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+10%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2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49160"/>
                  </a:ext>
                </a:extLst>
              </a:tr>
              <a:tr h="315741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ZRT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6,2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-23%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DA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+13%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F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4791656"/>
                  </a:ext>
                </a:extLst>
              </a:tr>
              <a:tr h="315741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DT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6,5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4,9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-25%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D8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6,3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+29%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0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7035572"/>
                  </a:ext>
                </a:extLst>
              </a:tr>
              <a:tr h="315741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RT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7,1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+1%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-1%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9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993603"/>
                  </a:ext>
                </a:extLst>
              </a:tr>
              <a:tr h="315741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ELT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5,8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+29%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1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5,6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-3%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E6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5006578"/>
                  </a:ext>
                </a:extLst>
              </a:tr>
              <a:tr h="315741">
                <a:tc>
                  <a:txBody>
                    <a:bodyPr/>
                    <a:lstStyle/>
                    <a:p>
                      <a:pPr algn="ctr" fontAlgn="ctr"/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Vidēji: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6,9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6,7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-3%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9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6,9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+3%</a:t>
                      </a:r>
                    </a:p>
                  </a:txBody>
                  <a:tcPr marL="11470" marR="11470" marT="114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8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68033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13528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EC7F02AD-9687-440F-A9DF-FAA6F22270D7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7293</TotalTime>
  <Words>825</Words>
  <Application>Microsoft Office PowerPoint</Application>
  <PresentationFormat>Widescreen</PresentationFormat>
  <Paragraphs>346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Century Gothic</vt:lpstr>
      <vt:lpstr>Wingdings 3</vt:lpstr>
      <vt:lpstr>Ion Boardroom</vt:lpstr>
      <vt:lpstr>Lietu izskatīšanas  termiņu standarts  2023.gadā</vt:lpstr>
      <vt:lpstr>Likums „Par tiesu varu”</vt:lpstr>
      <vt:lpstr>Tieslietu padomes vadlīnijas</vt:lpstr>
      <vt:lpstr>MicroStrategy datu paraugs - Administratīvā apgabaltiesa</vt:lpstr>
      <vt:lpstr>MicroStrategy datu paraugs - Administratīvā apgabaltiesa</vt:lpstr>
      <vt:lpstr>MicroStrategy datu paraugs - Administratīvā apgabaltiesa</vt:lpstr>
      <vt:lpstr>Administratīvās lietas</vt:lpstr>
      <vt:lpstr>Administratīvās lietas</vt:lpstr>
      <vt:lpstr>Civillietas</vt:lpstr>
      <vt:lpstr>Civillietas</vt:lpstr>
      <vt:lpstr>Krimināllietas</vt:lpstr>
      <vt:lpstr>Krimināllietas</vt:lpstr>
      <vt:lpstr>Administratīvo pārkāpumu lietas</vt:lpstr>
      <vt:lpstr>Administratīvo pārkāpumu lietas</vt:lpstr>
      <vt:lpstr>Ieilgušās administratīvās lietas </vt:lpstr>
      <vt:lpstr>Ieilgušās Civillietas</vt:lpstr>
      <vt:lpstr>Ieilgušās Krimināllietas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Alla Spale</dc:creator>
  <cp:lastModifiedBy>Rihards Veinbergs</cp:lastModifiedBy>
  <cp:revision>347</cp:revision>
  <dcterms:created xsi:type="dcterms:W3CDTF">2022-03-18T14:34:05Z</dcterms:created>
  <dcterms:modified xsi:type="dcterms:W3CDTF">2023-02-10T07:36:14Z</dcterms:modified>
</cp:coreProperties>
</file>