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6" r:id="rId2"/>
    <p:sldId id="286" r:id="rId3"/>
    <p:sldId id="268" r:id="rId4"/>
    <p:sldId id="273" r:id="rId5"/>
    <p:sldId id="271" r:id="rId6"/>
    <p:sldId id="257" r:id="rId7"/>
    <p:sldId id="284" r:id="rId8"/>
    <p:sldId id="270" r:id="rId9"/>
    <p:sldId id="282" r:id="rId10"/>
    <p:sldId id="283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766" autoAdjust="0"/>
  </p:normalViewPr>
  <p:slideViewPr>
    <p:cSldViewPr>
      <p:cViewPr varScale="1">
        <p:scale>
          <a:sx n="61" d="100"/>
          <a:sy n="61" d="100"/>
        </p:scale>
        <p:origin x="1314" y="6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BFE6B-24A5-4FAD-B1C9-CAF229885787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D9DED-4529-4850-8534-0C41145BEF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686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eta.lv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 šā gada 1.marta pilotprojekta ietvaros sadarbībā ar Rīgas rajona tiesu (atsevišķās lietu kategorijās), Pierīgas prokuratūras sagatavotais protokols par iepazīstināšanu ar krimināllietas materiāliem un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pirmstiesas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kriminālprocesa pabeigšanu papildināts ar sadaļu, ka personai ir paziņots par krimināllietas materiālu pieejamību e-lietas portālā </a:t>
            </a:r>
            <a:r>
              <a:rPr lang="lv-LV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www.elieta.lv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Gadījumā, ja persona piekrīt saziņai e-lietas portālā, prokurors publicē lietas materiālus e-lietas portālā, nododot lietu tiesai. Vienlaikus personai portālā ir pieejami arī tiesā radītie un krimināllietai pievienotie lietas materiāli.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Turpmāk plānotās aktivitātes: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*) Ieviest portālā pakotāja rīku, 2023.g.dec. (testēts sadarbībā ar Advokātu padomes pārstāvjiem)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*) Pārrunāt projekta attīstību ar visām iesaistītajām pusēm, 2023.g.19.decembrī ieplānota klātienes sanāksme.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9DED-4529-4850-8534-0C41145BEF7A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599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9DED-4529-4850-8534-0C41145BEF7A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260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1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Atveseļošanas un noturības mehānisma plāna 2. komponentes "Digitālā transformācija" 2.1. reformu un investīciju virziena "Valsts pārvaldes, t. sk. pašvaldību, digitālā transformācija" E-lietas programmas ietvarā plānota divu projektu īstenošana.</a:t>
            </a:r>
          </a:p>
          <a:p>
            <a:pPr marL="0" indent="0">
              <a:buNone/>
            </a:pPr>
            <a:r>
              <a:rPr lang="lv-LV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īstenotājs – Tiesu administrācija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25.01. Rīkojums Nr.44 </a:t>
            </a:r>
            <a:r>
              <a:rPr lang="lv-LV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“Par 2.1.2.1.i. investīcijas projekta </a:t>
            </a:r>
            <a:r>
              <a:rPr lang="lv-LV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"E-lietas programma – izmeklēšanas un tiesvedības procesu pilnveide – 2. posms"</a:t>
            </a:r>
            <a:r>
              <a:rPr lang="lv-LV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pases un centralizētās funkcijas vai koplietošanas pakalpojumu attīstības plāna apstiprināšanu". </a:t>
            </a:r>
            <a:endParaRPr lang="lv-LV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Projekta īstenošanas partneri ar patstāvīgiem projektiem – Latvijas Republikas prokuratūra un Iekšlietu ministrijas Informācijas centrs.</a:t>
            </a:r>
          </a:p>
          <a:p>
            <a:pPr marL="0" indent="0">
              <a:buNone/>
            </a:pPr>
            <a:endParaRPr lang="lv-LV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Finanses un laika grafiks</a:t>
            </a:r>
          </a:p>
          <a:p>
            <a:pPr marL="0" indent="0">
              <a:buNone/>
            </a:pPr>
            <a:r>
              <a:rPr lang="lv-LV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Tiesu administrācija – 6 670 00 EUR (bez PVN)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Juridiskās palīdzības administrācija – 300 000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Valsts probācijas dienests – 450 000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Ieslodzījuma vietu pārvalde – 570 000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Tiesu administrācija – 5 350 000</a:t>
            </a:r>
          </a:p>
          <a:p>
            <a:pPr marL="0" indent="0">
              <a:buNone/>
            </a:pPr>
            <a:endParaRPr lang="lv-LV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Latvijas Republikas prokuratūra -890 000 EUR (bez PVN)</a:t>
            </a:r>
          </a:p>
          <a:p>
            <a:pPr marL="0" indent="0">
              <a:buNone/>
            </a:pPr>
            <a:r>
              <a:rPr lang="lv-LV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Iekšlietu ministrijas Informācijas centrs – 2 807 280 EUR (bez PVN); nepieciešams papildu finansējums aptuveni 8 000 000 (nezināms finansējuma avots, iespējams, ERAF)</a:t>
            </a:r>
            <a:endParaRPr lang="lv-LV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9DED-4529-4850-8534-0C41145BEF7A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017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9DED-4529-4850-8534-0C41145BEF7A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437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86973" y="2249190"/>
            <a:ext cx="15430500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18"/>
              </a:lnSpc>
            </a:pPr>
            <a:r>
              <a:rPr lang="lv-LV" sz="9037" spc="813" dirty="0">
                <a:solidFill>
                  <a:srgbClr val="1E1E49"/>
                </a:solidFill>
                <a:latin typeface="Gotham"/>
              </a:rPr>
              <a:t>TIESU DARBS AR ELEKTRONISKU </a:t>
            </a:r>
          </a:p>
          <a:p>
            <a:pPr>
              <a:lnSpc>
                <a:spcPts val="9218"/>
              </a:lnSpc>
            </a:pPr>
            <a:r>
              <a:rPr lang="lv-LV" sz="9037" spc="813" dirty="0">
                <a:solidFill>
                  <a:srgbClr val="1E1E49"/>
                </a:solidFill>
                <a:latin typeface="Gotham"/>
              </a:rPr>
              <a:t>LIETU</a:t>
            </a:r>
            <a:endParaRPr lang="en-US" sz="9037" spc="813" dirty="0">
              <a:solidFill>
                <a:srgbClr val="1E1E49"/>
              </a:solidFill>
              <a:latin typeface="Gotha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86973" y="7910723"/>
            <a:ext cx="767352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9"/>
              </a:lnSpc>
            </a:pPr>
            <a:r>
              <a:rPr lang="lv-LV" sz="1699" spc="253" dirty="0">
                <a:solidFill>
                  <a:srgbClr val="1E1E49"/>
                </a:solidFill>
                <a:latin typeface="Gotham"/>
              </a:rPr>
              <a:t>01.12.2023.</a:t>
            </a:r>
            <a:endParaRPr lang="en-US" sz="1699" spc="253" dirty="0">
              <a:solidFill>
                <a:srgbClr val="1E1E49"/>
              </a:solidFill>
              <a:latin typeface="Gotham"/>
            </a:endParaRPr>
          </a:p>
          <a:p>
            <a:pPr>
              <a:lnSpc>
                <a:spcPts val="2039"/>
              </a:lnSpc>
            </a:pPr>
            <a:r>
              <a:rPr lang="en-US" sz="1699" spc="253" dirty="0">
                <a:solidFill>
                  <a:srgbClr val="1E1E49"/>
                </a:solidFill>
                <a:latin typeface="Gotham"/>
              </a:rPr>
              <a:t>TIESU ADMINISTRĀCIJAS INFORMĀCIJAS SISTĒMU UN TEHNOLOĢIJU DEPARTAMENT</a:t>
            </a:r>
            <a:r>
              <a:rPr lang="lv-LV" sz="1699" spc="253" dirty="0">
                <a:solidFill>
                  <a:srgbClr val="1E1E49"/>
                </a:solidFill>
                <a:latin typeface="Gotham"/>
              </a:rPr>
              <a:t>S</a:t>
            </a:r>
            <a:endParaRPr lang="en-US" sz="1699" spc="253" dirty="0">
              <a:solidFill>
                <a:srgbClr val="1E1E49"/>
              </a:solidFill>
              <a:latin typeface="Gotham"/>
            </a:endParaRPr>
          </a:p>
          <a:p>
            <a:pPr>
              <a:lnSpc>
                <a:spcPts val="2039"/>
              </a:lnSpc>
            </a:pPr>
            <a:r>
              <a:rPr lang="en-US" sz="1699" spc="253" dirty="0">
                <a:solidFill>
                  <a:srgbClr val="1E1E49"/>
                </a:solidFill>
                <a:latin typeface="Gotham"/>
              </a:rPr>
              <a:t>INFORMĀCIJAS SISTĒMU ATTĪSTĪBAS NODAĻA</a:t>
            </a:r>
          </a:p>
        </p:txBody>
      </p:sp>
      <p:sp>
        <p:nvSpPr>
          <p:cNvPr id="4" name="Freeform 4"/>
          <p:cNvSpPr/>
          <p:nvPr/>
        </p:nvSpPr>
        <p:spPr>
          <a:xfrm>
            <a:off x="9906000" y="2186433"/>
            <a:ext cx="8584415" cy="8100567"/>
          </a:xfrm>
          <a:custGeom>
            <a:avLst/>
            <a:gdLst/>
            <a:ahLst/>
            <a:cxnLst/>
            <a:rect l="l" t="t" r="r" b="b"/>
            <a:pathLst>
              <a:path w="8584415" h="8100567">
                <a:moveTo>
                  <a:pt x="0" y="0"/>
                </a:moveTo>
                <a:lnTo>
                  <a:pt x="8584415" y="0"/>
                </a:lnTo>
                <a:lnTo>
                  <a:pt x="8584415" y="8100566"/>
                </a:lnTo>
                <a:lnTo>
                  <a:pt x="0" y="8100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14450"/>
            <a:ext cx="13210275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5"/>
              </a:lnSpc>
            </a:pPr>
            <a:r>
              <a:rPr lang="lv-LV" sz="6132" spc="913" dirty="0">
                <a:solidFill>
                  <a:srgbClr val="1E1E49"/>
                </a:solidFill>
                <a:latin typeface="Gotham"/>
              </a:rPr>
              <a:t>SADARBĪBA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06DBC76-3A24-C636-9E97-AB90DBDA7B00}"/>
              </a:ext>
            </a:extLst>
          </p:cNvPr>
          <p:cNvSpPr txBox="1"/>
          <p:nvPr/>
        </p:nvSpPr>
        <p:spPr>
          <a:xfrm>
            <a:off x="1028701" y="2857500"/>
            <a:ext cx="13210274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600" dirty="0">
                <a:latin typeface="Gotham" panose="020B0604020202020204" charset="0"/>
                <a:cs typeface="Gotham" panose="020B0604020202020204" charset="0"/>
              </a:rPr>
              <a:t>Lai īstenotu e-lietas programmas aktivitātes (tajā skaitā E-lietas programmas plānu un TP iesniegto Rīcības plānu), ieviešana atkarīga no sadarbības partneru aktivitātēm.</a:t>
            </a:r>
          </a:p>
          <a:p>
            <a:endParaRPr lang="lv-LV" sz="2600" dirty="0">
              <a:latin typeface="Gotham" panose="020B0604020202020204" charset="0"/>
              <a:cs typeface="Gotham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600" dirty="0">
                <a:latin typeface="Gotham" panose="020B0604020202020204" charset="0"/>
                <a:cs typeface="Gotham" panose="020B0604020202020204" charset="0"/>
              </a:rPr>
              <a:t>Latvijas Republikas prokuratūra un Iekšlietu ministrijas Informācijas centrs īsteno patstāvīgus projektus.</a:t>
            </a:r>
            <a:endParaRPr lang="lv-LV" sz="2600" b="1" dirty="0">
              <a:solidFill>
                <a:schemeClr val="bg2">
                  <a:lumMod val="25000"/>
                </a:schemeClr>
              </a:solidFill>
              <a:latin typeface="Gotham" panose="020B0604020202020204" charset="0"/>
              <a:cs typeface="Gotha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9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632077"/>
            <a:ext cx="8115300" cy="162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5"/>
              </a:lnSpc>
            </a:pPr>
            <a:r>
              <a:rPr lang="en-US" sz="6132" spc="913">
                <a:solidFill>
                  <a:srgbClr val="1E1E49"/>
                </a:solidFill>
                <a:latin typeface="Gotham"/>
              </a:rPr>
              <a:t>PALDIES PAR UZMANĪBU!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8001000"/>
            <a:ext cx="767352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9"/>
              </a:lnSpc>
            </a:pPr>
            <a:r>
              <a:rPr lang="lv-LV" sz="1699" spc="253" dirty="0">
                <a:solidFill>
                  <a:srgbClr val="1E1E49"/>
                </a:solidFill>
                <a:latin typeface="Gotham"/>
              </a:rPr>
              <a:t>01.12</a:t>
            </a:r>
            <a:r>
              <a:rPr lang="en-US" sz="1699" spc="253" dirty="0">
                <a:solidFill>
                  <a:srgbClr val="1E1E49"/>
                </a:solidFill>
                <a:latin typeface="Gotham"/>
              </a:rPr>
              <a:t>.2023.</a:t>
            </a:r>
          </a:p>
          <a:p>
            <a:pPr>
              <a:lnSpc>
                <a:spcPts val="2039"/>
              </a:lnSpc>
            </a:pPr>
            <a:r>
              <a:rPr lang="en-US" sz="1699" spc="253" dirty="0">
                <a:solidFill>
                  <a:srgbClr val="1E1E49"/>
                </a:solidFill>
                <a:latin typeface="Gotham"/>
              </a:rPr>
              <a:t>TIESU ADMINISTRĀCIJAS INFORMĀCIJAS SISTĒMU UN TEHNOLOĢIJU DEPARTAMENT</a:t>
            </a:r>
            <a:r>
              <a:rPr lang="lv-LV" sz="1699" spc="253" dirty="0">
                <a:solidFill>
                  <a:srgbClr val="1E1E49"/>
                </a:solidFill>
                <a:latin typeface="Gotham"/>
              </a:rPr>
              <a:t>S</a:t>
            </a:r>
            <a:endParaRPr lang="en-US" sz="1699" spc="253" dirty="0">
              <a:solidFill>
                <a:srgbClr val="1E1E49"/>
              </a:solidFill>
              <a:latin typeface="Gotham"/>
            </a:endParaRPr>
          </a:p>
          <a:p>
            <a:pPr>
              <a:lnSpc>
                <a:spcPts val="2039"/>
              </a:lnSpc>
            </a:pPr>
            <a:r>
              <a:rPr lang="en-US" sz="1699" spc="253" dirty="0">
                <a:solidFill>
                  <a:srgbClr val="1E1E49"/>
                </a:solidFill>
                <a:latin typeface="Gotham"/>
              </a:rPr>
              <a:t>INFORMĀCIJAS SISTĒMU ATTĪSTĪBAS NODAĻA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14450"/>
            <a:ext cx="13210275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5"/>
              </a:lnSpc>
            </a:pPr>
            <a:r>
              <a:rPr lang="lv-LV" sz="6132" spc="913" dirty="0">
                <a:solidFill>
                  <a:srgbClr val="1E1E49"/>
                </a:solidFill>
                <a:latin typeface="Gotham"/>
              </a:rPr>
              <a:t>SATURS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2E50812-ADE1-5C5E-D3D6-3CE0BD081785}"/>
              </a:ext>
            </a:extLst>
          </p:cNvPr>
          <p:cNvSpPr txBox="1"/>
          <p:nvPr/>
        </p:nvSpPr>
        <p:spPr>
          <a:xfrm>
            <a:off x="1028700" y="3279777"/>
            <a:ext cx="13210274" cy="1578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600" dirty="0">
                <a:latin typeface="Gotham" panose="020B0604020202020204" charset="0"/>
                <a:cs typeface="Gotham" panose="020B0604020202020204" charset="0"/>
              </a:rPr>
              <a:t>Ievads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600" dirty="0">
                <a:latin typeface="Gotham" panose="020B0604020202020204" charset="0"/>
                <a:cs typeface="Gotham" panose="020B0604020202020204" charset="0"/>
              </a:rPr>
              <a:t>Rīcības plāns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600" dirty="0">
                <a:latin typeface="Gotham" panose="020B0604020202020204" charset="0"/>
                <a:cs typeface="Gotham" panose="020B0604020202020204" charset="0"/>
              </a:rPr>
              <a:t>E-lietas 2.posms</a:t>
            </a:r>
            <a:endParaRPr lang="lv-LV" sz="2000" b="1" dirty="0">
              <a:solidFill>
                <a:schemeClr val="bg2">
                  <a:lumMod val="25000"/>
                </a:schemeClr>
              </a:solidFill>
              <a:latin typeface="Bostom"/>
              <a:cs typeface="Times New Roman" panose="02020603050405020304" pitchFamily="18" charset="0"/>
            </a:endParaRPr>
          </a:p>
          <a:p>
            <a:pPr marL="248287" lvl="1">
              <a:lnSpc>
                <a:spcPts val="3220"/>
              </a:lnSpc>
            </a:pPr>
            <a:endParaRPr lang="en-US" sz="2300" dirty="0">
              <a:solidFill>
                <a:srgbClr val="1E1E49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52674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14450"/>
            <a:ext cx="13210275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5"/>
              </a:lnSpc>
            </a:pPr>
            <a:r>
              <a:rPr lang="lv-LV" sz="6132" spc="913" dirty="0">
                <a:solidFill>
                  <a:srgbClr val="1E1E49"/>
                </a:solidFill>
                <a:latin typeface="Gotham"/>
              </a:rPr>
              <a:t>VĒSTURE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324100"/>
            <a:ext cx="16421100" cy="7457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800" dirty="0">
                <a:latin typeface="Gotham" panose="020B0604020202020204" charset="0"/>
                <a:cs typeface="Gotham" panose="020B0604020202020204" charset="0"/>
              </a:rPr>
              <a:t>Procesu normatīvajos aktos ar 2021. gada 1. decembri tika veikti grozījumi, kas ļauj procesu vest elektroniski.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800" dirty="0">
              <a:latin typeface="Gotham" panose="020B0604020202020204" charset="0"/>
              <a:cs typeface="Gotham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800" dirty="0">
                <a:latin typeface="Gotham" panose="020B0604020202020204" charset="0"/>
                <a:cs typeface="Gotham" panose="020B0604020202020204" charset="0"/>
              </a:rPr>
              <a:t>Augstākās tiesas Plēnuma 2021. gada 9. decembra lēmums «Par tiesību uz taisnīgu tiesu un vienveidīgas tiesu prakses nodrošināšanu saistībā ar tiesu darba </a:t>
            </a:r>
            <a:r>
              <a:rPr lang="lv-LV" sz="2800" dirty="0" err="1">
                <a:latin typeface="Gotham" panose="020B0604020202020204" charset="0"/>
                <a:cs typeface="Gotham" panose="020B0604020202020204" charset="0"/>
              </a:rPr>
              <a:t>digitalizāciju</a:t>
            </a:r>
            <a:r>
              <a:rPr lang="lv-LV" sz="2800" dirty="0">
                <a:latin typeface="Gotham" panose="020B0604020202020204" charset="0"/>
                <a:cs typeface="Gotham" panose="020B0604020202020204" charset="0"/>
              </a:rPr>
              <a:t>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800" dirty="0">
              <a:latin typeface="Gotham" panose="020B0604020202020204" charset="0"/>
              <a:cs typeface="Gotham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800" dirty="0">
                <a:latin typeface="Gotham" panose="020B0604020202020204" charset="0"/>
                <a:cs typeface="Gotham" panose="020B0604020202020204" charset="0"/>
              </a:rPr>
              <a:t>Tiesu administrācija sagatavoja rīcības plānu e-lietas tehnisko risinājumu pilnveidei un attīstībai ar mērķi novērst tiesu pieteiktos un Tieslietu padomes apkopotos </a:t>
            </a:r>
            <a:r>
              <a:rPr lang="lv-LV" sz="2800" dirty="0" err="1">
                <a:latin typeface="Gotham" panose="020B0604020202020204" charset="0"/>
                <a:cs typeface="Gotham" panose="020B0604020202020204" charset="0"/>
              </a:rPr>
              <a:t>problēmjautājumus</a:t>
            </a:r>
            <a:r>
              <a:rPr lang="lv-LV" sz="2800" dirty="0">
                <a:latin typeface="Gotham" panose="020B0604020202020204" charset="0"/>
                <a:cs typeface="Gotham" panose="020B0604020202020204" charset="0"/>
              </a:rPr>
              <a:t> darbā ar e-lietu un nodrošināt efektīvu e-lietu izskatīšanu (Tieslietu padomē pieņemts zināšanai 2023. gada 13. janvārī).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800" dirty="0">
                <a:latin typeface="Gotham" panose="020B0604020202020204" charset="0"/>
                <a:cs typeface="Gotham" panose="020B0604020202020204" charset="0"/>
              </a:rPr>
              <a:t>Tiesu administrācija sagatavo ikmēneša atskaites par Rīcības plāna īstenošanu Tieslietu padomei.</a:t>
            </a:r>
          </a:p>
          <a:p>
            <a:endParaRPr lang="lv-LV" sz="2800" dirty="0">
              <a:latin typeface="Gotham" panose="020B0604020202020204" charset="0"/>
              <a:cs typeface="Gotham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800" dirty="0">
                <a:latin typeface="Gotham" panose="020B0604020202020204" charset="0"/>
                <a:cs typeface="Gotham" panose="020B0604020202020204" charset="0"/>
              </a:rPr>
              <a:t>Procesu normatīvajos aktos noteikts pārejas periods darbam pilnībā digitālā formātā </a:t>
            </a:r>
            <a:r>
              <a:rPr lang="lv-LV" sz="2800" b="1" dirty="0">
                <a:latin typeface="Gotham" panose="020B0604020202020204" charset="0"/>
                <a:cs typeface="Gotham" panose="020B0604020202020204" charset="0"/>
              </a:rPr>
              <a:t>līdz 2026.gada 31.maijam</a:t>
            </a:r>
            <a:r>
              <a:rPr lang="lv-LV" sz="2800" dirty="0">
                <a:latin typeface="Gotham" panose="020B0604020202020204" charset="0"/>
                <a:cs typeface="Gotham" panose="020B0604020202020204" charset="0"/>
              </a:rPr>
              <a:t>.</a:t>
            </a:r>
          </a:p>
          <a:p>
            <a:pPr marL="0" indent="0">
              <a:buNone/>
            </a:pPr>
            <a:endParaRPr lang="lv-LV" sz="2000" b="1" dirty="0">
              <a:solidFill>
                <a:schemeClr val="bg2">
                  <a:lumMod val="25000"/>
                </a:schemeClr>
              </a:solidFill>
              <a:latin typeface="Bostom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000" b="1" dirty="0">
              <a:solidFill>
                <a:schemeClr val="bg2">
                  <a:lumMod val="25000"/>
                </a:schemeClr>
              </a:solidFill>
              <a:latin typeface="Bostom"/>
              <a:cs typeface="Times New Roman" panose="02020603050405020304" pitchFamily="18" charset="0"/>
            </a:endParaRPr>
          </a:p>
          <a:p>
            <a:pPr marL="248287" lvl="1">
              <a:lnSpc>
                <a:spcPts val="3220"/>
              </a:lnSpc>
            </a:pPr>
            <a:endParaRPr lang="en-US" sz="2300" dirty="0">
              <a:solidFill>
                <a:srgbClr val="1E1E49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10404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14450"/>
            <a:ext cx="13210275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5"/>
              </a:lnSpc>
            </a:pPr>
            <a:r>
              <a:rPr lang="lv-LV" sz="6132" spc="913" dirty="0">
                <a:solidFill>
                  <a:srgbClr val="1E1E49"/>
                </a:solidFill>
                <a:latin typeface="Gotham"/>
              </a:rPr>
              <a:t>STATISTIKA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2E50812-ADE1-5C5E-D3D6-3CE0BD081785}"/>
              </a:ext>
            </a:extLst>
          </p:cNvPr>
          <p:cNvSpPr txBox="1"/>
          <p:nvPr/>
        </p:nvSpPr>
        <p:spPr>
          <a:xfrm>
            <a:off x="1028700" y="3279777"/>
            <a:ext cx="15354300" cy="388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600" dirty="0">
                <a:latin typeface="Gotham" panose="020B0604020202020204" charset="0"/>
                <a:cs typeface="Gotham" panose="020B0604020202020204" charset="0"/>
              </a:rPr>
              <a:t>Elektroniskas lietas tiesās  - 23,9 % (dati uz 17.11.2023.)</a:t>
            </a:r>
          </a:p>
          <a:p>
            <a:endParaRPr lang="lv-LV" sz="2600" dirty="0">
              <a:latin typeface="Gotham" panose="020B0604020202020204" charset="0"/>
              <a:cs typeface="Gotham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600" dirty="0">
                <a:latin typeface="Gotham" panose="020B0604020202020204" charset="0"/>
                <a:cs typeface="Gotham" panose="020B0604020202020204" charset="0"/>
              </a:rPr>
              <a:t>Līdz 30.11.2023. iesniegtas 83 345 SPIBK e-veidlapas.</a:t>
            </a:r>
          </a:p>
          <a:p>
            <a:endParaRPr lang="lv-LV" sz="2600" dirty="0">
              <a:latin typeface="Gotham" panose="020B0604020202020204" charset="0"/>
              <a:cs typeface="Gotham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600" dirty="0">
                <a:latin typeface="Gotham" panose="020B0604020202020204" charset="0"/>
                <a:cs typeface="Gotham" panose="020B0604020202020204" charset="0"/>
              </a:rPr>
              <a:t>E-lietas portālā divu gadu laika 37 267 unikālie e-lietas portāla lietotāji (identificējušies), Salīdzinoši, manas.tiesas.lv 11 gadu laikā 59 529 unikālie lietotāji.</a:t>
            </a:r>
          </a:p>
          <a:p>
            <a:endParaRPr lang="lv-LV" sz="2600" dirty="0">
              <a:latin typeface="Gotham" panose="020B0604020202020204" charset="0"/>
              <a:cs typeface="Gotham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600" dirty="0">
                <a:latin typeface="Gotham" panose="020B0604020202020204" charset="0"/>
                <a:cs typeface="Gotham" panose="020B0604020202020204" charset="0"/>
              </a:rPr>
              <a:t>E-lietas portālā 2023.gada novembrī 101 903 apmeklējumi. </a:t>
            </a:r>
          </a:p>
          <a:p>
            <a:pPr marL="0" indent="0">
              <a:buNone/>
            </a:pPr>
            <a:endParaRPr lang="lv-LV" sz="2000" b="1" dirty="0">
              <a:solidFill>
                <a:schemeClr val="bg2">
                  <a:lumMod val="25000"/>
                </a:schemeClr>
              </a:solidFill>
              <a:latin typeface="Bostom"/>
              <a:cs typeface="Times New Roman" panose="02020603050405020304" pitchFamily="18" charset="0"/>
            </a:endParaRPr>
          </a:p>
          <a:p>
            <a:pPr marL="248287" lvl="1">
              <a:lnSpc>
                <a:spcPts val="3220"/>
              </a:lnSpc>
            </a:pPr>
            <a:endParaRPr lang="en-US" sz="2300" dirty="0">
              <a:solidFill>
                <a:srgbClr val="1E1E49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060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2720125"/>
            <a:ext cx="10706100" cy="3251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8287" lvl="1">
              <a:lnSpc>
                <a:spcPts val="3220"/>
              </a:lnSpc>
            </a:pPr>
            <a:r>
              <a:rPr lang="lv-LV" sz="2300" dirty="0">
                <a:latin typeface="Gotham" panose="020B0604020202020204" charset="0"/>
                <a:cs typeface="Gotham" panose="020B0604020202020204" charset="0"/>
              </a:rPr>
              <a:t>Sagatavots Tieslietu padomes uzdevumā, ņemot vērā Tieslietu padoms apkoptos tiesu priekšsēdētāju ieteikumu un TIS lietotāju aptaujas rezultātus:</a:t>
            </a:r>
          </a:p>
          <a:p>
            <a:pPr marL="953775" lvl="2" indent="-248288">
              <a:lnSpc>
                <a:spcPts val="3220"/>
              </a:lnSpc>
              <a:buFont typeface="Arial"/>
              <a:buChar char="•"/>
            </a:pPr>
            <a:r>
              <a:rPr lang="lv-LV" sz="2300" b="0" i="0" dirty="0">
                <a:effectLst/>
                <a:latin typeface="Gotham" panose="020B0604020202020204" charset="0"/>
                <a:cs typeface="Gotham" panose="020B0604020202020204" charset="0"/>
              </a:rPr>
              <a:t>Funkcionalitātes trūkums, kura dēļ lietu nevar izskatīt elektroniski/apdraud tiesības uz taisnīgu tiesu</a:t>
            </a:r>
            <a:r>
              <a:rPr lang="lv-LV" sz="2300" dirty="0">
                <a:latin typeface="Gotham" panose="020B0604020202020204" charset="0"/>
                <a:cs typeface="Gotham" panose="020B0604020202020204" charset="0"/>
              </a:rPr>
              <a:t>.</a:t>
            </a:r>
          </a:p>
          <a:p>
            <a:pPr marL="953775" lvl="2" indent="-248288">
              <a:lnSpc>
                <a:spcPts val="3220"/>
              </a:lnSpc>
              <a:buFont typeface="Arial"/>
              <a:buChar char="•"/>
            </a:pPr>
            <a:r>
              <a:rPr lang="lv-LV" sz="2300" b="0" i="0" dirty="0">
                <a:effectLst/>
                <a:latin typeface="Gotham" panose="020B0604020202020204" charset="0"/>
                <a:cs typeface="Gotham" panose="020B0604020202020204" charset="0"/>
              </a:rPr>
              <a:t>Funkcionalitāte, kuras trūkums liek atlikt tiesas sēdes un izskatīt lietas saprātīgos termiņos.</a:t>
            </a:r>
          </a:p>
          <a:p>
            <a:pPr marL="953775" lvl="2" indent="-248288">
              <a:lnSpc>
                <a:spcPts val="3220"/>
              </a:lnSpc>
              <a:buFont typeface="Arial"/>
              <a:buChar char="•"/>
            </a:pPr>
            <a:r>
              <a:rPr lang="lv-LV" sz="2300" b="0" i="0" dirty="0">
                <a:effectLst/>
                <a:latin typeface="Gotham" panose="020B0604020202020204" charset="0"/>
                <a:cs typeface="Gotham" panose="020B0604020202020204" charset="0"/>
              </a:rPr>
              <a:t>Ērtības un </a:t>
            </a:r>
            <a:r>
              <a:rPr lang="lv-LV" sz="2300" b="0" i="0" dirty="0" err="1">
                <a:effectLst/>
                <a:latin typeface="Gotham" panose="020B0604020202020204" charset="0"/>
                <a:cs typeface="Gotham" panose="020B0604020202020204" charset="0"/>
              </a:rPr>
              <a:t>papildfunkcijas</a:t>
            </a:r>
            <a:r>
              <a:rPr lang="lv-LV" sz="2300" b="0" i="0" dirty="0">
                <a:effectLst/>
                <a:latin typeface="Gotham" panose="020B0604020202020204" charset="0"/>
                <a:cs typeface="Gotham" panose="020B0604020202020204" charset="0"/>
              </a:rPr>
              <a:t>.</a:t>
            </a:r>
            <a:endParaRPr lang="lv-LV" sz="2300" dirty="0">
              <a:latin typeface="Gotham" panose="020B0604020202020204" charset="0"/>
              <a:cs typeface="Gotham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314450"/>
            <a:ext cx="9873941" cy="83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5"/>
              </a:lnSpc>
            </a:pPr>
            <a:r>
              <a:rPr lang="lv-LV" sz="6132" spc="913" dirty="0">
                <a:solidFill>
                  <a:srgbClr val="1E1E49"/>
                </a:solidFill>
                <a:latin typeface="Gotham"/>
              </a:rPr>
              <a:t>RĪCĪBAS PLĀNS</a:t>
            </a:r>
            <a:endParaRPr lang="en-US" sz="6132" spc="913" dirty="0">
              <a:solidFill>
                <a:srgbClr val="1E1E49"/>
              </a:solidFill>
              <a:latin typeface="Gotham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E25D2A6-333A-4A57-4FCC-AB166B8B7848}"/>
              </a:ext>
            </a:extLst>
          </p:cNvPr>
          <p:cNvSpPr/>
          <p:nvPr/>
        </p:nvSpPr>
        <p:spPr>
          <a:xfrm>
            <a:off x="12195576" y="3162300"/>
            <a:ext cx="5063724" cy="5934142"/>
          </a:xfrm>
          <a:custGeom>
            <a:avLst/>
            <a:gdLst/>
            <a:ahLst/>
            <a:cxnLst/>
            <a:rect l="l" t="t" r="r" b="b"/>
            <a:pathLst>
              <a:path w="6795499" h="8962888">
                <a:moveTo>
                  <a:pt x="0" y="0"/>
                </a:moveTo>
                <a:lnTo>
                  <a:pt x="6795499" y="0"/>
                </a:lnTo>
                <a:lnTo>
                  <a:pt x="6795499" y="8962888"/>
                </a:lnTo>
                <a:lnTo>
                  <a:pt x="0" y="8962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303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14450"/>
            <a:ext cx="120777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55"/>
              </a:lnSpc>
            </a:pPr>
            <a:r>
              <a:rPr lang="lv-LV" sz="6132" spc="913" dirty="0">
                <a:solidFill>
                  <a:srgbClr val="1E1E49"/>
                </a:solidFill>
                <a:latin typeface="Gotham"/>
              </a:rPr>
              <a:t>2023</a:t>
            </a:r>
            <a:endParaRPr lang="en-US" sz="6132" spc="913" dirty="0">
              <a:solidFill>
                <a:srgbClr val="1E1E49"/>
              </a:solidFill>
              <a:latin typeface="Gotha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19175" y="3917678"/>
            <a:ext cx="5018721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lv-LV" sz="2300" dirty="0">
                <a:solidFill>
                  <a:srgbClr val="1E1E49"/>
                </a:solidFill>
                <a:latin typeface="Gotham"/>
              </a:rPr>
              <a:t>Pabeigts</a:t>
            </a:r>
            <a:endParaRPr lang="en-US" sz="2300" dirty="0">
              <a:solidFill>
                <a:srgbClr val="1E1E49"/>
              </a:solidFill>
              <a:latin typeface="Gotha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4579208"/>
            <a:ext cx="5018721" cy="2540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sz="1800" dirty="0">
                <a:solidFill>
                  <a:srgbClr val="1E1E49"/>
                </a:solidFill>
                <a:latin typeface="Gotham"/>
              </a:rPr>
              <a:t>Atbalsta </a:t>
            </a:r>
            <a:r>
              <a:rPr lang="lv-LV" dirty="0">
                <a:solidFill>
                  <a:srgbClr val="1E1E49"/>
                </a:solidFill>
                <a:latin typeface="Gotham"/>
              </a:rPr>
              <a:t>personas tiesās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dirty="0">
                <a:solidFill>
                  <a:srgbClr val="1E1E49"/>
                </a:solidFill>
                <a:latin typeface="Gotham"/>
              </a:rPr>
              <a:t>Veidlapu pilnveide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dirty="0">
                <a:solidFill>
                  <a:srgbClr val="1E1E49"/>
                </a:solidFill>
                <a:latin typeface="Gotham"/>
              </a:rPr>
              <a:t>Brīdinājums par atkārtotu lietu TIS2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dirty="0">
                <a:solidFill>
                  <a:srgbClr val="1E1E49"/>
                </a:solidFill>
                <a:latin typeface="Gotham"/>
              </a:rPr>
              <a:t>Uzziņas lapa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dirty="0">
                <a:solidFill>
                  <a:srgbClr val="1E1E49"/>
                </a:solidFill>
                <a:latin typeface="Gotham"/>
              </a:rPr>
              <a:t>Tehniskais aprīkojums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dirty="0">
                <a:solidFill>
                  <a:srgbClr val="1E1E49"/>
                </a:solidFill>
                <a:latin typeface="Gotham"/>
              </a:rPr>
              <a:t>E-lietas portāls ar tiesas materiāliem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endParaRPr lang="lv-LV" dirty="0">
              <a:solidFill>
                <a:srgbClr val="1E1E49"/>
              </a:solidFill>
              <a:latin typeface="Gotham"/>
            </a:endParaRP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endParaRPr lang="lv-LV" sz="1800" dirty="0">
              <a:solidFill>
                <a:srgbClr val="1E1E49"/>
              </a:solidFill>
              <a:latin typeface="Gotha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45036" y="3943487"/>
            <a:ext cx="5018721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lv-LV" sz="2300" dirty="0">
                <a:solidFill>
                  <a:srgbClr val="1E1E49"/>
                </a:solidFill>
                <a:latin typeface="Gotham"/>
              </a:rPr>
              <a:t>Procesā</a:t>
            </a:r>
            <a:endParaRPr lang="en-US" sz="2300" dirty="0">
              <a:solidFill>
                <a:srgbClr val="1E1E49"/>
              </a:solidFill>
              <a:latin typeface="Gotha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47422" y="4508397"/>
            <a:ext cx="5018721" cy="157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dirty="0">
                <a:solidFill>
                  <a:srgbClr val="1E1E49"/>
                </a:solidFill>
                <a:latin typeface="Gotham" panose="020B0604020202020204" charset="0"/>
                <a:cs typeface="Gotham" panose="020B0604020202020204" charset="0"/>
              </a:rPr>
              <a:t>Dokumentu saraksts un kopu attēlošana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dirty="0">
                <a:solidFill>
                  <a:srgbClr val="1E1E49"/>
                </a:solidFill>
                <a:latin typeface="Gotham"/>
              </a:rPr>
              <a:t>Lietvedība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dirty="0" err="1">
                <a:solidFill>
                  <a:srgbClr val="1E1E49"/>
                </a:solidFill>
                <a:latin typeface="Gotham"/>
              </a:rPr>
              <a:t>Lielapjoma</a:t>
            </a:r>
            <a:r>
              <a:rPr lang="lv-LV" dirty="0">
                <a:solidFill>
                  <a:srgbClr val="1E1E49"/>
                </a:solidFill>
                <a:latin typeface="Gotham"/>
              </a:rPr>
              <a:t> failu straumēšana</a:t>
            </a:r>
            <a:endParaRPr lang="en-US" dirty="0">
              <a:solidFill>
                <a:srgbClr val="1E1E49"/>
              </a:solidFill>
              <a:latin typeface="Gotham"/>
            </a:endParaRP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endParaRPr lang="lv-LV" dirty="0">
              <a:solidFill>
                <a:srgbClr val="1E1E49"/>
              </a:solidFill>
              <a:latin typeface="Gotham"/>
            </a:endParaRP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endParaRPr lang="lv-LV" dirty="0">
              <a:solidFill>
                <a:srgbClr val="1E1E49"/>
              </a:solidFill>
              <a:latin typeface="Gotha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24250" y="3943487"/>
            <a:ext cx="5018721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lv-LV" sz="2300" dirty="0">
                <a:solidFill>
                  <a:srgbClr val="1E1E49"/>
                </a:solidFill>
                <a:latin typeface="Gotham"/>
              </a:rPr>
              <a:t>2024.gadā</a:t>
            </a:r>
            <a:endParaRPr lang="en-US" sz="2300" dirty="0">
              <a:solidFill>
                <a:srgbClr val="1E1E49"/>
              </a:solidFill>
              <a:latin typeface="Gotha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734800" y="4579208"/>
            <a:ext cx="5018721" cy="616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sz="1800" dirty="0">
                <a:solidFill>
                  <a:srgbClr val="1E1E49"/>
                </a:solidFill>
                <a:latin typeface="Gotham"/>
              </a:rPr>
              <a:t>Administratīvais process TIS2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dirty="0" err="1">
                <a:solidFill>
                  <a:srgbClr val="1E1E49"/>
                </a:solidFill>
                <a:latin typeface="Gotham"/>
              </a:rPr>
              <a:t>Anonimizācijas</a:t>
            </a:r>
            <a:r>
              <a:rPr lang="lv-LV" dirty="0">
                <a:solidFill>
                  <a:srgbClr val="1E1E49"/>
                </a:solidFill>
                <a:latin typeface="Gotham"/>
              </a:rPr>
              <a:t> pilnveide</a:t>
            </a:r>
          </a:p>
        </p:txBody>
      </p:sp>
      <p:sp>
        <p:nvSpPr>
          <p:cNvPr id="9" name="Freeform 9"/>
          <p:cNvSpPr/>
          <p:nvPr/>
        </p:nvSpPr>
        <p:spPr>
          <a:xfrm rot="5400000">
            <a:off x="1780096" y="3551945"/>
            <a:ext cx="39750" cy="1561592"/>
          </a:xfrm>
          <a:custGeom>
            <a:avLst/>
            <a:gdLst/>
            <a:ahLst/>
            <a:cxnLst/>
            <a:rect l="l" t="t" r="r" b="b"/>
            <a:pathLst>
              <a:path w="39750" h="1561592">
                <a:moveTo>
                  <a:pt x="0" y="0"/>
                </a:moveTo>
                <a:lnTo>
                  <a:pt x="39750" y="0"/>
                </a:lnTo>
                <a:lnTo>
                  <a:pt x="39750" y="1561592"/>
                </a:lnTo>
                <a:lnTo>
                  <a:pt x="0" y="1561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0" name="Freeform 10"/>
          <p:cNvSpPr/>
          <p:nvPr/>
        </p:nvSpPr>
        <p:spPr>
          <a:xfrm rot="5400000">
            <a:off x="7305957" y="3591695"/>
            <a:ext cx="39750" cy="1561592"/>
          </a:xfrm>
          <a:custGeom>
            <a:avLst/>
            <a:gdLst/>
            <a:ahLst/>
            <a:cxnLst/>
            <a:rect l="l" t="t" r="r" b="b"/>
            <a:pathLst>
              <a:path w="39750" h="1561592">
                <a:moveTo>
                  <a:pt x="0" y="0"/>
                </a:moveTo>
                <a:lnTo>
                  <a:pt x="39749" y="0"/>
                </a:lnTo>
                <a:lnTo>
                  <a:pt x="39749" y="1561592"/>
                </a:lnTo>
                <a:lnTo>
                  <a:pt x="0" y="1561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>
          <a:xfrm rot="5400000">
            <a:off x="13001500" y="3631445"/>
            <a:ext cx="39750" cy="1561592"/>
          </a:xfrm>
          <a:custGeom>
            <a:avLst/>
            <a:gdLst/>
            <a:ahLst/>
            <a:cxnLst/>
            <a:rect l="l" t="t" r="r" b="b"/>
            <a:pathLst>
              <a:path w="39750" h="1561592">
                <a:moveTo>
                  <a:pt x="0" y="0"/>
                </a:moveTo>
                <a:lnTo>
                  <a:pt x="39750" y="0"/>
                </a:lnTo>
                <a:lnTo>
                  <a:pt x="39750" y="1561592"/>
                </a:lnTo>
                <a:lnTo>
                  <a:pt x="0" y="1561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14450"/>
            <a:ext cx="134493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55"/>
              </a:lnSpc>
            </a:pPr>
            <a:r>
              <a:rPr lang="lv-LV" sz="6132" spc="913" dirty="0">
                <a:solidFill>
                  <a:srgbClr val="1E1E49"/>
                </a:solidFill>
                <a:latin typeface="Gotham"/>
              </a:rPr>
              <a:t>UZDEVUMI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19175" y="3917678"/>
            <a:ext cx="5018721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lv-LV" sz="2300" dirty="0">
                <a:solidFill>
                  <a:srgbClr val="1E1E49"/>
                </a:solidFill>
                <a:latin typeface="Gotham"/>
              </a:rPr>
              <a:t>2024</a:t>
            </a:r>
            <a:endParaRPr lang="en-US" sz="2300" dirty="0">
              <a:solidFill>
                <a:srgbClr val="1E1E49"/>
              </a:solidFill>
              <a:latin typeface="Gotha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4579208"/>
            <a:ext cx="5018721" cy="157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sz="1800" dirty="0">
                <a:solidFill>
                  <a:srgbClr val="1E1E49"/>
                </a:solidFill>
                <a:latin typeface="Gotham"/>
              </a:rPr>
              <a:t>Administratīvā procesa pārcelšana uz TIS2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dirty="0">
                <a:solidFill>
                  <a:srgbClr val="1E1E49"/>
                </a:solidFill>
                <a:latin typeface="Gotham"/>
              </a:rPr>
              <a:t>Kriminālprocesa pilnveide </a:t>
            </a:r>
            <a:endParaRPr lang="en-US" sz="1800" dirty="0">
              <a:solidFill>
                <a:srgbClr val="1E1E49"/>
              </a:solidFill>
              <a:latin typeface="Gotham"/>
            </a:endParaRP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sz="1800" dirty="0">
                <a:solidFill>
                  <a:srgbClr val="1E1E49"/>
                </a:solidFill>
                <a:latin typeface="Gotham"/>
              </a:rPr>
              <a:t>Autentifikācija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dirty="0">
                <a:solidFill>
                  <a:srgbClr val="1E1E49"/>
                </a:solidFill>
                <a:latin typeface="Gotham"/>
              </a:rPr>
              <a:t>Bezmaksas monitorings</a:t>
            </a:r>
            <a:endParaRPr lang="lv-LV" sz="1800" dirty="0">
              <a:solidFill>
                <a:srgbClr val="1E1E49"/>
              </a:solidFill>
              <a:latin typeface="Gotha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45036" y="3943487"/>
            <a:ext cx="5018721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lv-LV" sz="2300" dirty="0">
                <a:solidFill>
                  <a:srgbClr val="1E1E49"/>
                </a:solidFill>
                <a:latin typeface="Gotham"/>
              </a:rPr>
              <a:t>2025</a:t>
            </a:r>
            <a:endParaRPr lang="en-US" sz="2300" dirty="0">
              <a:solidFill>
                <a:srgbClr val="1E1E49"/>
              </a:solidFill>
              <a:latin typeface="Gotha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47422" y="4508397"/>
            <a:ext cx="5018721" cy="93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dirty="0">
                <a:solidFill>
                  <a:srgbClr val="1E1E49"/>
                </a:solidFill>
                <a:latin typeface="Gotham"/>
              </a:rPr>
              <a:t>Kriminālprocesa pilnveide </a:t>
            </a:r>
            <a:endParaRPr lang="en-US" sz="1800" dirty="0">
              <a:solidFill>
                <a:srgbClr val="1E1E49"/>
              </a:solidFill>
              <a:latin typeface="Gotham"/>
            </a:endParaRP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dirty="0">
                <a:solidFill>
                  <a:srgbClr val="1E1E49"/>
                </a:solidFill>
                <a:latin typeface="Gotham" panose="020B0604020202020204" charset="0"/>
                <a:cs typeface="Gotham" panose="020B0604020202020204" charset="0"/>
              </a:rPr>
              <a:t>Civilprocesa pārcelšanas analīze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spc="-5" dirty="0">
                <a:solidFill>
                  <a:srgbClr val="172B4D"/>
                </a:solidFill>
                <a:latin typeface="Gotham" panose="020B0604020202020204" charset="0"/>
                <a:ea typeface="Calibri" panose="020F0502020204030204" pitchFamily="34" charset="0"/>
                <a:cs typeface="Gotham" panose="020B0604020202020204" charset="0"/>
              </a:rPr>
              <a:t>Veidlapu pilnveide</a:t>
            </a:r>
            <a:endParaRPr lang="lv-LV" sz="1800" spc="-5" dirty="0">
              <a:solidFill>
                <a:srgbClr val="172B4D"/>
              </a:solidFill>
              <a:effectLst/>
              <a:latin typeface="Gotham" panose="020B0604020202020204" charset="0"/>
              <a:ea typeface="Calibri" panose="020F0502020204030204" pitchFamily="34" charset="0"/>
              <a:cs typeface="Gotham" panose="020B06040202020202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24250" y="3943487"/>
            <a:ext cx="5018721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lv-LV" sz="2300" dirty="0">
                <a:solidFill>
                  <a:srgbClr val="1E1E49"/>
                </a:solidFill>
                <a:latin typeface="Gotham"/>
              </a:rPr>
              <a:t>2026</a:t>
            </a:r>
            <a:endParaRPr lang="en-US" sz="2300" dirty="0">
              <a:solidFill>
                <a:srgbClr val="1E1E49"/>
              </a:solidFill>
              <a:latin typeface="Gotha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734800" y="4579208"/>
            <a:ext cx="5018721" cy="616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sz="1800" dirty="0">
                <a:solidFill>
                  <a:srgbClr val="1E1E49"/>
                </a:solidFill>
                <a:latin typeface="Gotham"/>
              </a:rPr>
              <a:t>Civilprocesa pārcelšana uz TIS2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lv-LV" dirty="0">
                <a:solidFill>
                  <a:srgbClr val="1E1E49"/>
                </a:solidFill>
                <a:latin typeface="Gotham"/>
              </a:rPr>
              <a:t>Integrācija ar KRAS</a:t>
            </a:r>
            <a:endParaRPr lang="lv-LV" sz="1800" dirty="0">
              <a:solidFill>
                <a:srgbClr val="1E1E49"/>
              </a:solidFill>
              <a:latin typeface="Gotham"/>
            </a:endParaRPr>
          </a:p>
        </p:txBody>
      </p:sp>
      <p:sp>
        <p:nvSpPr>
          <p:cNvPr id="9" name="Freeform 9"/>
          <p:cNvSpPr/>
          <p:nvPr/>
        </p:nvSpPr>
        <p:spPr>
          <a:xfrm rot="5400000">
            <a:off x="1780096" y="3551945"/>
            <a:ext cx="39750" cy="1561592"/>
          </a:xfrm>
          <a:custGeom>
            <a:avLst/>
            <a:gdLst/>
            <a:ahLst/>
            <a:cxnLst/>
            <a:rect l="l" t="t" r="r" b="b"/>
            <a:pathLst>
              <a:path w="39750" h="1561592">
                <a:moveTo>
                  <a:pt x="0" y="0"/>
                </a:moveTo>
                <a:lnTo>
                  <a:pt x="39750" y="0"/>
                </a:lnTo>
                <a:lnTo>
                  <a:pt x="39750" y="1561592"/>
                </a:lnTo>
                <a:lnTo>
                  <a:pt x="0" y="1561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0" name="Freeform 10"/>
          <p:cNvSpPr/>
          <p:nvPr/>
        </p:nvSpPr>
        <p:spPr>
          <a:xfrm rot="5400000">
            <a:off x="7305957" y="3591695"/>
            <a:ext cx="39750" cy="1561592"/>
          </a:xfrm>
          <a:custGeom>
            <a:avLst/>
            <a:gdLst/>
            <a:ahLst/>
            <a:cxnLst/>
            <a:rect l="l" t="t" r="r" b="b"/>
            <a:pathLst>
              <a:path w="39750" h="1561592">
                <a:moveTo>
                  <a:pt x="0" y="0"/>
                </a:moveTo>
                <a:lnTo>
                  <a:pt x="39749" y="0"/>
                </a:lnTo>
                <a:lnTo>
                  <a:pt x="39749" y="1561592"/>
                </a:lnTo>
                <a:lnTo>
                  <a:pt x="0" y="1561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>
          <a:xfrm rot="5400000">
            <a:off x="13001500" y="3631445"/>
            <a:ext cx="39750" cy="1561592"/>
          </a:xfrm>
          <a:custGeom>
            <a:avLst/>
            <a:gdLst/>
            <a:ahLst/>
            <a:cxnLst/>
            <a:rect l="l" t="t" r="r" b="b"/>
            <a:pathLst>
              <a:path w="39750" h="1561592">
                <a:moveTo>
                  <a:pt x="0" y="0"/>
                </a:moveTo>
                <a:lnTo>
                  <a:pt x="39750" y="0"/>
                </a:lnTo>
                <a:lnTo>
                  <a:pt x="39750" y="1561592"/>
                </a:lnTo>
                <a:lnTo>
                  <a:pt x="0" y="1561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150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14450"/>
            <a:ext cx="16230600" cy="83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5"/>
              </a:lnSpc>
            </a:pPr>
            <a:r>
              <a:rPr lang="lv-LV" sz="6132" spc="913" dirty="0">
                <a:solidFill>
                  <a:srgbClr val="1E1E49"/>
                </a:solidFill>
                <a:latin typeface="Gotham"/>
              </a:rPr>
              <a:t>FINANSĒJUMS</a:t>
            </a:r>
            <a:endParaRPr lang="en-US" sz="6132" spc="913" dirty="0">
              <a:solidFill>
                <a:srgbClr val="1E1E49"/>
              </a:solidFill>
              <a:latin typeface="Gotha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790941"/>
            <a:ext cx="5018721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1E1E49"/>
                </a:solidFill>
                <a:latin typeface="Gotham"/>
              </a:rPr>
              <a:t>VALSTS BUDŽETS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5513695"/>
            <a:ext cx="5018721" cy="62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E1E49"/>
                </a:solidFill>
                <a:latin typeface="Gotham"/>
              </a:rPr>
              <a:t>prioritātes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E1E49"/>
                </a:solidFill>
                <a:latin typeface="Gotham"/>
              </a:rPr>
              <a:t>normatīvo aktu anotācijas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34640" y="4790941"/>
            <a:ext cx="5018721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1E1E49"/>
                </a:solidFill>
                <a:latin typeface="Gotham"/>
              </a:rPr>
              <a:t>PROJEKTI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34640" y="5513695"/>
            <a:ext cx="5018721" cy="1898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en-US" sz="1800" dirty="0" err="1">
                <a:solidFill>
                  <a:srgbClr val="1E1E49"/>
                </a:solidFill>
                <a:latin typeface="Gotham"/>
              </a:rPr>
              <a:t>Atveseļošanās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 un </a:t>
            </a:r>
            <a:r>
              <a:rPr lang="en-US" sz="1800" dirty="0" err="1">
                <a:solidFill>
                  <a:srgbClr val="1E1E49"/>
                </a:solidFill>
                <a:latin typeface="Gotham"/>
              </a:rPr>
              <a:t>noturības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 </a:t>
            </a:r>
            <a:r>
              <a:rPr lang="en-US" sz="1800" dirty="0" err="1">
                <a:solidFill>
                  <a:srgbClr val="1E1E49"/>
                </a:solidFill>
                <a:latin typeface="Gotham"/>
              </a:rPr>
              <a:t>mehānisma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 (ANM) </a:t>
            </a:r>
            <a:r>
              <a:rPr lang="en-US" sz="1800" dirty="0" err="1">
                <a:solidFill>
                  <a:srgbClr val="1E1E49"/>
                </a:solidFill>
                <a:latin typeface="Gotham"/>
              </a:rPr>
              <a:t>plāna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 </a:t>
            </a:r>
            <a:r>
              <a:rPr lang="en-US" sz="1800" dirty="0" err="1">
                <a:solidFill>
                  <a:srgbClr val="1E1E49"/>
                </a:solidFill>
                <a:latin typeface="Gotham"/>
              </a:rPr>
              <a:t>ietvaros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 </a:t>
            </a:r>
            <a:r>
              <a:rPr lang="en-US" sz="1800" dirty="0" err="1">
                <a:solidFill>
                  <a:srgbClr val="1E1E49"/>
                </a:solidFill>
                <a:latin typeface="Gotham"/>
              </a:rPr>
              <a:t>īstenojamais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 </a:t>
            </a:r>
            <a:r>
              <a:rPr lang="en-US" sz="1800" dirty="0" err="1">
                <a:solidFill>
                  <a:srgbClr val="1E1E49"/>
                </a:solidFill>
                <a:latin typeface="Gotham"/>
              </a:rPr>
              <a:t>projekts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 “</a:t>
            </a:r>
            <a:r>
              <a:rPr lang="en-US" sz="1800" b="1" u="sng" dirty="0">
                <a:solidFill>
                  <a:srgbClr val="1E1E49"/>
                </a:solidFill>
                <a:latin typeface="Gotham"/>
              </a:rPr>
              <a:t>E-</a:t>
            </a:r>
            <a:r>
              <a:rPr lang="en-US" sz="1800" b="1" u="sng" dirty="0" err="1">
                <a:solidFill>
                  <a:srgbClr val="1E1E49"/>
                </a:solidFill>
                <a:latin typeface="Gotham"/>
              </a:rPr>
              <a:t>lietas</a:t>
            </a:r>
            <a:r>
              <a:rPr lang="en-US" sz="1800" b="1" u="sng" dirty="0">
                <a:solidFill>
                  <a:srgbClr val="1E1E49"/>
                </a:solidFill>
                <a:latin typeface="Gotham"/>
              </a:rPr>
              <a:t> </a:t>
            </a:r>
            <a:r>
              <a:rPr lang="en-US" sz="1800" b="1" u="sng" dirty="0" err="1">
                <a:solidFill>
                  <a:srgbClr val="1E1E49"/>
                </a:solidFill>
                <a:latin typeface="Gotham"/>
              </a:rPr>
              <a:t>programma</a:t>
            </a:r>
            <a:r>
              <a:rPr lang="en-US" sz="1800" b="1" u="sng" dirty="0">
                <a:solidFill>
                  <a:srgbClr val="1E1E49"/>
                </a:solidFill>
                <a:latin typeface="Gotham"/>
              </a:rPr>
              <a:t> 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– </a:t>
            </a:r>
            <a:r>
              <a:rPr lang="en-US" sz="1800" dirty="0" err="1">
                <a:solidFill>
                  <a:srgbClr val="1E1E49"/>
                </a:solidFill>
                <a:latin typeface="Gotham"/>
              </a:rPr>
              <a:t>izmeklēšanas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 un </a:t>
            </a:r>
            <a:r>
              <a:rPr lang="en-US" sz="1800" dirty="0" err="1">
                <a:solidFill>
                  <a:srgbClr val="1E1E49"/>
                </a:solidFill>
                <a:latin typeface="Gotham"/>
              </a:rPr>
              <a:t>tiesvedības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 </a:t>
            </a:r>
            <a:r>
              <a:rPr lang="en-US" sz="1800" dirty="0" err="1">
                <a:solidFill>
                  <a:srgbClr val="1E1E49"/>
                </a:solidFill>
                <a:latin typeface="Gotham"/>
              </a:rPr>
              <a:t>procesu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 </a:t>
            </a:r>
            <a:r>
              <a:rPr lang="en-US" sz="1800" dirty="0" err="1">
                <a:solidFill>
                  <a:srgbClr val="1E1E49"/>
                </a:solidFill>
                <a:latin typeface="Gotham"/>
              </a:rPr>
              <a:t>pilnveide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 – 2.posms”</a:t>
            </a: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en-US" sz="1800" dirty="0" err="1">
                <a:solidFill>
                  <a:srgbClr val="1E1E49"/>
                </a:solidFill>
                <a:latin typeface="Gotham"/>
              </a:rPr>
              <a:t>Projekts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 “</a:t>
            </a:r>
            <a:r>
              <a:rPr lang="en-US" sz="1800" dirty="0" err="1">
                <a:solidFill>
                  <a:srgbClr val="1E1E49"/>
                </a:solidFill>
                <a:latin typeface="Gotham"/>
              </a:rPr>
              <a:t>Atrodi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 </a:t>
            </a:r>
            <a:r>
              <a:rPr lang="en-US" sz="1800" dirty="0" err="1">
                <a:solidFill>
                  <a:srgbClr val="1E1E49"/>
                </a:solidFill>
                <a:latin typeface="Gotham"/>
              </a:rPr>
              <a:t>advok</a:t>
            </a:r>
            <a:r>
              <a:rPr lang="lv-LV" sz="1800" dirty="0">
                <a:solidFill>
                  <a:srgbClr val="1E1E49"/>
                </a:solidFill>
                <a:latin typeface="Gotham"/>
              </a:rPr>
              <a:t>ā</a:t>
            </a:r>
            <a:r>
              <a:rPr lang="en-US" sz="1800" dirty="0" err="1">
                <a:solidFill>
                  <a:srgbClr val="1E1E49"/>
                </a:solidFill>
                <a:latin typeface="Gotham"/>
              </a:rPr>
              <a:t>tu</a:t>
            </a:r>
            <a:r>
              <a:rPr lang="en-US" sz="1800" dirty="0">
                <a:solidFill>
                  <a:srgbClr val="1E1E49"/>
                </a:solidFill>
                <a:latin typeface="Gotham"/>
              </a:rPr>
              <a:t>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40579" y="4790941"/>
            <a:ext cx="5018721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1E1E49"/>
                </a:solidFill>
                <a:latin typeface="Gotham"/>
              </a:rPr>
              <a:t>CITI AVOTI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40579" y="5513695"/>
            <a:ext cx="5018721" cy="935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E1E49"/>
                </a:solidFill>
                <a:latin typeface="Gotham"/>
              </a:rPr>
              <a:t>pasākumu plāna noziedzīgi iegūtu līdzekļu legalizācijas un terorisma un proliferācijas finansēšana</a:t>
            </a:r>
          </a:p>
        </p:txBody>
      </p:sp>
      <p:sp>
        <p:nvSpPr>
          <p:cNvPr id="9" name="Freeform 9"/>
          <p:cNvSpPr/>
          <p:nvPr/>
        </p:nvSpPr>
        <p:spPr>
          <a:xfrm rot="5400000">
            <a:off x="1780096" y="4457374"/>
            <a:ext cx="39750" cy="1561592"/>
          </a:xfrm>
          <a:custGeom>
            <a:avLst/>
            <a:gdLst/>
            <a:ahLst/>
            <a:cxnLst/>
            <a:rect l="l" t="t" r="r" b="b"/>
            <a:pathLst>
              <a:path w="39750" h="1561592">
                <a:moveTo>
                  <a:pt x="0" y="0"/>
                </a:moveTo>
                <a:lnTo>
                  <a:pt x="39750" y="0"/>
                </a:lnTo>
                <a:lnTo>
                  <a:pt x="39750" y="1561592"/>
                </a:lnTo>
                <a:lnTo>
                  <a:pt x="0" y="1561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0" name="Freeform 10"/>
          <p:cNvSpPr/>
          <p:nvPr/>
        </p:nvSpPr>
        <p:spPr>
          <a:xfrm rot="5400000">
            <a:off x="7395561" y="4437499"/>
            <a:ext cx="39750" cy="1561592"/>
          </a:xfrm>
          <a:custGeom>
            <a:avLst/>
            <a:gdLst/>
            <a:ahLst/>
            <a:cxnLst/>
            <a:rect l="l" t="t" r="r" b="b"/>
            <a:pathLst>
              <a:path w="39750" h="1561592">
                <a:moveTo>
                  <a:pt x="0" y="0"/>
                </a:moveTo>
                <a:lnTo>
                  <a:pt x="39749" y="0"/>
                </a:lnTo>
                <a:lnTo>
                  <a:pt x="39749" y="1561592"/>
                </a:lnTo>
                <a:lnTo>
                  <a:pt x="0" y="1561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>
          <a:xfrm rot="5400000">
            <a:off x="13001500" y="4477249"/>
            <a:ext cx="39750" cy="1561592"/>
          </a:xfrm>
          <a:custGeom>
            <a:avLst/>
            <a:gdLst/>
            <a:ahLst/>
            <a:cxnLst/>
            <a:rect l="l" t="t" r="r" b="b"/>
            <a:pathLst>
              <a:path w="39750" h="1561592">
                <a:moveTo>
                  <a:pt x="0" y="0"/>
                </a:moveTo>
                <a:lnTo>
                  <a:pt x="39750" y="0"/>
                </a:lnTo>
                <a:lnTo>
                  <a:pt x="39750" y="1561592"/>
                </a:lnTo>
                <a:lnTo>
                  <a:pt x="0" y="1561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2" name="Freeform 12"/>
          <p:cNvSpPr/>
          <p:nvPr/>
        </p:nvSpPr>
        <p:spPr>
          <a:xfrm>
            <a:off x="1019175" y="2928467"/>
            <a:ext cx="1774492" cy="1844826"/>
          </a:xfrm>
          <a:custGeom>
            <a:avLst/>
            <a:gdLst/>
            <a:ahLst/>
            <a:cxnLst/>
            <a:rect l="l" t="t" r="r" b="b"/>
            <a:pathLst>
              <a:path w="1774492" h="1844826">
                <a:moveTo>
                  <a:pt x="0" y="0"/>
                </a:moveTo>
                <a:lnTo>
                  <a:pt x="1774492" y="0"/>
                </a:lnTo>
                <a:lnTo>
                  <a:pt x="1774492" y="1844826"/>
                </a:lnTo>
                <a:lnTo>
                  <a:pt x="0" y="1844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3" name="Freeform 13"/>
          <p:cNvSpPr/>
          <p:nvPr/>
        </p:nvSpPr>
        <p:spPr>
          <a:xfrm>
            <a:off x="6634640" y="3071755"/>
            <a:ext cx="1688182" cy="1668135"/>
          </a:xfrm>
          <a:custGeom>
            <a:avLst/>
            <a:gdLst/>
            <a:ahLst/>
            <a:cxnLst/>
            <a:rect l="l" t="t" r="r" b="b"/>
            <a:pathLst>
              <a:path w="1688182" h="1668135">
                <a:moveTo>
                  <a:pt x="0" y="0"/>
                </a:moveTo>
                <a:lnTo>
                  <a:pt x="1688182" y="0"/>
                </a:lnTo>
                <a:lnTo>
                  <a:pt x="1688182" y="1668135"/>
                </a:lnTo>
                <a:lnTo>
                  <a:pt x="0" y="16681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4" name="Freeform 14"/>
          <p:cNvSpPr/>
          <p:nvPr/>
        </p:nvSpPr>
        <p:spPr>
          <a:xfrm>
            <a:off x="12240579" y="2928467"/>
            <a:ext cx="1765869" cy="1727241"/>
          </a:xfrm>
          <a:custGeom>
            <a:avLst/>
            <a:gdLst/>
            <a:ahLst/>
            <a:cxnLst/>
            <a:rect l="l" t="t" r="r" b="b"/>
            <a:pathLst>
              <a:path w="1765869" h="1727241">
                <a:moveTo>
                  <a:pt x="0" y="0"/>
                </a:moveTo>
                <a:lnTo>
                  <a:pt x="1765869" y="0"/>
                </a:lnTo>
                <a:lnTo>
                  <a:pt x="1765869" y="1727241"/>
                </a:lnTo>
                <a:lnTo>
                  <a:pt x="0" y="17272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751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14450"/>
            <a:ext cx="148209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55"/>
              </a:lnSpc>
            </a:pPr>
            <a:r>
              <a:rPr lang="lv-LV" sz="6132" spc="913" dirty="0">
                <a:solidFill>
                  <a:srgbClr val="1E1E49"/>
                </a:solidFill>
                <a:latin typeface="Gotham"/>
              </a:rPr>
              <a:t>E-LIETA 2.posms</a:t>
            </a:r>
          </a:p>
        </p:txBody>
      </p:sp>
      <p:pic>
        <p:nvPicPr>
          <p:cNvPr id="5" name="Attēls 4" descr="Attēls, kurā ir teksts, ekrānuzņēmums, fonts, krāsainība&#10;&#10;Apraksts ģenerēts automātiski">
            <a:extLst>
              <a:ext uri="{FF2B5EF4-FFF2-40B4-BE49-F238E27FC236}">
                <a16:creationId xmlns:a16="http://schemas.microsoft.com/office/drawing/2014/main" id="{F08DB5B0-E80C-DD0C-06B9-86E06D49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0" y="2705100"/>
            <a:ext cx="1750241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21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755</Words>
  <Application>Microsoft Office PowerPoint</Application>
  <PresentationFormat>Pielāgots</PresentationFormat>
  <Paragraphs>100</Paragraphs>
  <Slides>11</Slides>
  <Notes>4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7" baseType="lpstr">
      <vt:lpstr>Times New Roman</vt:lpstr>
      <vt:lpstr>Calibri</vt:lpstr>
      <vt:lpstr>Arial</vt:lpstr>
      <vt:lpstr>Bostom</vt:lpstr>
      <vt:lpstr>Gotham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attistiba</dc:title>
  <cp:lastModifiedBy>Ilze Piševa</cp:lastModifiedBy>
  <cp:revision>20</cp:revision>
  <dcterms:created xsi:type="dcterms:W3CDTF">2006-08-16T00:00:00Z</dcterms:created>
  <dcterms:modified xsi:type="dcterms:W3CDTF">2023-12-01T08:34:10Z</dcterms:modified>
  <dc:identifier>DAFtgRSU3eg</dc:identifier>
</cp:coreProperties>
</file>