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rts/chart21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charts/chart22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charts/chart23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91" r:id="rId1"/>
  </p:sldMasterIdLst>
  <p:notesMasterIdLst>
    <p:notesMasterId r:id="rId24"/>
  </p:notesMasterIdLst>
  <p:handoutMasterIdLst>
    <p:handoutMasterId r:id="rId25"/>
  </p:handoutMasterIdLst>
  <p:sldIdLst>
    <p:sldId id="256" r:id="rId2"/>
    <p:sldId id="289" r:id="rId3"/>
    <p:sldId id="290" r:id="rId4"/>
    <p:sldId id="291" r:id="rId5"/>
    <p:sldId id="292" r:id="rId6"/>
    <p:sldId id="295" r:id="rId7"/>
    <p:sldId id="299" r:id="rId8"/>
    <p:sldId id="298" r:id="rId9"/>
    <p:sldId id="296" r:id="rId10"/>
    <p:sldId id="300" r:id="rId11"/>
    <p:sldId id="306" r:id="rId12"/>
    <p:sldId id="307" r:id="rId13"/>
    <p:sldId id="301" r:id="rId14"/>
    <p:sldId id="302" r:id="rId15"/>
    <p:sldId id="305" r:id="rId16"/>
    <p:sldId id="303" r:id="rId17"/>
    <p:sldId id="304" r:id="rId18"/>
    <p:sldId id="297" r:id="rId19"/>
    <p:sldId id="293" r:id="rId20"/>
    <p:sldId id="294" r:id="rId21"/>
    <p:sldId id="308" r:id="rId22"/>
    <p:sldId id="278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  <a:srgbClr val="E779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353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1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780" y="6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BDC\at247\3.%20Citi%20faili\Biju&#353;o%20kol&#275;&#291;u%20mapes\RihardsVeinbergs\PRIVATE\2022%20Tiesne&#353;u%20vakances\Tiesne&#353;u%20vakances%2020.10.2022.RV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\\BDC\at247\3.%20Citi%20faili\Biju&#353;o%20kol&#275;&#291;u%20mapes\RihardsVeinbergs\PRIVATE\2022%20Tiesne&#353;u%20vecuma%20strukt&#363;ra\Tiesne&#353;u%20demogr&#257;fisk&#257;%20strukt&#363;ra%2025.10.2022.%20RV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\\BDC\at247\3.%20Citi%20faili\Biju&#353;o%20kol&#275;&#291;u%20mapes\RihardsVeinbergs\PRIVATE\2022%20Tiesne&#353;u%20demogr&#257;fisk&#257;%20strukt&#363;ra\Tiesne&#353;u%20demogr&#257;fisk&#257;%20strukt&#363;ra%2025.10.2022.%20RV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\\BDC\at247\3.%20Citi%20faili\Biju&#353;o%20kol&#275;&#291;u%20mapes\RihardsVeinbergs\PRIVATE\2022%20Tiesne&#353;u%20demogr&#257;fisk&#257;%20strukt&#363;ra\Tiesne&#353;u%20demogr&#257;fisk&#257;%20strukt&#363;ra%2025.10.2022.%20RV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file:///\\BDC\at247\3.%20Citi%20faili\Biju&#353;o%20kol&#275;&#291;u%20mapes\RihardsVeinbergs\PRIVATE\2022%20Tiesne&#353;u%20vecuma%20strukt&#363;ra\Tiesne&#353;u%20demogr&#257;fisk&#257;%20strukt&#363;ra%2025.10.2022.%20RV.xlsx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file:///\\BDC\at247\3.%20Citi%20faili\Biju&#353;o%20kol&#275;&#291;u%20mapes\RihardsVeinbergs\PRIVATE\2022%20Tiesne&#353;u%20vecuma%20strukt&#363;ra\Tiesne&#353;u%20demogr&#257;fisk&#257;%20strukt&#363;ra%2025.10.2022.%20RV.xlsx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file:///\\BDC\at247\3.%20Citi%20faili\Biju&#353;o%20kol&#275;&#291;u%20mapes\RihardsVeinbergs\PRIVATE\2022%20Tiesne&#353;u%20vecuma%20strukt&#363;ra\Tiesne&#353;u%20demogr&#257;fisk&#257;%20strukt&#363;ra%2025.10.2022.%20RV.xlsx" TargetMode="Externa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oleObject" Target="file:///\\BDC\at247\3.%20Citi%20faili\Biju&#353;o%20kol&#275;&#291;u%20mapes\RihardsVeinbergs\PRIVATE\2022%20Tiesne&#353;u%20vecuma%20strukt&#363;ra\Tiesne&#353;u%20demogr&#257;fisk&#257;%20strukt&#363;ra%2025.10.2022.%20RV.xlsx" TargetMode="External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oleObject" Target="file:///\\BDC\at247\3.%20Citi%20faili\Biju&#353;o%20kol&#275;&#291;u%20mapes\RihardsVeinbergs\PRIVATE\2022%20Tiesne&#353;u%20vecuma%20strukt&#363;ra\Tiesne&#353;u%20demogr&#257;fisk&#257;%20strukt&#363;ra%2025.10.2022.%20RV.xlsx" TargetMode="External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oleObject" Target="file:///\\BDC\at247\3.%20Citi%20faili\Biju&#353;o%20kol&#275;&#291;u%20mapes\RihardsVeinbergs\PRIVATE\2022%20Tiesne&#353;u%20vecuma%20strukt&#363;ra\Tiesne&#353;u%20demogr&#257;fisk&#257;%20strukt&#363;ra%2025.10.2022.%20RV.xlsx" TargetMode="External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oleObject" Target="file:///\\BDC\at247\3.%20Citi%20faili\Biju&#353;o%20kol&#275;&#291;u%20mapes\RihardsVeinbergs\PRIVATE\2022%20Tiesne&#353;u%20vecuma%20strukt&#363;ra\Tiesne&#353;u%20demogr&#257;fisk&#257;%20strukt&#363;ra%2025.10.2022.%20RV.xlsx" TargetMode="External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BDC\at247\3.%20Citi%20faili\Biju&#353;o%20kol&#275;&#291;u%20mapes\RihardsVeinbergs\PRIVATE\2022%20Tiesne&#353;u%20vakances\Tiesne&#353;u%20vakances%2029.09.2022.RV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oleObject" Target="file:///\\BDC\at247\3.%20Citi%20faili\Biju&#353;o%20kol&#275;&#291;u%20mapes\RihardsVeinbergs\PRIVATE\2022%20Tiesne&#353;u%20vecuma%20strukt&#363;ra\Tiesne&#353;u%20demogr&#257;fisk&#257;%20strukt&#363;ra%2025.10.2022.%20RV.xlsx" TargetMode="External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oleObject" Target="file:///\\BDC\at247\3.%20Citi%20faili\Biju&#353;o%20kol&#275;&#291;u%20mapes\RihardsVeinbergs\PRIVATE\2022%20Optim&#257;lais%20tiesne&#353;u%20skaits\Optim&#257;lais%20tiesne&#353;u%20skaits%20(2020%20dati).xlsx" TargetMode="External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oleObject" Target="file:///\\BDC\at247\3.%20Citi%20faili\Biju&#353;o%20kol&#275;&#291;u%20mapes\RihardsVeinbergs\PRIVATE\2022%20Optim&#257;lais%20tiesne&#353;u%20skaits\Optim&#257;lais%20tiesne&#353;u%20skaits%20(2020%20dati).xlsx" TargetMode="External"/><Relationship Id="rId2" Type="http://schemas.microsoft.com/office/2011/relationships/chartColorStyle" Target="colors22.xml"/><Relationship Id="rId1" Type="http://schemas.microsoft.com/office/2011/relationships/chartStyle" Target="style22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oleObject" Target="file:///\\BDC\at247\3.%20Citi%20faili\Biju&#353;o%20kol&#275;&#291;u%20mapes\RihardsVeinbergs\PRIVATE\2022%20Optim&#257;lais%20tiesne&#353;u%20skaits\Optim&#257;lais%20tiesne&#353;u%20skaits%20(2020%20dati).xlsx" TargetMode="External"/><Relationship Id="rId2" Type="http://schemas.microsoft.com/office/2011/relationships/chartColorStyle" Target="colors23.xml"/><Relationship Id="rId1" Type="http://schemas.microsoft.com/office/2011/relationships/chartStyle" Target="style23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BDC\at247\3.%20Citi%20faili\Biju&#353;o%20kol&#275;&#291;u%20mapes\RihardsVeinbergs\PRIVATE\2022%20Tiesne&#353;u%20vakances\Tiesne&#353;u%20vakances%2029.09.2022.RV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BDC\at247\3.%20Citi%20faili\Biju&#353;o%20kol&#275;&#291;u%20mapes\RihardsVeinbergs\PRIVATE\2022%20Tiesne&#353;u%20vakances\Tiesne&#353;u%20vakances%2029.09.2022.RV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\\BDC\at247\3.%20Citi%20faili\Biju&#353;o%20kol&#275;&#291;u%20mapes\RihardsVeinbergs\PRIVATE\2022%20Tiesne&#353;u%20vecuma%20strukt&#363;ra\Tiesne&#353;u%20demogr&#257;fisk&#257;%20strukt&#363;ra%2025.10.2022.%20RV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\\BDC\at247\3.%20Citi%20faili\Biju&#353;o%20kol&#275;&#291;u%20mapes\RihardsVeinbergs\PRIVATE\2022%20Tiesne&#353;u%20vecuma%20strukt&#363;ra\Tiesne&#353;u%20demogr&#257;fisk&#257;%20strukt&#363;ra%2025.10.2022.%20RV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\\BDC\at247\3.%20Citi%20faili\Biju&#353;o%20kol&#275;&#291;u%20mapes\RihardsVeinbergs\PRIVATE\2022%20Tiesne&#353;u%20vecuma%20strukt&#363;ra\Tiesne&#353;u%20demogr&#257;fisk&#257;%20strukt&#363;ra%2025.10.2022.%20RV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\\BDC\at247\3.%20Citi%20faili\Biju&#353;o%20kol&#275;&#291;u%20mapes\RihardsVeinbergs\PRIVATE\2022%20Tiesne&#353;u%20vecuma%20strukt&#363;ra\Tiesne&#353;u%20demogr&#257;fisk&#257;%20strukt&#363;ra%2025.10.2022.%20RV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\\BDC\at247\3.%20Citi%20faili\Biju&#353;o%20kol&#275;&#291;u%20mapes\RihardsVeinbergs\PRIVATE\2022%20Tiesne&#353;u%20vecuma%20strukt&#363;ra\Tiesne&#353;u%20demogr&#257;fisk&#257;%20strukt&#363;ra%2025.10.2022.%20RV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cap="all" spc="15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dirty="0"/>
              <a:t>Aizpildītās tiesneša amata vietas </a:t>
            </a:r>
          </a:p>
        </c:rich>
      </c:tx>
      <c:layout>
        <c:manualLayout>
          <c:xMode val="edge"/>
          <c:yMode val="edge"/>
          <c:x val="0.1061401535334399"/>
          <c:y val="3.652967452795063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cap="all" spc="15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pattFill prst="ltUpDiag">
                <a:fgClr>
                  <a:schemeClr val="accent2"/>
                </a:fgClr>
                <a:bgClr>
                  <a:schemeClr val="accent2">
                    <a:lumMod val="20000"/>
                    <a:lumOff val="80000"/>
                  </a:schemeClr>
                </a:bgClr>
              </a:pattFill>
              <a:ln w="19050">
                <a:solidFill>
                  <a:schemeClr val="lt1"/>
                </a:solidFill>
              </a:ln>
              <a:effectLst>
                <a:innerShdw blurRad="114300">
                  <a:schemeClr val="accent2"/>
                </a:inn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19CE-4256-B4D5-6719F662D151}"/>
              </c:ext>
            </c:extLst>
          </c:dPt>
          <c:dPt>
            <c:idx val="1"/>
            <c:bubble3D val="0"/>
            <c:spPr>
              <a:pattFill prst="ltUpDiag">
                <a:fgClr>
                  <a:schemeClr val="accent4"/>
                </a:fgClr>
                <a:bgClr>
                  <a:schemeClr val="accent4">
                    <a:lumMod val="20000"/>
                    <a:lumOff val="80000"/>
                  </a:schemeClr>
                </a:bgClr>
              </a:pattFill>
              <a:ln w="19050">
                <a:solidFill>
                  <a:schemeClr val="lt1"/>
                </a:solidFill>
              </a:ln>
              <a:effectLst>
                <a:innerShdw blurRad="114300">
                  <a:schemeClr val="accent4"/>
                </a:inn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19CE-4256-B4D5-6719F662D15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tx1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val>
            <c:numRef>
              <c:f>(Vakances!$F$19,Vakances!$I$19)</c:f>
              <c:numCache>
                <c:formatCode>General</c:formatCode>
                <c:ptCount val="2"/>
                <c:pt idx="0">
                  <c:v>534</c:v>
                </c:pt>
                <c:pt idx="1">
                  <c:v>48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19CE-4256-B4D5-6719F662D15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cap="all" spc="15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dirty="0"/>
              <a:t>Visu tiesnešu vecuma struktūra un</a:t>
            </a:r>
            <a:r>
              <a:rPr lang="lv-LV" baseline="0" dirty="0"/>
              <a:t> izdiena</a:t>
            </a:r>
          </a:p>
          <a:p>
            <a:pPr>
              <a:defRPr/>
            </a:pPr>
            <a:r>
              <a:rPr lang="lv-LV" baseline="0" dirty="0"/>
              <a:t>(%)</a:t>
            </a:r>
            <a:endParaRPr lang="lv-LV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cap="all" spc="15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'Tiesnešu analīze'!$Q$15</c:f>
              <c:strCache>
                <c:ptCount val="1"/>
                <c:pt idx="0">
                  <c:v>Vairāk par 5g. līdz pens. vec.</c:v>
                </c:pt>
              </c:strCache>
            </c:strRef>
          </c:tx>
          <c:spPr>
            <a:pattFill prst="narHorz">
              <a:fgClr>
                <a:schemeClr val="accent6"/>
              </a:fgClr>
              <a:bgClr>
                <a:schemeClr val="accent6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6"/>
              </a:innerShdw>
            </a:effectLst>
          </c:spPr>
          <c:invertIfNegative val="0"/>
          <c:cat>
            <c:strRef>
              <c:f>'Tiesnešu analīze'!$O$16:$O$23</c:f>
              <c:strCache>
                <c:ptCount val="8"/>
                <c:pt idx="0">
                  <c:v>30-34</c:v>
                </c:pt>
                <c:pt idx="1">
                  <c:v>35-39</c:v>
                </c:pt>
                <c:pt idx="2">
                  <c:v>40-44</c:v>
                </c:pt>
                <c:pt idx="3">
                  <c:v>45-49</c:v>
                </c:pt>
                <c:pt idx="4">
                  <c:v>50-54</c:v>
                </c:pt>
                <c:pt idx="5">
                  <c:v>55-59</c:v>
                </c:pt>
                <c:pt idx="6">
                  <c:v>60-64</c:v>
                </c:pt>
                <c:pt idx="7">
                  <c:v>65-69</c:v>
                </c:pt>
              </c:strCache>
            </c:strRef>
          </c:cat>
          <c:val>
            <c:numRef>
              <c:f>'Tiesnešu analīze'!$Q$16:$Q$23</c:f>
              <c:numCache>
                <c:formatCode>0</c:formatCode>
                <c:ptCount val="8"/>
                <c:pt idx="0">
                  <c:v>8</c:v>
                </c:pt>
                <c:pt idx="1">
                  <c:v>32</c:v>
                </c:pt>
                <c:pt idx="2">
                  <c:v>73</c:v>
                </c:pt>
                <c:pt idx="3">
                  <c:v>110</c:v>
                </c:pt>
                <c:pt idx="4">
                  <c:v>78</c:v>
                </c:pt>
                <c:pt idx="5">
                  <c:v>49</c:v>
                </c:pt>
                <c:pt idx="6">
                  <c:v>3</c:v>
                </c:pt>
                <c:pt idx="7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959-4262-8740-FF5F4F19C468}"/>
            </c:ext>
          </c:extLst>
        </c:ser>
        <c:ser>
          <c:idx val="1"/>
          <c:order val="1"/>
          <c:tx>
            <c:strRef>
              <c:f>'Tiesnešu analīze'!$R$15</c:f>
              <c:strCache>
                <c:ptCount val="1"/>
                <c:pt idx="0">
                  <c:v>Mazāk par 5g. līdz pens. vec.</c:v>
                </c:pt>
              </c:strCache>
            </c:strRef>
          </c:tx>
          <c:spPr>
            <a:pattFill prst="narHorz">
              <a:fgClr>
                <a:schemeClr val="accent5"/>
              </a:fgClr>
              <a:bgClr>
                <a:schemeClr val="accent5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5"/>
              </a:innerShdw>
            </a:effectLst>
          </c:spPr>
          <c:invertIfNegative val="0"/>
          <c:cat>
            <c:strRef>
              <c:f>'Tiesnešu analīze'!$O$16:$O$23</c:f>
              <c:strCache>
                <c:ptCount val="8"/>
                <c:pt idx="0">
                  <c:v>30-34</c:v>
                </c:pt>
                <c:pt idx="1">
                  <c:v>35-39</c:v>
                </c:pt>
                <c:pt idx="2">
                  <c:v>40-44</c:v>
                </c:pt>
                <c:pt idx="3">
                  <c:v>45-49</c:v>
                </c:pt>
                <c:pt idx="4">
                  <c:v>50-54</c:v>
                </c:pt>
                <c:pt idx="5">
                  <c:v>55-59</c:v>
                </c:pt>
                <c:pt idx="6">
                  <c:v>60-64</c:v>
                </c:pt>
                <c:pt idx="7">
                  <c:v>65-69</c:v>
                </c:pt>
              </c:strCache>
            </c:strRef>
          </c:cat>
          <c:val>
            <c:numRef>
              <c:f>'Tiesnešu analīze'!$R$16:$R$23</c:f>
              <c:numCache>
                <c:formatCode>0</c:formatCode>
                <c:ptCount val="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3</c:v>
                </c:pt>
                <c:pt idx="4">
                  <c:v>31</c:v>
                </c:pt>
                <c:pt idx="5">
                  <c:v>50</c:v>
                </c:pt>
                <c:pt idx="6">
                  <c:v>59</c:v>
                </c:pt>
                <c:pt idx="7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A959-4262-8740-FF5F4F19C468}"/>
            </c:ext>
          </c:extLst>
        </c:ser>
        <c:ser>
          <c:idx val="2"/>
          <c:order val="2"/>
          <c:tx>
            <c:strRef>
              <c:f>'Tiesnešu analīze'!$S$15</c:f>
              <c:strCache>
                <c:ptCount val="1"/>
                <c:pt idx="0">
                  <c:v>Sasniegts pens. vec.</c:v>
                </c:pt>
              </c:strCache>
            </c:strRef>
          </c:tx>
          <c:spPr>
            <a:pattFill prst="narHorz">
              <a:fgClr>
                <a:schemeClr val="accent4"/>
              </a:fgClr>
              <a:bgClr>
                <a:schemeClr val="accent4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4"/>
              </a:innerShdw>
            </a:effectLst>
          </c:spPr>
          <c:invertIfNegative val="0"/>
          <c:cat>
            <c:strRef>
              <c:f>'Tiesnešu analīze'!$O$16:$O$23</c:f>
              <c:strCache>
                <c:ptCount val="8"/>
                <c:pt idx="0">
                  <c:v>30-34</c:v>
                </c:pt>
                <c:pt idx="1">
                  <c:v>35-39</c:v>
                </c:pt>
                <c:pt idx="2">
                  <c:v>40-44</c:v>
                </c:pt>
                <c:pt idx="3">
                  <c:v>45-49</c:v>
                </c:pt>
                <c:pt idx="4">
                  <c:v>50-54</c:v>
                </c:pt>
                <c:pt idx="5">
                  <c:v>55-59</c:v>
                </c:pt>
                <c:pt idx="6">
                  <c:v>60-64</c:v>
                </c:pt>
                <c:pt idx="7">
                  <c:v>65-69</c:v>
                </c:pt>
              </c:strCache>
            </c:strRef>
          </c:cat>
          <c:val>
            <c:numRef>
              <c:f>'Tiesnešu analīze'!$S$16:$S$23</c:f>
              <c:numCache>
                <c:formatCode>0</c:formatCode>
                <c:ptCount val="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4</c:v>
                </c:pt>
                <c:pt idx="6">
                  <c:v>17</c:v>
                </c:pt>
                <c:pt idx="7">
                  <c:v>15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A959-4262-8740-FF5F4F19C46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78320992"/>
        <c:axId val="378326088"/>
      </c:barChart>
      <c:catAx>
        <c:axId val="3783209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78326088"/>
        <c:crosses val="autoZero"/>
        <c:auto val="1"/>
        <c:lblAlgn val="ctr"/>
        <c:lblOffset val="100"/>
        <c:noMultiLvlLbl val="0"/>
      </c:catAx>
      <c:valAx>
        <c:axId val="378326088"/>
        <c:scaling>
          <c:orientation val="minMax"/>
        </c:scaling>
        <c:delete val="0"/>
        <c:axPos val="l"/>
        <c:majorGridlines>
          <c:spPr>
            <a:ln>
              <a:solidFill>
                <a:schemeClr val="tx1">
                  <a:lumMod val="15000"/>
                  <a:lumOff val="85000"/>
                </a:schemeClr>
              </a:solidFill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783209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14269232219960465"/>
          <c:y val="0.2424179104477612"/>
          <c:w val="0.7146153556007907"/>
          <c:h val="0.1006726994946527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cap="all" spc="15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'Tiesu analīze'!$M$2</c:f>
              <c:strCache>
                <c:ptCount val="1"/>
                <c:pt idx="0">
                  <c:v>Vidējais tiesnešu vecums tiesās (g.)</c:v>
                </c:pt>
              </c:strCache>
            </c:strRef>
          </c:tx>
          <c:spPr>
            <a:pattFill prst="narHorz">
              <a:fgClr>
                <a:schemeClr val="accent1"/>
              </a:fgClr>
              <a:bgClr>
                <a:schemeClr val="accent1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1"/>
              </a:innerShdw>
            </a:effectLst>
          </c:spPr>
          <c:invertIfNegative val="0"/>
          <c:dPt>
            <c:idx val="1"/>
            <c:invertIfNegative val="0"/>
            <c:bubble3D val="0"/>
            <c:spPr>
              <a:pattFill prst="pct60">
                <a:fgClr>
                  <a:schemeClr val="accent2">
                    <a:lumMod val="75000"/>
                  </a:schemeClr>
                </a:fgClr>
                <a:bgClr>
                  <a:schemeClr val="bg1"/>
                </a:bgClr>
              </a:pattFill>
              <a:ln>
                <a:noFill/>
              </a:ln>
              <a:effectLst>
                <a:innerShdw blurRad="114300">
                  <a:schemeClr val="accent1"/>
                </a:inn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2FAD-4A6E-A00B-125C18D5C7BB}"/>
              </c:ext>
            </c:extLst>
          </c:dPt>
          <c:dPt>
            <c:idx val="2"/>
            <c:invertIfNegative val="0"/>
            <c:bubble3D val="0"/>
            <c:spPr>
              <a:pattFill prst="pct60">
                <a:fgClr>
                  <a:schemeClr val="accent2">
                    <a:lumMod val="75000"/>
                  </a:schemeClr>
                </a:fgClr>
                <a:bgClr>
                  <a:schemeClr val="bg1"/>
                </a:bgClr>
              </a:pattFill>
              <a:ln>
                <a:noFill/>
              </a:ln>
              <a:effectLst>
                <a:innerShdw blurRad="114300">
                  <a:schemeClr val="accent1"/>
                </a:inn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2FAD-4A6E-A00B-125C18D5C7BB}"/>
              </c:ext>
            </c:extLst>
          </c:dPt>
          <c:dPt>
            <c:idx val="3"/>
            <c:invertIfNegative val="0"/>
            <c:bubble3D val="0"/>
            <c:spPr>
              <a:pattFill prst="pct60">
                <a:fgClr>
                  <a:schemeClr val="accent2">
                    <a:lumMod val="75000"/>
                  </a:schemeClr>
                </a:fgClr>
                <a:bgClr>
                  <a:schemeClr val="bg1"/>
                </a:bgClr>
              </a:pattFill>
              <a:ln>
                <a:noFill/>
              </a:ln>
              <a:effectLst>
                <a:innerShdw blurRad="114300">
                  <a:schemeClr val="accent1"/>
                </a:inn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2FAD-4A6E-A00B-125C18D5C7BB}"/>
              </c:ext>
            </c:extLst>
          </c:dPt>
          <c:dPt>
            <c:idx val="4"/>
            <c:invertIfNegative val="0"/>
            <c:bubble3D val="0"/>
            <c:spPr>
              <a:pattFill prst="pct60">
                <a:fgClr>
                  <a:schemeClr val="accent2">
                    <a:lumMod val="75000"/>
                  </a:schemeClr>
                </a:fgClr>
                <a:bgClr>
                  <a:schemeClr val="bg1"/>
                </a:bgClr>
              </a:pattFill>
              <a:ln>
                <a:noFill/>
              </a:ln>
              <a:effectLst>
                <a:innerShdw blurRad="114300">
                  <a:schemeClr val="accent1"/>
                </a:inn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2FAD-4A6E-A00B-125C18D5C7BB}"/>
              </c:ext>
            </c:extLst>
          </c:dPt>
          <c:dPt>
            <c:idx val="5"/>
            <c:invertIfNegative val="0"/>
            <c:bubble3D val="0"/>
            <c:spPr>
              <a:pattFill prst="pct60">
                <a:fgClr>
                  <a:schemeClr val="accent2">
                    <a:lumMod val="75000"/>
                  </a:schemeClr>
                </a:fgClr>
                <a:bgClr>
                  <a:schemeClr val="bg1"/>
                </a:bgClr>
              </a:pattFill>
              <a:ln>
                <a:noFill/>
              </a:ln>
              <a:effectLst>
                <a:innerShdw blurRad="114300">
                  <a:schemeClr val="accent1"/>
                </a:inn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2FAD-4A6E-A00B-125C18D5C7BB}"/>
              </c:ext>
            </c:extLst>
          </c:dPt>
          <c:dPt>
            <c:idx val="6"/>
            <c:invertIfNegative val="0"/>
            <c:bubble3D val="0"/>
            <c:spPr>
              <a:pattFill prst="pct60">
                <a:fgClr>
                  <a:schemeClr val="accent2">
                    <a:lumMod val="75000"/>
                  </a:schemeClr>
                </a:fgClr>
                <a:bgClr>
                  <a:schemeClr val="bg1"/>
                </a:bgClr>
              </a:pattFill>
              <a:ln>
                <a:noFill/>
              </a:ln>
              <a:effectLst>
                <a:innerShdw blurRad="114300">
                  <a:schemeClr val="accent1"/>
                </a:inn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2FAD-4A6E-A00B-125C18D5C7BB}"/>
              </c:ext>
            </c:extLst>
          </c:dPt>
          <c:dPt>
            <c:idx val="7"/>
            <c:invertIfNegative val="0"/>
            <c:bubble3D val="0"/>
            <c:spPr>
              <a:pattFill prst="smCheck">
                <a:fgClr>
                  <a:schemeClr val="accent6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  <a:ln>
                <a:noFill/>
              </a:ln>
              <a:effectLst>
                <a:innerShdw blurRad="114300">
                  <a:schemeClr val="accent1"/>
                </a:inn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2FAD-4A6E-A00B-125C18D5C7BB}"/>
              </c:ext>
            </c:extLst>
          </c:dPt>
          <c:dPt>
            <c:idx val="8"/>
            <c:invertIfNegative val="0"/>
            <c:bubble3D val="0"/>
            <c:spPr>
              <a:pattFill prst="smCheck">
                <a:fgClr>
                  <a:schemeClr val="accent6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  <a:ln>
                <a:noFill/>
              </a:ln>
              <a:effectLst>
                <a:innerShdw blurRad="114300">
                  <a:schemeClr val="accent1"/>
                </a:inn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2FAD-4A6E-A00B-125C18D5C7BB}"/>
              </c:ext>
            </c:extLst>
          </c:dPt>
          <c:dPt>
            <c:idx val="9"/>
            <c:invertIfNegative val="0"/>
            <c:bubble3D val="0"/>
            <c:spPr>
              <a:pattFill prst="smCheck">
                <a:fgClr>
                  <a:schemeClr val="accent6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  <a:ln>
                <a:noFill/>
              </a:ln>
              <a:effectLst>
                <a:innerShdw blurRad="114300">
                  <a:schemeClr val="accent1"/>
                </a:inn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1-2FAD-4A6E-A00B-125C18D5C7BB}"/>
              </c:ext>
            </c:extLst>
          </c:dPt>
          <c:dPt>
            <c:idx val="10"/>
            <c:invertIfNegative val="0"/>
            <c:bubble3D val="0"/>
            <c:spPr>
              <a:pattFill prst="smCheck">
                <a:fgClr>
                  <a:schemeClr val="accent6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  <a:ln>
                <a:noFill/>
              </a:ln>
              <a:effectLst>
                <a:innerShdw blurRad="114300">
                  <a:schemeClr val="accent1"/>
                </a:inn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3-2FAD-4A6E-A00B-125C18D5C7BB}"/>
              </c:ext>
            </c:extLst>
          </c:dPt>
          <c:dPt>
            <c:idx val="11"/>
            <c:invertIfNegative val="0"/>
            <c:bubble3D val="0"/>
            <c:spPr>
              <a:pattFill prst="smCheck">
                <a:fgClr>
                  <a:schemeClr val="accent6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  <a:ln>
                <a:noFill/>
              </a:ln>
              <a:effectLst>
                <a:innerShdw blurRad="114300">
                  <a:schemeClr val="accent1"/>
                </a:inn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5-2FAD-4A6E-A00B-125C18D5C7BB}"/>
              </c:ext>
            </c:extLst>
          </c:dPt>
          <c:dPt>
            <c:idx val="12"/>
            <c:invertIfNegative val="0"/>
            <c:bubble3D val="0"/>
            <c:spPr>
              <a:pattFill prst="smCheck">
                <a:fgClr>
                  <a:schemeClr val="accent6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  <a:ln>
                <a:noFill/>
              </a:ln>
              <a:effectLst>
                <a:innerShdw blurRad="114300">
                  <a:schemeClr val="accent1"/>
                </a:inn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7-2FAD-4A6E-A00B-125C18D5C7BB}"/>
              </c:ext>
            </c:extLst>
          </c:dPt>
          <c:dPt>
            <c:idx val="13"/>
            <c:invertIfNegative val="0"/>
            <c:bubble3D val="0"/>
            <c:spPr>
              <a:pattFill prst="smCheck">
                <a:fgClr>
                  <a:schemeClr val="accent6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  <a:ln>
                <a:noFill/>
              </a:ln>
              <a:effectLst>
                <a:innerShdw blurRad="114300">
                  <a:schemeClr val="accent1"/>
                </a:inn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9-2FAD-4A6E-A00B-125C18D5C7BB}"/>
              </c:ext>
            </c:extLst>
          </c:dPt>
          <c:dPt>
            <c:idx val="14"/>
            <c:invertIfNegative val="0"/>
            <c:bubble3D val="0"/>
            <c:spPr>
              <a:pattFill prst="smCheck">
                <a:fgClr>
                  <a:schemeClr val="accent6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  <a:ln>
                <a:noFill/>
              </a:ln>
              <a:effectLst>
                <a:innerShdw blurRad="114300">
                  <a:schemeClr val="accent1"/>
                </a:inn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B-2FAD-4A6E-A00B-125C18D5C7BB}"/>
              </c:ext>
            </c:extLst>
          </c:dPt>
          <c:dPt>
            <c:idx val="15"/>
            <c:invertIfNegative val="0"/>
            <c:bubble3D val="0"/>
            <c:spPr>
              <a:pattFill prst="smCheck">
                <a:fgClr>
                  <a:schemeClr val="accent6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  <a:ln>
                <a:noFill/>
              </a:ln>
              <a:effectLst>
                <a:innerShdw blurRad="114300">
                  <a:schemeClr val="accent1"/>
                </a:inn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D-2FAD-4A6E-A00B-125C18D5C7B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'Tiesu analīze'!$B$3:$B$18</c:f>
              <c:strCache>
                <c:ptCount val="16"/>
                <c:pt idx="0">
                  <c:v>Augstākā tiesa</c:v>
                </c:pt>
                <c:pt idx="1">
                  <c:v>Administratīvā apgabaltiesa</c:v>
                </c:pt>
                <c:pt idx="2">
                  <c:v>Rīgas apgabaltiesa</c:v>
                </c:pt>
                <c:pt idx="3">
                  <c:v>Latgales apgabaltiesa</c:v>
                </c:pt>
                <c:pt idx="4">
                  <c:v>Kurzemes apgabaltiesa</c:v>
                </c:pt>
                <c:pt idx="5">
                  <c:v>Vidzemes apgabaltiesa</c:v>
                </c:pt>
                <c:pt idx="6">
                  <c:v>Zemgales apgabaltiesa</c:v>
                </c:pt>
                <c:pt idx="7">
                  <c:v>Administratīvā rajona tiesa</c:v>
                </c:pt>
                <c:pt idx="8">
                  <c:v>Rīgas pilsētas tiesa</c:v>
                </c:pt>
                <c:pt idx="9">
                  <c:v>Rīgas rajona tiesa</c:v>
                </c:pt>
                <c:pt idx="10">
                  <c:v>Kurzemes rajona tiesa</c:v>
                </c:pt>
                <c:pt idx="11">
                  <c:v>Vidzemes rajona tiesa</c:v>
                </c:pt>
                <c:pt idx="12">
                  <c:v>Zemgales rajona tiesa</c:v>
                </c:pt>
                <c:pt idx="13">
                  <c:v>Daugavpils tiesa</c:v>
                </c:pt>
                <c:pt idx="14">
                  <c:v>Rēzeknes tiesa</c:v>
                </c:pt>
                <c:pt idx="15">
                  <c:v>Ekonomisko lietu tiesa</c:v>
                </c:pt>
              </c:strCache>
            </c:strRef>
          </c:cat>
          <c:val>
            <c:numRef>
              <c:f>'Tiesu analīze'!$M$3:$M$18</c:f>
              <c:numCache>
                <c:formatCode>0.0</c:formatCode>
                <c:ptCount val="16"/>
                <c:pt idx="0">
                  <c:v>54.061518677535105</c:v>
                </c:pt>
                <c:pt idx="1">
                  <c:v>51.52000497791051</c:v>
                </c:pt>
                <c:pt idx="2">
                  <c:v>55.410209301487811</c:v>
                </c:pt>
                <c:pt idx="3">
                  <c:v>57.328278839572476</c:v>
                </c:pt>
                <c:pt idx="4">
                  <c:v>53.917408167921508</c:v>
                </c:pt>
                <c:pt idx="5">
                  <c:v>58.627195984485517</c:v>
                </c:pt>
                <c:pt idx="6">
                  <c:v>53.819301848049285</c:v>
                </c:pt>
                <c:pt idx="7">
                  <c:v>46.172168693729276</c:v>
                </c:pt>
                <c:pt idx="8">
                  <c:v>48.348348348348374</c:v>
                </c:pt>
                <c:pt idx="9">
                  <c:v>51.160780287474324</c:v>
                </c:pt>
                <c:pt idx="10">
                  <c:v>52.972347707049948</c:v>
                </c:pt>
                <c:pt idx="11">
                  <c:v>54.206466159359032</c:v>
                </c:pt>
                <c:pt idx="12">
                  <c:v>53.543715551712936</c:v>
                </c:pt>
                <c:pt idx="13">
                  <c:v>55.750108891792664</c:v>
                </c:pt>
                <c:pt idx="14">
                  <c:v>50.935620243990812</c:v>
                </c:pt>
                <c:pt idx="15">
                  <c:v>39.624366872005474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E-2FAD-4A6E-A00B-125C18D5C7B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64"/>
        <c:overlap val="-22"/>
        <c:axId val="378319032"/>
        <c:axId val="378324912"/>
      </c:barChart>
      <c:catAx>
        <c:axId val="3783190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78324912"/>
        <c:crosses val="autoZero"/>
        <c:auto val="1"/>
        <c:lblAlgn val="ctr"/>
        <c:lblOffset val="100"/>
        <c:noMultiLvlLbl val="0"/>
      </c:catAx>
      <c:valAx>
        <c:axId val="378324912"/>
        <c:scaling>
          <c:orientation val="minMax"/>
        </c:scaling>
        <c:delete val="0"/>
        <c:axPos val="l"/>
        <c:majorGridlines>
          <c:spPr>
            <a:ln>
              <a:solidFill>
                <a:schemeClr val="tx1">
                  <a:lumMod val="15000"/>
                  <a:lumOff val="85000"/>
                </a:schemeClr>
              </a:solidFill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783190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cap="all" spc="15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'Tiesu analīze'!$O$2</c:f>
              <c:strCache>
                <c:ptCount val="1"/>
                <c:pt idx="0">
                  <c:v>Vidējais izdienas stāžs tiesās (g.)</c:v>
                </c:pt>
              </c:strCache>
            </c:strRef>
          </c:tx>
          <c:spPr>
            <a:pattFill prst="narHorz">
              <a:fgClr>
                <a:schemeClr val="accent1"/>
              </a:fgClr>
              <a:bgClr>
                <a:schemeClr val="accent1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1"/>
              </a:innerShdw>
            </a:effectLst>
          </c:spPr>
          <c:invertIfNegative val="0"/>
          <c:dPt>
            <c:idx val="1"/>
            <c:invertIfNegative val="0"/>
            <c:bubble3D val="0"/>
            <c:spPr>
              <a:pattFill prst="pct60">
                <a:fgClr>
                  <a:schemeClr val="accent2">
                    <a:lumMod val="75000"/>
                  </a:schemeClr>
                </a:fgClr>
                <a:bgClr>
                  <a:schemeClr val="bg1"/>
                </a:bgClr>
              </a:pattFill>
              <a:ln>
                <a:noFill/>
              </a:ln>
              <a:effectLst>
                <a:innerShdw blurRad="114300">
                  <a:schemeClr val="accent1"/>
                </a:inn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0A55-430C-85AC-3C6B7B66A782}"/>
              </c:ext>
            </c:extLst>
          </c:dPt>
          <c:dPt>
            <c:idx val="2"/>
            <c:invertIfNegative val="0"/>
            <c:bubble3D val="0"/>
            <c:spPr>
              <a:pattFill prst="pct60">
                <a:fgClr>
                  <a:schemeClr val="accent2">
                    <a:lumMod val="75000"/>
                  </a:schemeClr>
                </a:fgClr>
                <a:bgClr>
                  <a:schemeClr val="bg1"/>
                </a:bgClr>
              </a:pattFill>
              <a:ln>
                <a:noFill/>
              </a:ln>
              <a:effectLst>
                <a:innerShdw blurRad="114300">
                  <a:schemeClr val="accent1"/>
                </a:inn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0A55-430C-85AC-3C6B7B66A782}"/>
              </c:ext>
            </c:extLst>
          </c:dPt>
          <c:dPt>
            <c:idx val="3"/>
            <c:invertIfNegative val="0"/>
            <c:bubble3D val="0"/>
            <c:spPr>
              <a:pattFill prst="pct60">
                <a:fgClr>
                  <a:schemeClr val="accent2">
                    <a:lumMod val="75000"/>
                  </a:schemeClr>
                </a:fgClr>
                <a:bgClr>
                  <a:schemeClr val="bg1"/>
                </a:bgClr>
              </a:pattFill>
              <a:ln>
                <a:noFill/>
              </a:ln>
              <a:effectLst>
                <a:innerShdw blurRad="114300">
                  <a:schemeClr val="accent1"/>
                </a:inn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0A55-430C-85AC-3C6B7B66A782}"/>
              </c:ext>
            </c:extLst>
          </c:dPt>
          <c:dPt>
            <c:idx val="4"/>
            <c:invertIfNegative val="0"/>
            <c:bubble3D val="0"/>
            <c:spPr>
              <a:pattFill prst="pct60">
                <a:fgClr>
                  <a:schemeClr val="accent2">
                    <a:lumMod val="75000"/>
                  </a:schemeClr>
                </a:fgClr>
                <a:bgClr>
                  <a:schemeClr val="bg1"/>
                </a:bgClr>
              </a:pattFill>
              <a:ln>
                <a:noFill/>
              </a:ln>
              <a:effectLst>
                <a:innerShdw blurRad="114300">
                  <a:schemeClr val="accent1"/>
                </a:inn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0A55-430C-85AC-3C6B7B66A782}"/>
              </c:ext>
            </c:extLst>
          </c:dPt>
          <c:dPt>
            <c:idx val="5"/>
            <c:invertIfNegative val="0"/>
            <c:bubble3D val="0"/>
            <c:spPr>
              <a:pattFill prst="pct60">
                <a:fgClr>
                  <a:schemeClr val="accent2">
                    <a:lumMod val="75000"/>
                  </a:schemeClr>
                </a:fgClr>
                <a:bgClr>
                  <a:schemeClr val="bg1"/>
                </a:bgClr>
              </a:pattFill>
              <a:ln>
                <a:noFill/>
              </a:ln>
              <a:effectLst>
                <a:innerShdw blurRad="114300">
                  <a:schemeClr val="accent1"/>
                </a:inn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0A55-430C-85AC-3C6B7B66A782}"/>
              </c:ext>
            </c:extLst>
          </c:dPt>
          <c:dPt>
            <c:idx val="6"/>
            <c:invertIfNegative val="0"/>
            <c:bubble3D val="0"/>
            <c:spPr>
              <a:pattFill prst="pct60">
                <a:fgClr>
                  <a:schemeClr val="accent2">
                    <a:lumMod val="75000"/>
                  </a:schemeClr>
                </a:fgClr>
                <a:bgClr>
                  <a:schemeClr val="bg1"/>
                </a:bgClr>
              </a:pattFill>
              <a:ln>
                <a:noFill/>
              </a:ln>
              <a:effectLst>
                <a:innerShdw blurRad="114300">
                  <a:schemeClr val="accent1"/>
                </a:inn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0A55-430C-85AC-3C6B7B66A782}"/>
              </c:ext>
            </c:extLst>
          </c:dPt>
          <c:dPt>
            <c:idx val="7"/>
            <c:invertIfNegative val="0"/>
            <c:bubble3D val="0"/>
            <c:spPr>
              <a:pattFill prst="smCheck">
                <a:fgClr>
                  <a:schemeClr val="accent6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  <a:ln>
                <a:noFill/>
              </a:ln>
              <a:effectLst>
                <a:innerShdw blurRad="114300">
                  <a:schemeClr val="accent1"/>
                </a:inn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0A55-430C-85AC-3C6B7B66A782}"/>
              </c:ext>
            </c:extLst>
          </c:dPt>
          <c:dPt>
            <c:idx val="8"/>
            <c:invertIfNegative val="0"/>
            <c:bubble3D val="0"/>
            <c:spPr>
              <a:pattFill prst="smCheck">
                <a:fgClr>
                  <a:schemeClr val="accent6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  <a:ln>
                <a:noFill/>
              </a:ln>
              <a:effectLst>
                <a:innerShdw blurRad="114300">
                  <a:schemeClr val="accent1"/>
                </a:inn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0A55-430C-85AC-3C6B7B66A782}"/>
              </c:ext>
            </c:extLst>
          </c:dPt>
          <c:dPt>
            <c:idx val="9"/>
            <c:invertIfNegative val="0"/>
            <c:bubble3D val="0"/>
            <c:spPr>
              <a:pattFill prst="smCheck">
                <a:fgClr>
                  <a:schemeClr val="accent6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  <a:ln>
                <a:noFill/>
              </a:ln>
              <a:effectLst>
                <a:innerShdw blurRad="114300">
                  <a:schemeClr val="accent1"/>
                </a:inn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1-0A55-430C-85AC-3C6B7B66A782}"/>
              </c:ext>
            </c:extLst>
          </c:dPt>
          <c:dPt>
            <c:idx val="10"/>
            <c:invertIfNegative val="0"/>
            <c:bubble3D val="0"/>
            <c:spPr>
              <a:pattFill prst="smCheck">
                <a:fgClr>
                  <a:schemeClr val="accent6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  <a:ln>
                <a:noFill/>
              </a:ln>
              <a:effectLst>
                <a:innerShdw blurRad="114300">
                  <a:schemeClr val="accent1"/>
                </a:inn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3-0A55-430C-85AC-3C6B7B66A782}"/>
              </c:ext>
            </c:extLst>
          </c:dPt>
          <c:dPt>
            <c:idx val="11"/>
            <c:invertIfNegative val="0"/>
            <c:bubble3D val="0"/>
            <c:spPr>
              <a:pattFill prst="smCheck">
                <a:fgClr>
                  <a:schemeClr val="accent6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  <a:ln>
                <a:noFill/>
              </a:ln>
              <a:effectLst>
                <a:innerShdw blurRad="114300">
                  <a:schemeClr val="accent1"/>
                </a:inn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5-0A55-430C-85AC-3C6B7B66A782}"/>
              </c:ext>
            </c:extLst>
          </c:dPt>
          <c:dPt>
            <c:idx val="12"/>
            <c:invertIfNegative val="0"/>
            <c:bubble3D val="0"/>
            <c:spPr>
              <a:pattFill prst="smCheck">
                <a:fgClr>
                  <a:schemeClr val="accent6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  <a:ln>
                <a:noFill/>
              </a:ln>
              <a:effectLst>
                <a:innerShdw blurRad="114300">
                  <a:schemeClr val="accent1"/>
                </a:inn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7-0A55-430C-85AC-3C6B7B66A782}"/>
              </c:ext>
            </c:extLst>
          </c:dPt>
          <c:dPt>
            <c:idx val="13"/>
            <c:invertIfNegative val="0"/>
            <c:bubble3D val="0"/>
            <c:spPr>
              <a:pattFill prst="smCheck">
                <a:fgClr>
                  <a:schemeClr val="accent6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  <a:ln>
                <a:noFill/>
              </a:ln>
              <a:effectLst>
                <a:innerShdw blurRad="114300">
                  <a:schemeClr val="accent1"/>
                </a:inn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9-0A55-430C-85AC-3C6B7B66A782}"/>
              </c:ext>
            </c:extLst>
          </c:dPt>
          <c:dPt>
            <c:idx val="14"/>
            <c:invertIfNegative val="0"/>
            <c:bubble3D val="0"/>
            <c:spPr>
              <a:pattFill prst="smCheck">
                <a:fgClr>
                  <a:schemeClr val="accent6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  <a:ln>
                <a:noFill/>
              </a:ln>
              <a:effectLst>
                <a:innerShdw blurRad="114300">
                  <a:schemeClr val="accent1"/>
                </a:inn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B-0A55-430C-85AC-3C6B7B66A782}"/>
              </c:ext>
            </c:extLst>
          </c:dPt>
          <c:dPt>
            <c:idx val="15"/>
            <c:invertIfNegative val="0"/>
            <c:bubble3D val="0"/>
            <c:spPr>
              <a:pattFill prst="smCheck">
                <a:fgClr>
                  <a:schemeClr val="accent6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  <a:ln>
                <a:noFill/>
              </a:ln>
              <a:effectLst>
                <a:innerShdw blurRad="114300">
                  <a:schemeClr val="accent1"/>
                </a:inn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D-0A55-430C-85AC-3C6B7B66A78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'Tiesu analīze'!$B$3:$B$18</c:f>
              <c:strCache>
                <c:ptCount val="16"/>
                <c:pt idx="0">
                  <c:v>Augstākā tiesa</c:v>
                </c:pt>
                <c:pt idx="1">
                  <c:v>Administratīvā apgabaltiesa</c:v>
                </c:pt>
                <c:pt idx="2">
                  <c:v>Rīgas apgabaltiesa</c:v>
                </c:pt>
                <c:pt idx="3">
                  <c:v>Latgales apgabaltiesa</c:v>
                </c:pt>
                <c:pt idx="4">
                  <c:v>Kurzemes apgabaltiesa</c:v>
                </c:pt>
                <c:pt idx="5">
                  <c:v>Vidzemes apgabaltiesa</c:v>
                </c:pt>
                <c:pt idx="6">
                  <c:v>Zemgales apgabaltiesa</c:v>
                </c:pt>
                <c:pt idx="7">
                  <c:v>Administratīvā rajona tiesa</c:v>
                </c:pt>
                <c:pt idx="8">
                  <c:v>Rīgas pilsētas tiesa</c:v>
                </c:pt>
                <c:pt idx="9">
                  <c:v>Rīgas rajona tiesa</c:v>
                </c:pt>
                <c:pt idx="10">
                  <c:v>Kurzemes rajona tiesa</c:v>
                </c:pt>
                <c:pt idx="11">
                  <c:v>Vidzemes rajona tiesa</c:v>
                </c:pt>
                <c:pt idx="12">
                  <c:v>Zemgales rajona tiesa</c:v>
                </c:pt>
                <c:pt idx="13">
                  <c:v>Daugavpils tiesa</c:v>
                </c:pt>
                <c:pt idx="14">
                  <c:v>Rēzeknes tiesa</c:v>
                </c:pt>
                <c:pt idx="15">
                  <c:v>Ekonomisko lietu tiesa</c:v>
                </c:pt>
              </c:strCache>
            </c:strRef>
          </c:cat>
          <c:val>
            <c:numRef>
              <c:f>'Tiesu analīze'!$O$3:$O$18</c:f>
              <c:numCache>
                <c:formatCode>0.0</c:formatCode>
                <c:ptCount val="16"/>
                <c:pt idx="0">
                  <c:v>21.591852819778904</c:v>
                </c:pt>
                <c:pt idx="1">
                  <c:v>16.706614398606181</c:v>
                </c:pt>
                <c:pt idx="2">
                  <c:v>23.095644655787307</c:v>
                </c:pt>
                <c:pt idx="3">
                  <c:v>27.422524087821834</c:v>
                </c:pt>
                <c:pt idx="4">
                  <c:v>21.949806068902575</c:v>
                </c:pt>
                <c:pt idx="5">
                  <c:v>27.270590919461554</c:v>
                </c:pt>
                <c:pt idx="6">
                  <c:v>23.397672826830934</c:v>
                </c:pt>
                <c:pt idx="7">
                  <c:v>11.621123571842256</c:v>
                </c:pt>
                <c:pt idx="8">
                  <c:v>13.552361396303899</c:v>
                </c:pt>
                <c:pt idx="9">
                  <c:v>13.661875427789184</c:v>
                </c:pt>
                <c:pt idx="10">
                  <c:v>18.15509924709103</c:v>
                </c:pt>
                <c:pt idx="11">
                  <c:v>19.423360309216079</c:v>
                </c:pt>
                <c:pt idx="12">
                  <c:v>18.088211631062599</c:v>
                </c:pt>
                <c:pt idx="13">
                  <c:v>20.13739033040881</c:v>
                </c:pt>
                <c:pt idx="14">
                  <c:v>19.310544751781617</c:v>
                </c:pt>
                <c:pt idx="15">
                  <c:v>1.5003422313483914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E-0A55-430C-85AC-3C6B7B66A78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64"/>
        <c:overlap val="-22"/>
        <c:axId val="378322168"/>
        <c:axId val="378324520"/>
      </c:barChart>
      <c:catAx>
        <c:axId val="3783221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78324520"/>
        <c:crosses val="autoZero"/>
        <c:auto val="1"/>
        <c:lblAlgn val="ctr"/>
        <c:lblOffset val="100"/>
        <c:noMultiLvlLbl val="0"/>
      </c:catAx>
      <c:valAx>
        <c:axId val="378324520"/>
        <c:scaling>
          <c:orientation val="minMax"/>
        </c:scaling>
        <c:delete val="0"/>
        <c:axPos val="l"/>
        <c:majorGridlines>
          <c:spPr>
            <a:ln>
              <a:solidFill>
                <a:schemeClr val="tx1">
                  <a:lumMod val="15000"/>
                  <a:lumOff val="85000"/>
                </a:schemeClr>
              </a:solidFill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783221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cap="all" spc="15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/>
              <a:t>Tiesnešu izdienas struktūra iedalījumā pēc tiesām (sk.)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cap="all" spc="15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'Tiesu analīze'!$D$2</c:f>
              <c:strCache>
                <c:ptCount val="1"/>
                <c:pt idx="0">
                  <c:v>Vairāk par 5g. līdz pens. vec. (sk.)</c:v>
                </c:pt>
              </c:strCache>
            </c:strRef>
          </c:tx>
          <c:spPr>
            <a:pattFill prst="narHorz">
              <a:fgClr>
                <a:schemeClr val="accent6"/>
              </a:fgClr>
              <a:bgClr>
                <a:schemeClr val="accent6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6"/>
              </a:innerShdw>
            </a:effectLst>
          </c:spPr>
          <c:invertIfNegative val="0"/>
          <c:cat>
            <c:strRef>
              <c:f>'Tiesu analīze'!$B$3:$B$18</c:f>
              <c:strCache>
                <c:ptCount val="16"/>
                <c:pt idx="0">
                  <c:v>Augstākā tiesa</c:v>
                </c:pt>
                <c:pt idx="1">
                  <c:v>Administratīvā apgabaltiesa</c:v>
                </c:pt>
                <c:pt idx="2">
                  <c:v>Rīgas apgabaltiesa</c:v>
                </c:pt>
                <c:pt idx="3">
                  <c:v>Latgales apgabaltiesa</c:v>
                </c:pt>
                <c:pt idx="4">
                  <c:v>Kurzemes apgabaltiesa</c:v>
                </c:pt>
                <c:pt idx="5">
                  <c:v>Vidzemes apgabaltiesa</c:v>
                </c:pt>
                <c:pt idx="6">
                  <c:v>Zemgales apgabaltiesa</c:v>
                </c:pt>
                <c:pt idx="7">
                  <c:v>Administratīvā rajona tiesa</c:v>
                </c:pt>
                <c:pt idx="8">
                  <c:v>Rīgas pilsētas tiesa</c:v>
                </c:pt>
                <c:pt idx="9">
                  <c:v>Rīgas rajona tiesa</c:v>
                </c:pt>
                <c:pt idx="10">
                  <c:v>Kurzemes rajona tiesa</c:v>
                </c:pt>
                <c:pt idx="11">
                  <c:v>Vidzemes rajona tiesa</c:v>
                </c:pt>
                <c:pt idx="12">
                  <c:v>Zemgales rajona tiesa</c:v>
                </c:pt>
                <c:pt idx="13">
                  <c:v>Daugavpils tiesa</c:v>
                </c:pt>
                <c:pt idx="14">
                  <c:v>Rēzeknes tiesa</c:v>
                </c:pt>
                <c:pt idx="15">
                  <c:v>Ekonomisko lietu tiesa</c:v>
                </c:pt>
              </c:strCache>
            </c:strRef>
          </c:cat>
          <c:val>
            <c:numRef>
              <c:f>'Tiesu analīze'!$D$3:$D$18</c:f>
              <c:numCache>
                <c:formatCode>General</c:formatCode>
                <c:ptCount val="16"/>
                <c:pt idx="0">
                  <c:v>18</c:v>
                </c:pt>
                <c:pt idx="1">
                  <c:v>18</c:v>
                </c:pt>
                <c:pt idx="2">
                  <c:v>23</c:v>
                </c:pt>
                <c:pt idx="3">
                  <c:v>2</c:v>
                </c:pt>
                <c:pt idx="4">
                  <c:v>6</c:v>
                </c:pt>
                <c:pt idx="5">
                  <c:v>2</c:v>
                </c:pt>
                <c:pt idx="6">
                  <c:v>6</c:v>
                </c:pt>
                <c:pt idx="7">
                  <c:v>38</c:v>
                </c:pt>
                <c:pt idx="8">
                  <c:v>93</c:v>
                </c:pt>
                <c:pt idx="9">
                  <c:v>31</c:v>
                </c:pt>
                <c:pt idx="10">
                  <c:v>27</c:v>
                </c:pt>
                <c:pt idx="11">
                  <c:v>20</c:v>
                </c:pt>
                <c:pt idx="12">
                  <c:v>36</c:v>
                </c:pt>
                <c:pt idx="13">
                  <c:v>13</c:v>
                </c:pt>
                <c:pt idx="14">
                  <c:v>10</c:v>
                </c:pt>
                <c:pt idx="15">
                  <c:v>10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DD2-493F-9BA7-0D4D4CB3EE60}"/>
            </c:ext>
          </c:extLst>
        </c:ser>
        <c:ser>
          <c:idx val="1"/>
          <c:order val="1"/>
          <c:tx>
            <c:strRef>
              <c:f>'Tiesu analīze'!$E$2</c:f>
              <c:strCache>
                <c:ptCount val="1"/>
                <c:pt idx="0">
                  <c:v>Mazāk par 5g. līdz pens. vec. (sk.)</c:v>
                </c:pt>
              </c:strCache>
            </c:strRef>
          </c:tx>
          <c:spPr>
            <a:pattFill prst="narHorz">
              <a:fgClr>
                <a:schemeClr val="accent5"/>
              </a:fgClr>
              <a:bgClr>
                <a:schemeClr val="accent5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5"/>
              </a:innerShdw>
            </a:effectLst>
          </c:spPr>
          <c:invertIfNegative val="0"/>
          <c:cat>
            <c:strRef>
              <c:f>'Tiesu analīze'!$B$3:$B$18</c:f>
              <c:strCache>
                <c:ptCount val="16"/>
                <c:pt idx="0">
                  <c:v>Augstākā tiesa</c:v>
                </c:pt>
                <c:pt idx="1">
                  <c:v>Administratīvā apgabaltiesa</c:v>
                </c:pt>
                <c:pt idx="2">
                  <c:v>Rīgas apgabaltiesa</c:v>
                </c:pt>
                <c:pt idx="3">
                  <c:v>Latgales apgabaltiesa</c:v>
                </c:pt>
                <c:pt idx="4">
                  <c:v>Kurzemes apgabaltiesa</c:v>
                </c:pt>
                <c:pt idx="5">
                  <c:v>Vidzemes apgabaltiesa</c:v>
                </c:pt>
                <c:pt idx="6">
                  <c:v>Zemgales apgabaltiesa</c:v>
                </c:pt>
                <c:pt idx="7">
                  <c:v>Administratīvā rajona tiesa</c:v>
                </c:pt>
                <c:pt idx="8">
                  <c:v>Rīgas pilsētas tiesa</c:v>
                </c:pt>
                <c:pt idx="9">
                  <c:v>Rīgas rajona tiesa</c:v>
                </c:pt>
                <c:pt idx="10">
                  <c:v>Kurzemes rajona tiesa</c:v>
                </c:pt>
                <c:pt idx="11">
                  <c:v>Vidzemes rajona tiesa</c:v>
                </c:pt>
                <c:pt idx="12">
                  <c:v>Zemgales rajona tiesa</c:v>
                </c:pt>
                <c:pt idx="13">
                  <c:v>Daugavpils tiesa</c:v>
                </c:pt>
                <c:pt idx="14">
                  <c:v>Rēzeknes tiesa</c:v>
                </c:pt>
                <c:pt idx="15">
                  <c:v>Ekonomisko lietu tiesa</c:v>
                </c:pt>
              </c:strCache>
            </c:strRef>
          </c:cat>
          <c:val>
            <c:numRef>
              <c:f>'Tiesu analīze'!$E$3:$E$18</c:f>
              <c:numCache>
                <c:formatCode>General</c:formatCode>
                <c:ptCount val="16"/>
                <c:pt idx="0">
                  <c:v>8</c:v>
                </c:pt>
                <c:pt idx="1">
                  <c:v>4</c:v>
                </c:pt>
                <c:pt idx="2">
                  <c:v>25</c:v>
                </c:pt>
                <c:pt idx="3">
                  <c:v>9</c:v>
                </c:pt>
                <c:pt idx="4">
                  <c:v>4</c:v>
                </c:pt>
                <c:pt idx="5">
                  <c:v>6</c:v>
                </c:pt>
                <c:pt idx="6">
                  <c:v>7</c:v>
                </c:pt>
                <c:pt idx="7">
                  <c:v>1</c:v>
                </c:pt>
                <c:pt idx="8">
                  <c:v>16</c:v>
                </c:pt>
                <c:pt idx="9">
                  <c:v>7</c:v>
                </c:pt>
                <c:pt idx="10">
                  <c:v>12</c:v>
                </c:pt>
                <c:pt idx="11">
                  <c:v>12</c:v>
                </c:pt>
                <c:pt idx="12">
                  <c:v>18</c:v>
                </c:pt>
                <c:pt idx="13">
                  <c:v>8</c:v>
                </c:pt>
                <c:pt idx="14">
                  <c:v>7</c:v>
                </c:pt>
                <c:pt idx="15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1DD2-493F-9BA7-0D4D4CB3EE60}"/>
            </c:ext>
          </c:extLst>
        </c:ser>
        <c:ser>
          <c:idx val="2"/>
          <c:order val="2"/>
          <c:tx>
            <c:strRef>
              <c:f>'Tiesu analīze'!$F$2</c:f>
              <c:strCache>
                <c:ptCount val="1"/>
                <c:pt idx="0">
                  <c:v>Sasniegts pens. vec. (sk.)</c:v>
                </c:pt>
              </c:strCache>
            </c:strRef>
          </c:tx>
          <c:spPr>
            <a:pattFill prst="narHorz">
              <a:fgClr>
                <a:schemeClr val="accent4"/>
              </a:fgClr>
              <a:bgClr>
                <a:schemeClr val="accent4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4"/>
              </a:innerShdw>
            </a:effectLst>
          </c:spPr>
          <c:invertIfNegative val="0"/>
          <c:cat>
            <c:strRef>
              <c:f>'Tiesu analīze'!$B$3:$B$18</c:f>
              <c:strCache>
                <c:ptCount val="16"/>
                <c:pt idx="0">
                  <c:v>Augstākā tiesa</c:v>
                </c:pt>
                <c:pt idx="1">
                  <c:v>Administratīvā apgabaltiesa</c:v>
                </c:pt>
                <c:pt idx="2">
                  <c:v>Rīgas apgabaltiesa</c:v>
                </c:pt>
                <c:pt idx="3">
                  <c:v>Latgales apgabaltiesa</c:v>
                </c:pt>
                <c:pt idx="4">
                  <c:v>Kurzemes apgabaltiesa</c:v>
                </c:pt>
                <c:pt idx="5">
                  <c:v>Vidzemes apgabaltiesa</c:v>
                </c:pt>
                <c:pt idx="6">
                  <c:v>Zemgales apgabaltiesa</c:v>
                </c:pt>
                <c:pt idx="7">
                  <c:v>Administratīvā rajona tiesa</c:v>
                </c:pt>
                <c:pt idx="8">
                  <c:v>Rīgas pilsētas tiesa</c:v>
                </c:pt>
                <c:pt idx="9">
                  <c:v>Rīgas rajona tiesa</c:v>
                </c:pt>
                <c:pt idx="10">
                  <c:v>Kurzemes rajona tiesa</c:v>
                </c:pt>
                <c:pt idx="11">
                  <c:v>Vidzemes rajona tiesa</c:v>
                </c:pt>
                <c:pt idx="12">
                  <c:v>Zemgales rajona tiesa</c:v>
                </c:pt>
                <c:pt idx="13">
                  <c:v>Daugavpils tiesa</c:v>
                </c:pt>
                <c:pt idx="14">
                  <c:v>Rēzeknes tiesa</c:v>
                </c:pt>
                <c:pt idx="15">
                  <c:v>Ekonomisko lietu tiesa</c:v>
                </c:pt>
              </c:strCache>
            </c:strRef>
          </c:cat>
          <c:val>
            <c:numRef>
              <c:f>'Tiesu analīze'!$F$3:$F$18</c:f>
              <c:numCache>
                <c:formatCode>General</c:formatCode>
                <c:ptCount val="16"/>
                <c:pt idx="0">
                  <c:v>7</c:v>
                </c:pt>
                <c:pt idx="1">
                  <c:v>0</c:v>
                </c:pt>
                <c:pt idx="2">
                  <c:v>9</c:v>
                </c:pt>
                <c:pt idx="3">
                  <c:v>2</c:v>
                </c:pt>
                <c:pt idx="4">
                  <c:v>2</c:v>
                </c:pt>
                <c:pt idx="5">
                  <c:v>4</c:v>
                </c:pt>
                <c:pt idx="6">
                  <c:v>1</c:v>
                </c:pt>
                <c:pt idx="7">
                  <c:v>0</c:v>
                </c:pt>
                <c:pt idx="8">
                  <c:v>2</c:v>
                </c:pt>
                <c:pt idx="9">
                  <c:v>2</c:v>
                </c:pt>
                <c:pt idx="10">
                  <c:v>1</c:v>
                </c:pt>
                <c:pt idx="11">
                  <c:v>2</c:v>
                </c:pt>
                <c:pt idx="12">
                  <c:v>3</c:v>
                </c:pt>
                <c:pt idx="13">
                  <c:v>1</c:v>
                </c:pt>
                <c:pt idx="14">
                  <c:v>0</c:v>
                </c:pt>
                <c:pt idx="15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1DD2-493F-9BA7-0D4D4CB3EE6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78325304"/>
        <c:axId val="378318640"/>
      </c:barChart>
      <c:catAx>
        <c:axId val="3783253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78318640"/>
        <c:crosses val="autoZero"/>
        <c:auto val="1"/>
        <c:lblAlgn val="ctr"/>
        <c:lblOffset val="100"/>
        <c:noMultiLvlLbl val="0"/>
      </c:catAx>
      <c:valAx>
        <c:axId val="378318640"/>
        <c:scaling>
          <c:orientation val="minMax"/>
        </c:scaling>
        <c:delete val="0"/>
        <c:axPos val="l"/>
        <c:majorGridlines>
          <c:spPr>
            <a:ln>
              <a:solidFill>
                <a:schemeClr val="tx1">
                  <a:lumMod val="15000"/>
                  <a:lumOff val="85000"/>
                </a:schemeClr>
              </a:solidFill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783253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cap="all" spc="15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/>
              <a:t>Tiesnešu izdienas struktūra iedalījumā pēc tiesām (%)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cap="all" spc="15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'Tiesu analīze'!$D$2</c:f>
              <c:strCache>
                <c:ptCount val="1"/>
                <c:pt idx="0">
                  <c:v>Vairāk par 5g. līdz pens. vec. (sk.)</c:v>
                </c:pt>
              </c:strCache>
            </c:strRef>
          </c:tx>
          <c:spPr>
            <a:pattFill prst="narHorz">
              <a:fgClr>
                <a:schemeClr val="accent6"/>
              </a:fgClr>
              <a:bgClr>
                <a:schemeClr val="accent6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6"/>
              </a:innerShdw>
            </a:effectLst>
          </c:spPr>
          <c:invertIfNegative val="0"/>
          <c:cat>
            <c:strRef>
              <c:f>'Tiesu analīze'!$B$3:$B$18</c:f>
              <c:strCache>
                <c:ptCount val="16"/>
                <c:pt idx="0">
                  <c:v>Augstākā tiesa</c:v>
                </c:pt>
                <c:pt idx="1">
                  <c:v>Administratīvā apgabaltiesa</c:v>
                </c:pt>
                <c:pt idx="2">
                  <c:v>Rīgas apgabaltiesa</c:v>
                </c:pt>
                <c:pt idx="3">
                  <c:v>Latgales apgabaltiesa</c:v>
                </c:pt>
                <c:pt idx="4">
                  <c:v>Kurzemes apgabaltiesa</c:v>
                </c:pt>
                <c:pt idx="5">
                  <c:v>Vidzemes apgabaltiesa</c:v>
                </c:pt>
                <c:pt idx="6">
                  <c:v>Zemgales apgabaltiesa</c:v>
                </c:pt>
                <c:pt idx="7">
                  <c:v>Administratīvā rajona tiesa</c:v>
                </c:pt>
                <c:pt idx="8">
                  <c:v>Rīgas pilsētas tiesa</c:v>
                </c:pt>
                <c:pt idx="9">
                  <c:v>Rīgas rajona tiesa</c:v>
                </c:pt>
                <c:pt idx="10">
                  <c:v>Kurzemes rajona tiesa</c:v>
                </c:pt>
                <c:pt idx="11">
                  <c:v>Vidzemes rajona tiesa</c:v>
                </c:pt>
                <c:pt idx="12">
                  <c:v>Zemgales rajona tiesa</c:v>
                </c:pt>
                <c:pt idx="13">
                  <c:v>Daugavpils tiesa</c:v>
                </c:pt>
                <c:pt idx="14">
                  <c:v>Rēzeknes tiesa</c:v>
                </c:pt>
                <c:pt idx="15">
                  <c:v>Ekonomisko lietu tiesa</c:v>
                </c:pt>
              </c:strCache>
            </c:strRef>
          </c:cat>
          <c:val>
            <c:numRef>
              <c:f>'Tiesu analīze'!$D$3:$D$18</c:f>
              <c:numCache>
                <c:formatCode>General</c:formatCode>
                <c:ptCount val="16"/>
                <c:pt idx="0">
                  <c:v>18</c:v>
                </c:pt>
                <c:pt idx="1">
                  <c:v>18</c:v>
                </c:pt>
                <c:pt idx="2">
                  <c:v>23</c:v>
                </c:pt>
                <c:pt idx="3">
                  <c:v>2</c:v>
                </c:pt>
                <c:pt idx="4">
                  <c:v>6</c:v>
                </c:pt>
                <c:pt idx="5">
                  <c:v>2</c:v>
                </c:pt>
                <c:pt idx="6">
                  <c:v>6</c:v>
                </c:pt>
                <c:pt idx="7">
                  <c:v>38</c:v>
                </c:pt>
                <c:pt idx="8">
                  <c:v>93</c:v>
                </c:pt>
                <c:pt idx="9">
                  <c:v>31</c:v>
                </c:pt>
                <c:pt idx="10">
                  <c:v>27</c:v>
                </c:pt>
                <c:pt idx="11">
                  <c:v>20</c:v>
                </c:pt>
                <c:pt idx="12">
                  <c:v>36</c:v>
                </c:pt>
                <c:pt idx="13">
                  <c:v>13</c:v>
                </c:pt>
                <c:pt idx="14">
                  <c:v>10</c:v>
                </c:pt>
                <c:pt idx="15">
                  <c:v>10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FFD-4342-8505-69F7139D8D1B}"/>
            </c:ext>
          </c:extLst>
        </c:ser>
        <c:ser>
          <c:idx val="1"/>
          <c:order val="1"/>
          <c:tx>
            <c:strRef>
              <c:f>'Tiesu analīze'!$E$2</c:f>
              <c:strCache>
                <c:ptCount val="1"/>
                <c:pt idx="0">
                  <c:v>Mazāk par 5g. līdz pens. vec. (sk.)</c:v>
                </c:pt>
              </c:strCache>
            </c:strRef>
          </c:tx>
          <c:spPr>
            <a:pattFill prst="narHorz">
              <a:fgClr>
                <a:schemeClr val="accent5"/>
              </a:fgClr>
              <a:bgClr>
                <a:schemeClr val="accent5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5"/>
              </a:innerShdw>
            </a:effectLst>
          </c:spPr>
          <c:invertIfNegative val="0"/>
          <c:cat>
            <c:strRef>
              <c:f>'Tiesu analīze'!$B$3:$B$18</c:f>
              <c:strCache>
                <c:ptCount val="16"/>
                <c:pt idx="0">
                  <c:v>Augstākā tiesa</c:v>
                </c:pt>
                <c:pt idx="1">
                  <c:v>Administratīvā apgabaltiesa</c:v>
                </c:pt>
                <c:pt idx="2">
                  <c:v>Rīgas apgabaltiesa</c:v>
                </c:pt>
                <c:pt idx="3">
                  <c:v>Latgales apgabaltiesa</c:v>
                </c:pt>
                <c:pt idx="4">
                  <c:v>Kurzemes apgabaltiesa</c:v>
                </c:pt>
                <c:pt idx="5">
                  <c:v>Vidzemes apgabaltiesa</c:v>
                </c:pt>
                <c:pt idx="6">
                  <c:v>Zemgales apgabaltiesa</c:v>
                </c:pt>
                <c:pt idx="7">
                  <c:v>Administratīvā rajona tiesa</c:v>
                </c:pt>
                <c:pt idx="8">
                  <c:v>Rīgas pilsētas tiesa</c:v>
                </c:pt>
                <c:pt idx="9">
                  <c:v>Rīgas rajona tiesa</c:v>
                </c:pt>
                <c:pt idx="10">
                  <c:v>Kurzemes rajona tiesa</c:v>
                </c:pt>
                <c:pt idx="11">
                  <c:v>Vidzemes rajona tiesa</c:v>
                </c:pt>
                <c:pt idx="12">
                  <c:v>Zemgales rajona tiesa</c:v>
                </c:pt>
                <c:pt idx="13">
                  <c:v>Daugavpils tiesa</c:v>
                </c:pt>
                <c:pt idx="14">
                  <c:v>Rēzeknes tiesa</c:v>
                </c:pt>
                <c:pt idx="15">
                  <c:v>Ekonomisko lietu tiesa</c:v>
                </c:pt>
              </c:strCache>
            </c:strRef>
          </c:cat>
          <c:val>
            <c:numRef>
              <c:f>'Tiesu analīze'!$E$3:$E$18</c:f>
              <c:numCache>
                <c:formatCode>General</c:formatCode>
                <c:ptCount val="16"/>
                <c:pt idx="0">
                  <c:v>8</c:v>
                </c:pt>
                <c:pt idx="1">
                  <c:v>4</c:v>
                </c:pt>
                <c:pt idx="2">
                  <c:v>25</c:v>
                </c:pt>
                <c:pt idx="3">
                  <c:v>9</c:v>
                </c:pt>
                <c:pt idx="4">
                  <c:v>4</c:v>
                </c:pt>
                <c:pt idx="5">
                  <c:v>6</c:v>
                </c:pt>
                <c:pt idx="6">
                  <c:v>7</c:v>
                </c:pt>
                <c:pt idx="7">
                  <c:v>1</c:v>
                </c:pt>
                <c:pt idx="8">
                  <c:v>16</c:v>
                </c:pt>
                <c:pt idx="9">
                  <c:v>7</c:v>
                </c:pt>
                <c:pt idx="10">
                  <c:v>12</c:v>
                </c:pt>
                <c:pt idx="11">
                  <c:v>12</c:v>
                </c:pt>
                <c:pt idx="12">
                  <c:v>18</c:v>
                </c:pt>
                <c:pt idx="13">
                  <c:v>8</c:v>
                </c:pt>
                <c:pt idx="14">
                  <c:v>7</c:v>
                </c:pt>
                <c:pt idx="15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3FFD-4342-8505-69F7139D8D1B}"/>
            </c:ext>
          </c:extLst>
        </c:ser>
        <c:ser>
          <c:idx val="2"/>
          <c:order val="2"/>
          <c:tx>
            <c:strRef>
              <c:f>'Tiesu analīze'!$F$2</c:f>
              <c:strCache>
                <c:ptCount val="1"/>
                <c:pt idx="0">
                  <c:v>Sasniegts pens. vec. (sk.)</c:v>
                </c:pt>
              </c:strCache>
            </c:strRef>
          </c:tx>
          <c:spPr>
            <a:pattFill prst="narHorz">
              <a:fgClr>
                <a:schemeClr val="accent4"/>
              </a:fgClr>
              <a:bgClr>
                <a:schemeClr val="accent4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4"/>
              </a:innerShdw>
            </a:effectLst>
          </c:spPr>
          <c:invertIfNegative val="0"/>
          <c:cat>
            <c:strRef>
              <c:f>'Tiesu analīze'!$B$3:$B$18</c:f>
              <c:strCache>
                <c:ptCount val="16"/>
                <c:pt idx="0">
                  <c:v>Augstākā tiesa</c:v>
                </c:pt>
                <c:pt idx="1">
                  <c:v>Administratīvā apgabaltiesa</c:v>
                </c:pt>
                <c:pt idx="2">
                  <c:v>Rīgas apgabaltiesa</c:v>
                </c:pt>
                <c:pt idx="3">
                  <c:v>Latgales apgabaltiesa</c:v>
                </c:pt>
                <c:pt idx="4">
                  <c:v>Kurzemes apgabaltiesa</c:v>
                </c:pt>
                <c:pt idx="5">
                  <c:v>Vidzemes apgabaltiesa</c:v>
                </c:pt>
                <c:pt idx="6">
                  <c:v>Zemgales apgabaltiesa</c:v>
                </c:pt>
                <c:pt idx="7">
                  <c:v>Administratīvā rajona tiesa</c:v>
                </c:pt>
                <c:pt idx="8">
                  <c:v>Rīgas pilsētas tiesa</c:v>
                </c:pt>
                <c:pt idx="9">
                  <c:v>Rīgas rajona tiesa</c:v>
                </c:pt>
                <c:pt idx="10">
                  <c:v>Kurzemes rajona tiesa</c:v>
                </c:pt>
                <c:pt idx="11">
                  <c:v>Vidzemes rajona tiesa</c:v>
                </c:pt>
                <c:pt idx="12">
                  <c:v>Zemgales rajona tiesa</c:v>
                </c:pt>
                <c:pt idx="13">
                  <c:v>Daugavpils tiesa</c:v>
                </c:pt>
                <c:pt idx="14">
                  <c:v>Rēzeknes tiesa</c:v>
                </c:pt>
                <c:pt idx="15">
                  <c:v>Ekonomisko lietu tiesa</c:v>
                </c:pt>
              </c:strCache>
            </c:strRef>
          </c:cat>
          <c:val>
            <c:numRef>
              <c:f>'Tiesu analīze'!$F$3:$F$18</c:f>
              <c:numCache>
                <c:formatCode>General</c:formatCode>
                <c:ptCount val="16"/>
                <c:pt idx="0">
                  <c:v>7</c:v>
                </c:pt>
                <c:pt idx="1">
                  <c:v>0</c:v>
                </c:pt>
                <c:pt idx="2">
                  <c:v>9</c:v>
                </c:pt>
                <c:pt idx="3">
                  <c:v>2</c:v>
                </c:pt>
                <c:pt idx="4">
                  <c:v>2</c:v>
                </c:pt>
                <c:pt idx="5">
                  <c:v>4</c:v>
                </c:pt>
                <c:pt idx="6">
                  <c:v>1</c:v>
                </c:pt>
                <c:pt idx="7">
                  <c:v>0</c:v>
                </c:pt>
                <c:pt idx="8">
                  <c:v>2</c:v>
                </c:pt>
                <c:pt idx="9">
                  <c:v>2</c:v>
                </c:pt>
                <c:pt idx="10">
                  <c:v>1</c:v>
                </c:pt>
                <c:pt idx="11">
                  <c:v>2</c:v>
                </c:pt>
                <c:pt idx="12">
                  <c:v>3</c:v>
                </c:pt>
                <c:pt idx="13">
                  <c:v>1</c:v>
                </c:pt>
                <c:pt idx="14">
                  <c:v>0</c:v>
                </c:pt>
                <c:pt idx="15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3FFD-4342-8505-69F7139D8D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78320208"/>
        <c:axId val="378322560"/>
      </c:barChart>
      <c:catAx>
        <c:axId val="3783202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78322560"/>
        <c:crosses val="autoZero"/>
        <c:auto val="1"/>
        <c:lblAlgn val="ctr"/>
        <c:lblOffset val="100"/>
        <c:noMultiLvlLbl val="0"/>
      </c:catAx>
      <c:valAx>
        <c:axId val="378322560"/>
        <c:scaling>
          <c:orientation val="minMax"/>
        </c:scaling>
        <c:delete val="0"/>
        <c:axPos val="l"/>
        <c:majorGridlines>
          <c:spPr>
            <a:ln>
              <a:solidFill>
                <a:schemeClr val="tx1">
                  <a:lumMod val="15000"/>
                  <a:lumOff val="85000"/>
                </a:schemeClr>
              </a:solidFill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783202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cap="all" spc="15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dirty="0"/>
              <a:t>Tiesnešu izdienas struktūra iedalījumā pēc tiesām</a:t>
            </a:r>
          </a:p>
          <a:p>
            <a:pPr>
              <a:defRPr/>
            </a:pPr>
            <a:r>
              <a:rPr lang="lv-LV" dirty="0"/>
              <a:t> un vakances</a:t>
            </a:r>
            <a:r>
              <a:rPr lang="lv-LV" baseline="0" dirty="0"/>
              <a:t> </a:t>
            </a:r>
            <a:r>
              <a:rPr lang="lv-LV" dirty="0"/>
              <a:t>(%)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cap="all" spc="15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'[Tiesnešu demogrāfiskā struktūra 25.10.2022. RV.xlsx]Tiesu analīze'!$D$2</c:f>
              <c:strCache>
                <c:ptCount val="1"/>
                <c:pt idx="0">
                  <c:v>Vairāk par 5g. līdz pens. vec. (sk.)</c:v>
                </c:pt>
              </c:strCache>
            </c:strRef>
          </c:tx>
          <c:spPr>
            <a:pattFill prst="narHorz">
              <a:fgClr>
                <a:schemeClr val="accent6"/>
              </a:fgClr>
              <a:bgClr>
                <a:schemeClr val="accent6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6"/>
              </a:innerShdw>
            </a:effectLst>
          </c:spPr>
          <c:invertIfNegative val="0"/>
          <c:cat>
            <c:strRef>
              <c:f>'[Tiesnešu demogrāfiskā struktūra 25.10.2022. RV.xlsx]Tiesu analīze'!$B$3:$B$18</c:f>
              <c:strCache>
                <c:ptCount val="16"/>
                <c:pt idx="0">
                  <c:v>Augstākā tiesa</c:v>
                </c:pt>
                <c:pt idx="1">
                  <c:v>Administratīvā apgabaltiesa</c:v>
                </c:pt>
                <c:pt idx="2">
                  <c:v>Rīgas apgabaltiesa</c:v>
                </c:pt>
                <c:pt idx="3">
                  <c:v>Latgales apgabaltiesa</c:v>
                </c:pt>
                <c:pt idx="4">
                  <c:v>Kurzemes apgabaltiesa</c:v>
                </c:pt>
                <c:pt idx="5">
                  <c:v>Vidzemes apgabaltiesa</c:v>
                </c:pt>
                <c:pt idx="6">
                  <c:v>Zemgales apgabaltiesa</c:v>
                </c:pt>
                <c:pt idx="7">
                  <c:v>Administratīvā rajona tiesa</c:v>
                </c:pt>
                <c:pt idx="8">
                  <c:v>Rīgas pilsētas tiesa</c:v>
                </c:pt>
                <c:pt idx="9">
                  <c:v>Rīgas rajona tiesa</c:v>
                </c:pt>
                <c:pt idx="10">
                  <c:v>Kurzemes rajona tiesa</c:v>
                </c:pt>
                <c:pt idx="11">
                  <c:v>Vidzemes rajona tiesa</c:v>
                </c:pt>
                <c:pt idx="12">
                  <c:v>Zemgales rajona tiesa</c:v>
                </c:pt>
                <c:pt idx="13">
                  <c:v>Daugavpils tiesa</c:v>
                </c:pt>
                <c:pt idx="14">
                  <c:v>Rēzeknes tiesa</c:v>
                </c:pt>
                <c:pt idx="15">
                  <c:v>Ekonomisko lietu tiesa</c:v>
                </c:pt>
              </c:strCache>
            </c:strRef>
          </c:cat>
          <c:val>
            <c:numRef>
              <c:f>'[Tiesnešu demogrāfiskā struktūra 25.10.2022. RV.xlsx]Tiesu analīze'!$D$3:$D$18</c:f>
              <c:numCache>
                <c:formatCode>General</c:formatCode>
                <c:ptCount val="16"/>
                <c:pt idx="0">
                  <c:v>18</c:v>
                </c:pt>
                <c:pt idx="1">
                  <c:v>18</c:v>
                </c:pt>
                <c:pt idx="2">
                  <c:v>23</c:v>
                </c:pt>
                <c:pt idx="3">
                  <c:v>2</c:v>
                </c:pt>
                <c:pt idx="4">
                  <c:v>6</c:v>
                </c:pt>
                <c:pt idx="5">
                  <c:v>2</c:v>
                </c:pt>
                <c:pt idx="6">
                  <c:v>6</c:v>
                </c:pt>
                <c:pt idx="7">
                  <c:v>38</c:v>
                </c:pt>
                <c:pt idx="8">
                  <c:v>93</c:v>
                </c:pt>
                <c:pt idx="9">
                  <c:v>31</c:v>
                </c:pt>
                <c:pt idx="10">
                  <c:v>27</c:v>
                </c:pt>
                <c:pt idx="11">
                  <c:v>20</c:v>
                </c:pt>
                <c:pt idx="12">
                  <c:v>36</c:v>
                </c:pt>
                <c:pt idx="13">
                  <c:v>13</c:v>
                </c:pt>
                <c:pt idx="14">
                  <c:v>10</c:v>
                </c:pt>
                <c:pt idx="15">
                  <c:v>10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619-4080-8FCC-E5D91A250311}"/>
            </c:ext>
          </c:extLst>
        </c:ser>
        <c:ser>
          <c:idx val="1"/>
          <c:order val="1"/>
          <c:tx>
            <c:strRef>
              <c:f>'[Tiesnešu demogrāfiskā struktūra 25.10.2022. RV.xlsx]Tiesu analīze'!$E$2</c:f>
              <c:strCache>
                <c:ptCount val="1"/>
                <c:pt idx="0">
                  <c:v>Mazāk par 5g. līdz pens. vec. (sk.)</c:v>
                </c:pt>
              </c:strCache>
            </c:strRef>
          </c:tx>
          <c:spPr>
            <a:pattFill prst="narHorz">
              <a:fgClr>
                <a:schemeClr val="accent5"/>
              </a:fgClr>
              <a:bgClr>
                <a:schemeClr val="accent5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5"/>
              </a:innerShdw>
            </a:effectLst>
          </c:spPr>
          <c:invertIfNegative val="0"/>
          <c:cat>
            <c:strRef>
              <c:f>'[Tiesnešu demogrāfiskā struktūra 25.10.2022. RV.xlsx]Tiesu analīze'!$B$3:$B$18</c:f>
              <c:strCache>
                <c:ptCount val="16"/>
                <c:pt idx="0">
                  <c:v>Augstākā tiesa</c:v>
                </c:pt>
                <c:pt idx="1">
                  <c:v>Administratīvā apgabaltiesa</c:v>
                </c:pt>
                <c:pt idx="2">
                  <c:v>Rīgas apgabaltiesa</c:v>
                </c:pt>
                <c:pt idx="3">
                  <c:v>Latgales apgabaltiesa</c:v>
                </c:pt>
                <c:pt idx="4">
                  <c:v>Kurzemes apgabaltiesa</c:v>
                </c:pt>
                <c:pt idx="5">
                  <c:v>Vidzemes apgabaltiesa</c:v>
                </c:pt>
                <c:pt idx="6">
                  <c:v>Zemgales apgabaltiesa</c:v>
                </c:pt>
                <c:pt idx="7">
                  <c:v>Administratīvā rajona tiesa</c:v>
                </c:pt>
                <c:pt idx="8">
                  <c:v>Rīgas pilsētas tiesa</c:v>
                </c:pt>
                <c:pt idx="9">
                  <c:v>Rīgas rajona tiesa</c:v>
                </c:pt>
                <c:pt idx="10">
                  <c:v>Kurzemes rajona tiesa</c:v>
                </c:pt>
                <c:pt idx="11">
                  <c:v>Vidzemes rajona tiesa</c:v>
                </c:pt>
                <c:pt idx="12">
                  <c:v>Zemgales rajona tiesa</c:v>
                </c:pt>
                <c:pt idx="13">
                  <c:v>Daugavpils tiesa</c:v>
                </c:pt>
                <c:pt idx="14">
                  <c:v>Rēzeknes tiesa</c:v>
                </c:pt>
                <c:pt idx="15">
                  <c:v>Ekonomisko lietu tiesa</c:v>
                </c:pt>
              </c:strCache>
            </c:strRef>
          </c:cat>
          <c:val>
            <c:numRef>
              <c:f>'[Tiesnešu demogrāfiskā struktūra 25.10.2022. RV.xlsx]Tiesu analīze'!$E$3:$E$18</c:f>
              <c:numCache>
                <c:formatCode>General</c:formatCode>
                <c:ptCount val="16"/>
                <c:pt idx="0">
                  <c:v>8</c:v>
                </c:pt>
                <c:pt idx="1">
                  <c:v>4</c:v>
                </c:pt>
                <c:pt idx="2">
                  <c:v>25</c:v>
                </c:pt>
                <c:pt idx="3">
                  <c:v>9</c:v>
                </c:pt>
                <c:pt idx="4">
                  <c:v>4</c:v>
                </c:pt>
                <c:pt idx="5">
                  <c:v>6</c:v>
                </c:pt>
                <c:pt idx="6">
                  <c:v>7</c:v>
                </c:pt>
                <c:pt idx="7">
                  <c:v>1</c:v>
                </c:pt>
                <c:pt idx="8">
                  <c:v>16</c:v>
                </c:pt>
                <c:pt idx="9">
                  <c:v>7</c:v>
                </c:pt>
                <c:pt idx="10">
                  <c:v>12</c:v>
                </c:pt>
                <c:pt idx="11">
                  <c:v>12</c:v>
                </c:pt>
                <c:pt idx="12">
                  <c:v>18</c:v>
                </c:pt>
                <c:pt idx="13">
                  <c:v>8</c:v>
                </c:pt>
                <c:pt idx="14">
                  <c:v>7</c:v>
                </c:pt>
                <c:pt idx="15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1619-4080-8FCC-E5D91A250311}"/>
            </c:ext>
          </c:extLst>
        </c:ser>
        <c:ser>
          <c:idx val="2"/>
          <c:order val="2"/>
          <c:tx>
            <c:strRef>
              <c:f>'[Tiesnešu demogrāfiskā struktūra 25.10.2022. RV.xlsx]Tiesu analīze'!$F$2</c:f>
              <c:strCache>
                <c:ptCount val="1"/>
                <c:pt idx="0">
                  <c:v>Sasniegts pens. vec. (sk.)</c:v>
                </c:pt>
              </c:strCache>
            </c:strRef>
          </c:tx>
          <c:spPr>
            <a:pattFill prst="narHorz">
              <a:fgClr>
                <a:schemeClr val="accent4"/>
              </a:fgClr>
              <a:bgClr>
                <a:schemeClr val="accent4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4"/>
              </a:innerShdw>
            </a:effectLst>
          </c:spPr>
          <c:invertIfNegative val="0"/>
          <c:cat>
            <c:strRef>
              <c:f>'[Tiesnešu demogrāfiskā struktūra 25.10.2022. RV.xlsx]Tiesu analīze'!$B$3:$B$18</c:f>
              <c:strCache>
                <c:ptCount val="16"/>
                <c:pt idx="0">
                  <c:v>Augstākā tiesa</c:v>
                </c:pt>
                <c:pt idx="1">
                  <c:v>Administratīvā apgabaltiesa</c:v>
                </c:pt>
                <c:pt idx="2">
                  <c:v>Rīgas apgabaltiesa</c:v>
                </c:pt>
                <c:pt idx="3">
                  <c:v>Latgales apgabaltiesa</c:v>
                </c:pt>
                <c:pt idx="4">
                  <c:v>Kurzemes apgabaltiesa</c:v>
                </c:pt>
                <c:pt idx="5">
                  <c:v>Vidzemes apgabaltiesa</c:v>
                </c:pt>
                <c:pt idx="6">
                  <c:v>Zemgales apgabaltiesa</c:v>
                </c:pt>
                <c:pt idx="7">
                  <c:v>Administratīvā rajona tiesa</c:v>
                </c:pt>
                <c:pt idx="8">
                  <c:v>Rīgas pilsētas tiesa</c:v>
                </c:pt>
                <c:pt idx="9">
                  <c:v>Rīgas rajona tiesa</c:v>
                </c:pt>
                <c:pt idx="10">
                  <c:v>Kurzemes rajona tiesa</c:v>
                </c:pt>
                <c:pt idx="11">
                  <c:v>Vidzemes rajona tiesa</c:v>
                </c:pt>
                <c:pt idx="12">
                  <c:v>Zemgales rajona tiesa</c:v>
                </c:pt>
                <c:pt idx="13">
                  <c:v>Daugavpils tiesa</c:v>
                </c:pt>
                <c:pt idx="14">
                  <c:v>Rēzeknes tiesa</c:v>
                </c:pt>
                <c:pt idx="15">
                  <c:v>Ekonomisko lietu tiesa</c:v>
                </c:pt>
              </c:strCache>
            </c:strRef>
          </c:cat>
          <c:val>
            <c:numRef>
              <c:f>'[Tiesnešu demogrāfiskā struktūra 25.10.2022. RV.xlsx]Tiesu analīze'!$F$3:$F$18</c:f>
              <c:numCache>
                <c:formatCode>General</c:formatCode>
                <c:ptCount val="16"/>
                <c:pt idx="0">
                  <c:v>7</c:v>
                </c:pt>
                <c:pt idx="1">
                  <c:v>0</c:v>
                </c:pt>
                <c:pt idx="2">
                  <c:v>9</c:v>
                </c:pt>
                <c:pt idx="3">
                  <c:v>2</c:v>
                </c:pt>
                <c:pt idx="4">
                  <c:v>2</c:v>
                </c:pt>
                <c:pt idx="5">
                  <c:v>4</c:v>
                </c:pt>
                <c:pt idx="6">
                  <c:v>1</c:v>
                </c:pt>
                <c:pt idx="7">
                  <c:v>0</c:v>
                </c:pt>
                <c:pt idx="8">
                  <c:v>2</c:v>
                </c:pt>
                <c:pt idx="9">
                  <c:v>2</c:v>
                </c:pt>
                <c:pt idx="10">
                  <c:v>1</c:v>
                </c:pt>
                <c:pt idx="11">
                  <c:v>2</c:v>
                </c:pt>
                <c:pt idx="12">
                  <c:v>3</c:v>
                </c:pt>
                <c:pt idx="13">
                  <c:v>1</c:v>
                </c:pt>
                <c:pt idx="14">
                  <c:v>0</c:v>
                </c:pt>
                <c:pt idx="15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1619-4080-8FCC-E5D91A250311}"/>
            </c:ext>
          </c:extLst>
        </c:ser>
        <c:ser>
          <c:idx val="3"/>
          <c:order val="3"/>
          <c:tx>
            <c:strRef>
              <c:f>'[Tiesnešu demogrāfiskā struktūra 25.10.2022. RV.xlsx]Tiesu analīze'!$K$2</c:f>
              <c:strCache>
                <c:ptCount val="1"/>
                <c:pt idx="0">
                  <c:v>Tiesneša amata vakances (sk.)</c:v>
                </c:pt>
              </c:strCache>
            </c:strRef>
          </c:tx>
          <c:spPr>
            <a:pattFill prst="narHorz">
              <a:fgClr>
                <a:schemeClr val="accent6">
                  <a:lumMod val="60000"/>
                </a:schemeClr>
              </a:fgClr>
              <a:bgClr>
                <a:schemeClr val="accent6">
                  <a:lumMod val="60000"/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6">
                  <a:lumMod val="60000"/>
                </a:schemeClr>
              </a:innerShdw>
            </a:effectLst>
          </c:spPr>
          <c:invertIfNegative val="0"/>
          <c:val>
            <c:numRef>
              <c:f>'[Tiesnešu demogrāfiskā struktūra 25.10.2022. RV.xlsx]Tiesu analīze'!$K$3:$K$18</c:f>
              <c:numCache>
                <c:formatCode>General</c:formatCode>
                <c:ptCount val="16"/>
                <c:pt idx="0">
                  <c:v>5</c:v>
                </c:pt>
                <c:pt idx="1">
                  <c:v>0</c:v>
                </c:pt>
                <c:pt idx="2">
                  <c:v>7</c:v>
                </c:pt>
                <c:pt idx="3">
                  <c:v>0</c:v>
                </c:pt>
                <c:pt idx="4">
                  <c:v>1</c:v>
                </c:pt>
                <c:pt idx="5">
                  <c:v>1</c:v>
                </c:pt>
                <c:pt idx="6">
                  <c:v>2</c:v>
                </c:pt>
                <c:pt idx="7">
                  <c:v>3</c:v>
                </c:pt>
                <c:pt idx="8">
                  <c:v>9</c:v>
                </c:pt>
                <c:pt idx="9">
                  <c:v>3</c:v>
                </c:pt>
                <c:pt idx="10">
                  <c:v>4</c:v>
                </c:pt>
                <c:pt idx="11">
                  <c:v>5</c:v>
                </c:pt>
                <c:pt idx="12">
                  <c:v>3</c:v>
                </c:pt>
                <c:pt idx="13">
                  <c:v>4</c:v>
                </c:pt>
                <c:pt idx="14">
                  <c:v>1</c:v>
                </c:pt>
                <c:pt idx="15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1619-4080-8FCC-E5D91A25031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78323344"/>
        <c:axId val="257485016"/>
      </c:barChart>
      <c:catAx>
        <c:axId val="3783233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57485016"/>
        <c:crosses val="autoZero"/>
        <c:auto val="1"/>
        <c:lblAlgn val="ctr"/>
        <c:lblOffset val="100"/>
        <c:noMultiLvlLbl val="0"/>
      </c:catAx>
      <c:valAx>
        <c:axId val="257485016"/>
        <c:scaling>
          <c:orientation val="minMax"/>
        </c:scaling>
        <c:delete val="0"/>
        <c:axPos val="l"/>
        <c:majorGridlines>
          <c:spPr>
            <a:ln>
              <a:solidFill>
                <a:schemeClr val="tx1">
                  <a:lumMod val="15000"/>
                  <a:lumOff val="85000"/>
                </a:schemeClr>
              </a:solidFill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783233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cap="all" spc="15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/>
              <a:t>Tiesu sistēma</a:t>
            </a:r>
            <a:r>
              <a:rPr lang="lv-LV" baseline="0"/>
              <a:t> trīs līmeņos</a:t>
            </a:r>
            <a:endParaRPr lang="lv-LV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cap="all" spc="15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'Grupu analīze'!$C$2</c:f>
              <c:strCache>
                <c:ptCount val="1"/>
                <c:pt idx="0">
                  <c:v>Vairāk par 5g. līdz pens. vec.</c:v>
                </c:pt>
              </c:strCache>
            </c:strRef>
          </c:tx>
          <c:spPr>
            <a:pattFill prst="narHorz">
              <a:fgClr>
                <a:schemeClr val="accent6"/>
              </a:fgClr>
              <a:bgClr>
                <a:schemeClr val="accent6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6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'Grupu analīze'!$A$3:$A$5</c:f>
              <c:strCache>
                <c:ptCount val="3"/>
                <c:pt idx="0">
                  <c:v>Augst.t.</c:v>
                </c:pt>
                <c:pt idx="1">
                  <c:v>Apgb.t.</c:v>
                </c:pt>
                <c:pt idx="2">
                  <c:v>Raj.t.</c:v>
                </c:pt>
              </c:strCache>
            </c:strRef>
          </c:cat>
          <c:val>
            <c:numRef>
              <c:f>'Grupu analīze'!$C$3:$C$5</c:f>
              <c:numCache>
                <c:formatCode>0</c:formatCode>
                <c:ptCount val="3"/>
                <c:pt idx="0">
                  <c:v>18</c:v>
                </c:pt>
                <c:pt idx="1">
                  <c:v>57</c:v>
                </c:pt>
                <c:pt idx="2">
                  <c:v>278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B7E-44FC-8F0E-BC4BB9B3BAA9}"/>
            </c:ext>
          </c:extLst>
        </c:ser>
        <c:ser>
          <c:idx val="1"/>
          <c:order val="1"/>
          <c:tx>
            <c:strRef>
              <c:f>'Grupu analīze'!$D$2</c:f>
              <c:strCache>
                <c:ptCount val="1"/>
                <c:pt idx="0">
                  <c:v>Mazāk par 5g. līdz pens. vec.</c:v>
                </c:pt>
              </c:strCache>
            </c:strRef>
          </c:tx>
          <c:spPr>
            <a:pattFill prst="narHorz">
              <a:fgClr>
                <a:schemeClr val="accent5"/>
              </a:fgClr>
              <a:bgClr>
                <a:schemeClr val="accent5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5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'Grupu analīze'!$A$3:$A$5</c:f>
              <c:strCache>
                <c:ptCount val="3"/>
                <c:pt idx="0">
                  <c:v>Augst.t.</c:v>
                </c:pt>
                <c:pt idx="1">
                  <c:v>Apgb.t.</c:v>
                </c:pt>
                <c:pt idx="2">
                  <c:v>Raj.t.</c:v>
                </c:pt>
              </c:strCache>
            </c:strRef>
          </c:cat>
          <c:val>
            <c:numRef>
              <c:f>'Grupu analīze'!$D$3:$D$5</c:f>
              <c:numCache>
                <c:formatCode>0</c:formatCode>
                <c:ptCount val="3"/>
                <c:pt idx="0">
                  <c:v>8</c:v>
                </c:pt>
                <c:pt idx="1">
                  <c:v>55</c:v>
                </c:pt>
                <c:pt idx="2">
                  <c:v>81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3B7E-44FC-8F0E-BC4BB9B3BAA9}"/>
            </c:ext>
          </c:extLst>
        </c:ser>
        <c:ser>
          <c:idx val="2"/>
          <c:order val="2"/>
          <c:tx>
            <c:strRef>
              <c:f>'Grupu analīze'!$E$2</c:f>
              <c:strCache>
                <c:ptCount val="1"/>
                <c:pt idx="0">
                  <c:v>Sasniegts pens. vec.</c:v>
                </c:pt>
              </c:strCache>
            </c:strRef>
          </c:tx>
          <c:spPr>
            <a:pattFill prst="narHorz">
              <a:fgClr>
                <a:schemeClr val="accent4"/>
              </a:fgClr>
              <a:bgClr>
                <a:schemeClr val="accent4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4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'Grupu analīze'!$A$3:$A$5</c:f>
              <c:strCache>
                <c:ptCount val="3"/>
                <c:pt idx="0">
                  <c:v>Augst.t.</c:v>
                </c:pt>
                <c:pt idx="1">
                  <c:v>Apgb.t.</c:v>
                </c:pt>
                <c:pt idx="2">
                  <c:v>Raj.t.</c:v>
                </c:pt>
              </c:strCache>
            </c:strRef>
          </c:cat>
          <c:val>
            <c:numRef>
              <c:f>'Grupu analīze'!$E$3:$E$5</c:f>
              <c:numCache>
                <c:formatCode>0</c:formatCode>
                <c:ptCount val="3"/>
                <c:pt idx="0">
                  <c:v>7</c:v>
                </c:pt>
                <c:pt idx="1">
                  <c:v>18</c:v>
                </c:pt>
                <c:pt idx="2">
                  <c:v>11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3B7E-44FC-8F0E-BC4BB9B3BAA9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378585016"/>
        <c:axId val="378584232"/>
      </c:barChart>
      <c:catAx>
        <c:axId val="3785850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78584232"/>
        <c:crosses val="autoZero"/>
        <c:auto val="1"/>
        <c:lblAlgn val="ctr"/>
        <c:lblOffset val="100"/>
        <c:noMultiLvlLbl val="0"/>
      </c:catAx>
      <c:valAx>
        <c:axId val="378584232"/>
        <c:scaling>
          <c:orientation val="minMax"/>
        </c:scaling>
        <c:delete val="0"/>
        <c:axPos val="l"/>
        <c:majorGridlines>
          <c:spPr>
            <a:ln>
              <a:solidFill>
                <a:schemeClr val="tx1">
                  <a:lumMod val="15000"/>
                  <a:lumOff val="85000"/>
                </a:schemeClr>
              </a:solidFill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785850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'Grupu analīze'!$A$3</c:f>
          <c:strCache>
            <c:ptCount val="1"/>
            <c:pt idx="0">
              <c:v>Augst.t.</c:v>
            </c:pt>
          </c:strCache>
        </c:strRef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cap="all" spc="15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pattFill prst="ltUpDiag">
                <a:fgClr>
                  <a:schemeClr val="accent6"/>
                </a:fgClr>
                <a:bgClr>
                  <a:schemeClr val="accent6">
                    <a:lumMod val="20000"/>
                    <a:lumOff val="80000"/>
                  </a:schemeClr>
                </a:bgClr>
              </a:pattFill>
              <a:ln w="19050">
                <a:solidFill>
                  <a:schemeClr val="lt1"/>
                </a:solidFill>
              </a:ln>
              <a:effectLst>
                <a:innerShdw blurRad="114300">
                  <a:schemeClr val="accent6"/>
                </a:inn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35D4-4926-BE04-E8279E1B0591}"/>
              </c:ext>
            </c:extLst>
          </c:dPt>
          <c:dPt>
            <c:idx val="1"/>
            <c:bubble3D val="0"/>
            <c:spPr>
              <a:pattFill prst="ltUpDiag">
                <a:fgClr>
                  <a:schemeClr val="accent5"/>
                </a:fgClr>
                <a:bgClr>
                  <a:schemeClr val="accent5">
                    <a:lumMod val="20000"/>
                    <a:lumOff val="80000"/>
                  </a:schemeClr>
                </a:bgClr>
              </a:pattFill>
              <a:ln w="19050">
                <a:solidFill>
                  <a:schemeClr val="lt1"/>
                </a:solidFill>
              </a:ln>
              <a:effectLst>
                <a:innerShdw blurRad="114300">
                  <a:schemeClr val="accent5"/>
                </a:inn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35D4-4926-BE04-E8279E1B0591}"/>
              </c:ext>
            </c:extLst>
          </c:dPt>
          <c:dPt>
            <c:idx val="2"/>
            <c:bubble3D val="0"/>
            <c:spPr>
              <a:pattFill prst="ltUpDiag">
                <a:fgClr>
                  <a:schemeClr val="accent4"/>
                </a:fgClr>
                <a:bgClr>
                  <a:schemeClr val="accent4">
                    <a:lumMod val="20000"/>
                    <a:lumOff val="80000"/>
                  </a:schemeClr>
                </a:bgClr>
              </a:pattFill>
              <a:ln w="19050">
                <a:solidFill>
                  <a:schemeClr val="lt1"/>
                </a:solidFill>
              </a:ln>
              <a:effectLst>
                <a:innerShdw blurRad="114300">
                  <a:schemeClr val="accent4"/>
                </a:inn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35D4-4926-BE04-E8279E1B059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tx1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('Grupu analīze'!$C$2,'Grupu analīze'!$D$2:$E$2)</c:f>
              <c:strCache>
                <c:ptCount val="3"/>
                <c:pt idx="0">
                  <c:v>Vairāk par 5g. līdz pens. vec.</c:v>
                </c:pt>
                <c:pt idx="1">
                  <c:v>Mazāk par 5g. līdz pens. vec.</c:v>
                </c:pt>
                <c:pt idx="2">
                  <c:v>Sasniegts pens. vec.</c:v>
                </c:pt>
              </c:strCache>
            </c:strRef>
          </c:cat>
          <c:val>
            <c:numRef>
              <c:f>('Grupu analīze'!$C$3,'Grupu analīze'!$D$3,'Grupu analīze'!$E$3)</c:f>
              <c:numCache>
                <c:formatCode>0</c:formatCode>
                <c:ptCount val="3"/>
                <c:pt idx="0">
                  <c:v>18</c:v>
                </c:pt>
                <c:pt idx="1">
                  <c:v>8</c:v>
                </c:pt>
                <c:pt idx="2">
                  <c:v>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35D4-4926-BE04-E8279E1B059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'Grupu analīze'!$A$4</c:f>
          <c:strCache>
            <c:ptCount val="1"/>
            <c:pt idx="0">
              <c:v>Apgb.t.</c:v>
            </c:pt>
          </c:strCache>
        </c:strRef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cap="all" spc="15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pattFill prst="ltUpDiag">
                <a:fgClr>
                  <a:schemeClr val="accent6"/>
                </a:fgClr>
                <a:bgClr>
                  <a:schemeClr val="accent6">
                    <a:lumMod val="20000"/>
                    <a:lumOff val="80000"/>
                  </a:schemeClr>
                </a:bgClr>
              </a:pattFill>
              <a:ln w="19050">
                <a:solidFill>
                  <a:schemeClr val="lt1"/>
                </a:solidFill>
              </a:ln>
              <a:effectLst>
                <a:innerShdw blurRad="114300">
                  <a:schemeClr val="accent6"/>
                </a:inn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ADC0-4821-AFEE-1C7B496163FE}"/>
              </c:ext>
            </c:extLst>
          </c:dPt>
          <c:dPt>
            <c:idx val="1"/>
            <c:bubble3D val="0"/>
            <c:spPr>
              <a:pattFill prst="ltUpDiag">
                <a:fgClr>
                  <a:schemeClr val="accent5"/>
                </a:fgClr>
                <a:bgClr>
                  <a:schemeClr val="accent5">
                    <a:lumMod val="20000"/>
                    <a:lumOff val="80000"/>
                  </a:schemeClr>
                </a:bgClr>
              </a:pattFill>
              <a:ln w="19050">
                <a:solidFill>
                  <a:schemeClr val="lt1"/>
                </a:solidFill>
              </a:ln>
              <a:effectLst>
                <a:innerShdw blurRad="114300">
                  <a:schemeClr val="accent5"/>
                </a:inn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ADC0-4821-AFEE-1C7B496163FE}"/>
              </c:ext>
            </c:extLst>
          </c:dPt>
          <c:dPt>
            <c:idx val="2"/>
            <c:bubble3D val="0"/>
            <c:spPr>
              <a:pattFill prst="ltUpDiag">
                <a:fgClr>
                  <a:schemeClr val="accent4"/>
                </a:fgClr>
                <a:bgClr>
                  <a:schemeClr val="accent4">
                    <a:lumMod val="20000"/>
                    <a:lumOff val="80000"/>
                  </a:schemeClr>
                </a:bgClr>
              </a:pattFill>
              <a:ln w="19050">
                <a:solidFill>
                  <a:schemeClr val="lt1"/>
                </a:solidFill>
              </a:ln>
              <a:effectLst>
                <a:innerShdw blurRad="114300">
                  <a:schemeClr val="accent4"/>
                </a:inn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ADC0-4821-AFEE-1C7B496163F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tx1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('Grupu analīze'!$C$2,'Grupu analīze'!$D$2:$E$2)</c:f>
              <c:strCache>
                <c:ptCount val="3"/>
                <c:pt idx="0">
                  <c:v>Vairāk par 5g. līdz pens. vec.</c:v>
                </c:pt>
                <c:pt idx="1">
                  <c:v>Mazāk par 5g. līdz pens. vec.</c:v>
                </c:pt>
                <c:pt idx="2">
                  <c:v>Sasniegts pens. vec.</c:v>
                </c:pt>
              </c:strCache>
            </c:strRef>
          </c:cat>
          <c:val>
            <c:numRef>
              <c:f>('Grupu analīze'!$C$4,'Grupu analīze'!$D$4,'Grupu analīze'!$E$4)</c:f>
              <c:numCache>
                <c:formatCode>0</c:formatCode>
                <c:ptCount val="3"/>
                <c:pt idx="0">
                  <c:v>57</c:v>
                </c:pt>
                <c:pt idx="1">
                  <c:v>55</c:v>
                </c:pt>
                <c:pt idx="2">
                  <c:v>18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ADC0-4821-AFEE-1C7B496163FE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'Grupu analīze'!$A$5</c:f>
          <c:strCache>
            <c:ptCount val="1"/>
            <c:pt idx="0">
              <c:v>Raj.t.</c:v>
            </c:pt>
          </c:strCache>
        </c:strRef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cap="all" spc="15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pattFill prst="ltUpDiag">
                <a:fgClr>
                  <a:schemeClr val="accent6"/>
                </a:fgClr>
                <a:bgClr>
                  <a:schemeClr val="accent6">
                    <a:lumMod val="20000"/>
                    <a:lumOff val="80000"/>
                  </a:schemeClr>
                </a:bgClr>
              </a:pattFill>
              <a:ln w="19050">
                <a:solidFill>
                  <a:schemeClr val="lt1"/>
                </a:solidFill>
              </a:ln>
              <a:effectLst>
                <a:innerShdw blurRad="114300">
                  <a:schemeClr val="accent6"/>
                </a:inn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A73D-4949-9371-7E12070707A3}"/>
              </c:ext>
            </c:extLst>
          </c:dPt>
          <c:dPt>
            <c:idx val="1"/>
            <c:bubble3D val="0"/>
            <c:spPr>
              <a:pattFill prst="ltUpDiag">
                <a:fgClr>
                  <a:schemeClr val="accent5"/>
                </a:fgClr>
                <a:bgClr>
                  <a:schemeClr val="accent5">
                    <a:lumMod val="20000"/>
                    <a:lumOff val="80000"/>
                  </a:schemeClr>
                </a:bgClr>
              </a:pattFill>
              <a:ln w="19050">
                <a:solidFill>
                  <a:schemeClr val="lt1"/>
                </a:solidFill>
              </a:ln>
              <a:effectLst>
                <a:innerShdw blurRad="114300">
                  <a:schemeClr val="accent5"/>
                </a:inn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A73D-4949-9371-7E12070707A3}"/>
              </c:ext>
            </c:extLst>
          </c:dPt>
          <c:dPt>
            <c:idx val="2"/>
            <c:bubble3D val="0"/>
            <c:spPr>
              <a:pattFill prst="ltUpDiag">
                <a:fgClr>
                  <a:schemeClr val="accent4"/>
                </a:fgClr>
                <a:bgClr>
                  <a:schemeClr val="accent4">
                    <a:lumMod val="20000"/>
                    <a:lumOff val="80000"/>
                  </a:schemeClr>
                </a:bgClr>
              </a:pattFill>
              <a:ln w="19050">
                <a:solidFill>
                  <a:schemeClr val="lt1"/>
                </a:solidFill>
              </a:ln>
              <a:effectLst>
                <a:innerShdw blurRad="114300">
                  <a:schemeClr val="accent4"/>
                </a:inn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A73D-4949-9371-7E12070707A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tx1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('Grupu analīze'!$C$2,'Grupu analīze'!$D$2:$E$2)</c:f>
              <c:strCache>
                <c:ptCount val="3"/>
                <c:pt idx="0">
                  <c:v>Vairāk par 5g. līdz pens. vec.</c:v>
                </c:pt>
                <c:pt idx="1">
                  <c:v>Mazāk par 5g. līdz pens. vec.</c:v>
                </c:pt>
                <c:pt idx="2">
                  <c:v>Sasniegts pens. vec.</c:v>
                </c:pt>
              </c:strCache>
            </c:strRef>
          </c:cat>
          <c:val>
            <c:numRef>
              <c:f>('Grupu analīze'!$C$5,'Grupu analīze'!$D$5,'Grupu analīze'!$E$5)</c:f>
              <c:numCache>
                <c:formatCode>0</c:formatCode>
                <c:ptCount val="3"/>
                <c:pt idx="0">
                  <c:v>278</c:v>
                </c:pt>
                <c:pt idx="1">
                  <c:v>81</c:v>
                </c:pt>
                <c:pt idx="2">
                  <c:v>11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A73D-4949-9371-7E12070707A3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cap="all" spc="15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/>
              <a:t>Tiesnešu skaits un vakances (sk.)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cap="all" spc="15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Vakances!$F$2</c:f>
              <c:strCache>
                <c:ptCount val="1"/>
                <c:pt idx="0">
                  <c:v>Tiesnešu faktiskais sk.</c:v>
                </c:pt>
              </c:strCache>
            </c:strRef>
          </c:tx>
          <c:spPr>
            <a:pattFill prst="narHorz">
              <a:fgClr>
                <a:schemeClr val="accent1"/>
              </a:fgClr>
              <a:bgClr>
                <a:schemeClr val="accent1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1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Vakances!$B$3:$B$18</c:f>
              <c:strCache>
                <c:ptCount val="16"/>
                <c:pt idx="0">
                  <c:v>Senāts</c:v>
                </c:pt>
                <c:pt idx="1">
                  <c:v>Administratīvā apgabaltiesa</c:v>
                </c:pt>
                <c:pt idx="2">
                  <c:v>Rīgas apgabaltiesa</c:v>
                </c:pt>
                <c:pt idx="3">
                  <c:v>Latgales apgabaltiesa</c:v>
                </c:pt>
                <c:pt idx="4">
                  <c:v>Kurzemes apgabaltiesa</c:v>
                </c:pt>
                <c:pt idx="5">
                  <c:v>Vidzemes apgabaltiesa</c:v>
                </c:pt>
                <c:pt idx="6">
                  <c:v>Zemgales apgabaltiesa</c:v>
                </c:pt>
                <c:pt idx="7">
                  <c:v>Administratīvā rajona tiesa</c:v>
                </c:pt>
                <c:pt idx="8">
                  <c:v>Rīgas pilsētas tiesa</c:v>
                </c:pt>
                <c:pt idx="9">
                  <c:v>Rīgas rajona tiesa</c:v>
                </c:pt>
                <c:pt idx="10">
                  <c:v>Kurzemes rajona tiesa</c:v>
                </c:pt>
                <c:pt idx="11">
                  <c:v>Vidzemes rajona tiesa</c:v>
                </c:pt>
                <c:pt idx="12">
                  <c:v>Zemgales rajona tiesa</c:v>
                </c:pt>
                <c:pt idx="13">
                  <c:v>Daugavpils tiesa</c:v>
                </c:pt>
                <c:pt idx="14">
                  <c:v>Rēzeknes tiesa</c:v>
                </c:pt>
                <c:pt idx="15">
                  <c:v>Ekonomisko lietu tiesa</c:v>
                </c:pt>
              </c:strCache>
            </c:strRef>
          </c:cat>
          <c:val>
            <c:numRef>
              <c:f>Vakances!$F$3:$F$18</c:f>
              <c:numCache>
                <c:formatCode>General</c:formatCode>
                <c:ptCount val="16"/>
                <c:pt idx="0">
                  <c:v>33</c:v>
                </c:pt>
                <c:pt idx="1">
                  <c:v>20</c:v>
                </c:pt>
                <c:pt idx="2">
                  <c:v>58</c:v>
                </c:pt>
                <c:pt idx="3">
                  <c:v>13</c:v>
                </c:pt>
                <c:pt idx="4">
                  <c:v>12</c:v>
                </c:pt>
                <c:pt idx="5">
                  <c:v>12</c:v>
                </c:pt>
                <c:pt idx="6">
                  <c:v>13</c:v>
                </c:pt>
                <c:pt idx="7">
                  <c:v>39</c:v>
                </c:pt>
                <c:pt idx="8">
                  <c:v>113</c:v>
                </c:pt>
                <c:pt idx="9">
                  <c:v>40</c:v>
                </c:pt>
                <c:pt idx="10">
                  <c:v>40</c:v>
                </c:pt>
                <c:pt idx="11">
                  <c:v>34</c:v>
                </c:pt>
                <c:pt idx="12">
                  <c:v>58</c:v>
                </c:pt>
                <c:pt idx="13">
                  <c:v>22</c:v>
                </c:pt>
                <c:pt idx="14">
                  <c:v>17</c:v>
                </c:pt>
                <c:pt idx="15">
                  <c:v>10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2D2F-4242-A326-5CC1519113FF}"/>
            </c:ext>
          </c:extLst>
        </c:ser>
        <c:ser>
          <c:idx val="1"/>
          <c:order val="1"/>
          <c:tx>
            <c:strRef>
              <c:f>Vakances!$I$2</c:f>
              <c:strCache>
                <c:ptCount val="1"/>
                <c:pt idx="0">
                  <c:v>Tiesneša amata vakanču sk.</c:v>
                </c:pt>
              </c:strCache>
            </c:strRef>
          </c:tx>
          <c:spPr>
            <a:pattFill prst="narHorz">
              <a:fgClr>
                <a:schemeClr val="accent3"/>
              </a:fgClr>
              <a:bgClr>
                <a:schemeClr val="accent3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3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Vakances!$B$3:$B$18</c:f>
              <c:strCache>
                <c:ptCount val="16"/>
                <c:pt idx="0">
                  <c:v>Senāts</c:v>
                </c:pt>
                <c:pt idx="1">
                  <c:v>Administratīvā apgabaltiesa</c:v>
                </c:pt>
                <c:pt idx="2">
                  <c:v>Rīgas apgabaltiesa</c:v>
                </c:pt>
                <c:pt idx="3">
                  <c:v>Latgales apgabaltiesa</c:v>
                </c:pt>
                <c:pt idx="4">
                  <c:v>Kurzemes apgabaltiesa</c:v>
                </c:pt>
                <c:pt idx="5">
                  <c:v>Vidzemes apgabaltiesa</c:v>
                </c:pt>
                <c:pt idx="6">
                  <c:v>Zemgales apgabaltiesa</c:v>
                </c:pt>
                <c:pt idx="7">
                  <c:v>Administratīvā rajona tiesa</c:v>
                </c:pt>
                <c:pt idx="8">
                  <c:v>Rīgas pilsētas tiesa</c:v>
                </c:pt>
                <c:pt idx="9">
                  <c:v>Rīgas rajona tiesa</c:v>
                </c:pt>
                <c:pt idx="10">
                  <c:v>Kurzemes rajona tiesa</c:v>
                </c:pt>
                <c:pt idx="11">
                  <c:v>Vidzemes rajona tiesa</c:v>
                </c:pt>
                <c:pt idx="12">
                  <c:v>Zemgales rajona tiesa</c:v>
                </c:pt>
                <c:pt idx="13">
                  <c:v>Daugavpils tiesa</c:v>
                </c:pt>
                <c:pt idx="14">
                  <c:v>Rēzeknes tiesa</c:v>
                </c:pt>
                <c:pt idx="15">
                  <c:v>Ekonomisko lietu tiesa</c:v>
                </c:pt>
              </c:strCache>
            </c:strRef>
          </c:cat>
          <c:val>
            <c:numRef>
              <c:f>Vakances!$I$3:$I$18</c:f>
              <c:numCache>
                <c:formatCode>General</c:formatCode>
                <c:ptCount val="16"/>
                <c:pt idx="0">
                  <c:v>5</c:v>
                </c:pt>
                <c:pt idx="1">
                  <c:v>0</c:v>
                </c:pt>
                <c:pt idx="2">
                  <c:v>7</c:v>
                </c:pt>
                <c:pt idx="3">
                  <c:v>0</c:v>
                </c:pt>
                <c:pt idx="4">
                  <c:v>1</c:v>
                </c:pt>
                <c:pt idx="5">
                  <c:v>1</c:v>
                </c:pt>
                <c:pt idx="6">
                  <c:v>2</c:v>
                </c:pt>
                <c:pt idx="7">
                  <c:v>3</c:v>
                </c:pt>
                <c:pt idx="8">
                  <c:v>9</c:v>
                </c:pt>
                <c:pt idx="9">
                  <c:v>3</c:v>
                </c:pt>
                <c:pt idx="10">
                  <c:v>4</c:v>
                </c:pt>
                <c:pt idx="11">
                  <c:v>5</c:v>
                </c:pt>
                <c:pt idx="12">
                  <c:v>3</c:v>
                </c:pt>
                <c:pt idx="13">
                  <c:v>4</c:v>
                </c:pt>
                <c:pt idx="14">
                  <c:v>1</c:v>
                </c:pt>
                <c:pt idx="15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2D2F-4242-A326-5CC1519113FF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257481880"/>
        <c:axId val="346167560"/>
      </c:barChart>
      <c:catAx>
        <c:axId val="2574818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46167560"/>
        <c:crosses val="autoZero"/>
        <c:auto val="1"/>
        <c:lblAlgn val="ctr"/>
        <c:lblOffset val="100"/>
        <c:noMultiLvlLbl val="0"/>
      </c:catAx>
      <c:valAx>
        <c:axId val="346167560"/>
        <c:scaling>
          <c:orientation val="minMax"/>
        </c:scaling>
        <c:delete val="0"/>
        <c:axPos val="l"/>
        <c:majorGridlines>
          <c:spPr>
            <a:ln>
              <a:solidFill>
                <a:schemeClr val="tx1">
                  <a:lumMod val="15000"/>
                  <a:lumOff val="85000"/>
                </a:schemeClr>
              </a:solidFill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574818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cap="all" spc="15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Visi tiesneši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cap="all" spc="15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pattFill prst="ltUpDiag">
                <a:fgClr>
                  <a:schemeClr val="accent6"/>
                </a:fgClr>
                <a:bgClr>
                  <a:schemeClr val="accent6">
                    <a:lumMod val="20000"/>
                    <a:lumOff val="80000"/>
                  </a:schemeClr>
                </a:bgClr>
              </a:pattFill>
              <a:ln w="19050">
                <a:solidFill>
                  <a:schemeClr val="lt1"/>
                </a:solidFill>
              </a:ln>
              <a:effectLst>
                <a:innerShdw blurRad="114300">
                  <a:schemeClr val="accent6"/>
                </a:inn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2846-4602-9E8E-F28ECECCD8B0}"/>
              </c:ext>
            </c:extLst>
          </c:dPt>
          <c:dPt>
            <c:idx val="1"/>
            <c:bubble3D val="0"/>
            <c:spPr>
              <a:pattFill prst="ltUpDiag">
                <a:fgClr>
                  <a:schemeClr val="accent5"/>
                </a:fgClr>
                <a:bgClr>
                  <a:schemeClr val="accent5">
                    <a:lumMod val="20000"/>
                    <a:lumOff val="80000"/>
                  </a:schemeClr>
                </a:bgClr>
              </a:pattFill>
              <a:ln w="19050">
                <a:solidFill>
                  <a:schemeClr val="lt1"/>
                </a:solidFill>
              </a:ln>
              <a:effectLst>
                <a:innerShdw blurRad="114300">
                  <a:schemeClr val="accent5"/>
                </a:inn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2846-4602-9E8E-F28ECECCD8B0}"/>
              </c:ext>
            </c:extLst>
          </c:dPt>
          <c:dPt>
            <c:idx val="2"/>
            <c:bubble3D val="0"/>
            <c:spPr>
              <a:pattFill prst="ltUpDiag">
                <a:fgClr>
                  <a:schemeClr val="accent4"/>
                </a:fgClr>
                <a:bgClr>
                  <a:schemeClr val="accent4">
                    <a:lumMod val="20000"/>
                    <a:lumOff val="80000"/>
                  </a:schemeClr>
                </a:bgClr>
              </a:pattFill>
              <a:ln w="19050">
                <a:solidFill>
                  <a:schemeClr val="lt1"/>
                </a:solidFill>
              </a:ln>
              <a:effectLst>
                <a:innerShdw blurRad="114300">
                  <a:schemeClr val="accent4"/>
                </a:inn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2846-4602-9E8E-F28ECECCD8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tx1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('Grupu analīze'!$C$2,'Grupu analīze'!$D$2:$E$2)</c:f>
              <c:strCache>
                <c:ptCount val="3"/>
                <c:pt idx="0">
                  <c:v>Vairāk par 5g. līdz pens. vec.</c:v>
                </c:pt>
                <c:pt idx="1">
                  <c:v>Mazāk par 5g. līdz pens. vec.</c:v>
                </c:pt>
                <c:pt idx="2">
                  <c:v>Sasniegts pens. vec.</c:v>
                </c:pt>
              </c:strCache>
            </c:strRef>
          </c:cat>
          <c:val>
            <c:numRef>
              <c:f>('Grupu analīze'!$C$6,'Grupu analīze'!$D$6,'Grupu analīze'!$E$6)</c:f>
              <c:numCache>
                <c:formatCode>0</c:formatCode>
                <c:ptCount val="3"/>
                <c:pt idx="0">
                  <c:v>353</c:v>
                </c:pt>
                <c:pt idx="1">
                  <c:v>144</c:v>
                </c:pt>
                <c:pt idx="2">
                  <c:v>36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2846-4602-9E8E-F28ECECCD8B0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cap="all" spc="15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/>
              <a:t>Dzimumu līdzsvars tiesnešu vidū (2020)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cap="all" spc="15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'Dzimumu līdzsvars'!$F$1</c:f>
              <c:strCache>
                <c:ptCount val="1"/>
                <c:pt idx="0">
                  <c:v>V (%)</c:v>
                </c:pt>
              </c:strCache>
            </c:strRef>
          </c:tx>
          <c:spPr>
            <a:pattFill prst="narHorz">
              <a:fgClr>
                <a:schemeClr val="accent2"/>
              </a:fgClr>
              <a:bgClr>
                <a:schemeClr val="accent2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2"/>
              </a:innerShdw>
            </a:effectLst>
          </c:spPr>
          <c:invertIfNegative val="0"/>
          <c:cat>
            <c:strRef>
              <c:f>'Dzimumu līdzsvars'!$A$2:$A$46</c:f>
              <c:strCache>
                <c:ptCount val="44"/>
                <c:pt idx="0">
                  <c:v>Germany</c:v>
                </c:pt>
                <c:pt idx="1">
                  <c:v>Grece</c:v>
                </c:pt>
                <c:pt idx="2">
                  <c:v>Latvia</c:v>
                </c:pt>
                <c:pt idx="3">
                  <c:v>Slovenia</c:v>
                </c:pt>
                <c:pt idx="4">
                  <c:v>Romania</c:v>
                </c:pt>
                <c:pt idx="5">
                  <c:v>Serbia</c:v>
                </c:pt>
                <c:pt idx="6">
                  <c:v>Croatia</c:v>
                </c:pt>
                <c:pt idx="7">
                  <c:v>Luxembourg</c:v>
                </c:pt>
                <c:pt idx="8">
                  <c:v>Hungary</c:v>
                </c:pt>
                <c:pt idx="9">
                  <c:v>France</c:v>
                </c:pt>
                <c:pt idx="10">
                  <c:v>Bulgaria</c:v>
                </c:pt>
                <c:pt idx="11">
                  <c:v>Lithuania</c:v>
                </c:pt>
                <c:pt idx="12">
                  <c:v>Bosnia and Herzegovina</c:v>
                </c:pt>
                <c:pt idx="13">
                  <c:v>Estonia</c:v>
                </c:pt>
                <c:pt idx="14">
                  <c:v>Slovak Republic</c:v>
                </c:pt>
                <c:pt idx="15">
                  <c:v>Portugal</c:v>
                </c:pt>
                <c:pt idx="16">
                  <c:v>Poland</c:v>
                </c:pt>
                <c:pt idx="17">
                  <c:v>North Macedonia</c:v>
                </c:pt>
                <c:pt idx="18">
                  <c:v>Czech Republic</c:v>
                </c:pt>
                <c:pt idx="19">
                  <c:v>Netherlands</c:v>
                </c:pt>
                <c:pt idx="20">
                  <c:v>Finland</c:v>
                </c:pt>
                <c:pt idx="21">
                  <c:v>Montenegro</c:v>
                </c:pt>
                <c:pt idx="22">
                  <c:v>Belgium</c:v>
                </c:pt>
                <c:pt idx="23">
                  <c:v>Malta</c:v>
                </c:pt>
                <c:pt idx="24">
                  <c:v>Italy</c:v>
                </c:pt>
                <c:pt idx="25">
                  <c:v>Andorra</c:v>
                </c:pt>
                <c:pt idx="26">
                  <c:v>Sweden</c:v>
                </c:pt>
                <c:pt idx="27">
                  <c:v>Spain</c:v>
                </c:pt>
                <c:pt idx="28">
                  <c:v>Denmark</c:v>
                </c:pt>
                <c:pt idx="29">
                  <c:v>Georgia</c:v>
                </c:pt>
                <c:pt idx="30">
                  <c:v>Ukraine</c:v>
                </c:pt>
                <c:pt idx="31">
                  <c:v>Albania</c:v>
                </c:pt>
                <c:pt idx="32">
                  <c:v>Cyprus</c:v>
                </c:pt>
                <c:pt idx="33">
                  <c:v>Austria</c:v>
                </c:pt>
                <c:pt idx="34">
                  <c:v>Republic of Moldova</c:v>
                </c:pt>
                <c:pt idx="35">
                  <c:v>Turkey</c:v>
                </c:pt>
                <c:pt idx="36">
                  <c:v>Monaco</c:v>
                </c:pt>
                <c:pt idx="37">
                  <c:v>Norway</c:v>
                </c:pt>
                <c:pt idx="38">
                  <c:v>Switzerland</c:v>
                </c:pt>
                <c:pt idx="39">
                  <c:v>Iceland</c:v>
                </c:pt>
                <c:pt idx="40">
                  <c:v>Ireland</c:v>
                </c:pt>
                <c:pt idx="41">
                  <c:v>United Kingdom</c:v>
                </c:pt>
                <c:pt idx="42">
                  <c:v>Armenia</c:v>
                </c:pt>
                <c:pt idx="43">
                  <c:v>Azerbaijan</c:v>
                </c:pt>
              </c:strCache>
            </c:strRef>
          </c:cat>
          <c:val>
            <c:numRef>
              <c:f>'Dzimumu līdzsvars'!$F$2:$F$46</c:f>
              <c:numCache>
                <c:formatCode>0%</c:formatCode>
                <c:ptCount val="45"/>
                <c:pt idx="0">
                  <c:v>0</c:v>
                </c:pt>
                <c:pt idx="1">
                  <c:v>0</c:v>
                </c:pt>
                <c:pt idx="2">
                  <c:v>0.19090909090909092</c:v>
                </c:pt>
                <c:pt idx="3">
                  <c:v>0.20114285714285715</c:v>
                </c:pt>
                <c:pt idx="4">
                  <c:v>0.2658695652173913</c:v>
                </c:pt>
                <c:pt idx="5">
                  <c:v>0.28010570026425063</c:v>
                </c:pt>
                <c:pt idx="6">
                  <c:v>0.2878880097382836</c:v>
                </c:pt>
                <c:pt idx="7">
                  <c:v>0.3056768558951965</c:v>
                </c:pt>
                <c:pt idx="8">
                  <c:v>0.31048097631012206</c:v>
                </c:pt>
                <c:pt idx="9">
                  <c:v>0.32517947354427013</c:v>
                </c:pt>
                <c:pt idx="10">
                  <c:v>0.33516483516483514</c:v>
                </c:pt>
                <c:pt idx="11">
                  <c:v>0.35</c:v>
                </c:pt>
                <c:pt idx="12">
                  <c:v>0.3564453125</c:v>
                </c:pt>
                <c:pt idx="13">
                  <c:v>0.36324786324786323</c:v>
                </c:pt>
                <c:pt idx="14">
                  <c:v>0.37672281776416539</c:v>
                </c:pt>
                <c:pt idx="15">
                  <c:v>0.37968984492246122</c:v>
                </c:pt>
                <c:pt idx="16">
                  <c:v>0.38362694300518135</c:v>
                </c:pt>
                <c:pt idx="17">
                  <c:v>0.39350912778904668</c:v>
                </c:pt>
                <c:pt idx="18">
                  <c:v>0.39640838044562687</c:v>
                </c:pt>
                <c:pt idx="19">
                  <c:v>0.39699653446284172</c:v>
                </c:pt>
                <c:pt idx="20">
                  <c:v>0.40204271123491181</c:v>
                </c:pt>
                <c:pt idx="21">
                  <c:v>0.4045307443365696</c:v>
                </c:pt>
                <c:pt idx="22">
                  <c:v>0.41994750656167978</c:v>
                </c:pt>
                <c:pt idx="23">
                  <c:v>0.42857142857142855</c:v>
                </c:pt>
                <c:pt idx="24">
                  <c:v>0.44428632417816993</c:v>
                </c:pt>
                <c:pt idx="25">
                  <c:v>0.44444444444444442</c:v>
                </c:pt>
                <c:pt idx="26">
                  <c:v>0.44583333333333336</c:v>
                </c:pt>
                <c:pt idx="27">
                  <c:v>0.45150375939849624</c:v>
                </c:pt>
                <c:pt idx="28">
                  <c:v>0.45618556701030927</c:v>
                </c:pt>
                <c:pt idx="29">
                  <c:v>0.46200607902735563</c:v>
                </c:pt>
                <c:pt idx="30">
                  <c:v>0.46236162361623617</c:v>
                </c:pt>
                <c:pt idx="31">
                  <c:v>0.46254071661237783</c:v>
                </c:pt>
                <c:pt idx="32">
                  <c:v>0.47619047619047616</c:v>
                </c:pt>
                <c:pt idx="33">
                  <c:v>0.48706064117419851</c:v>
                </c:pt>
                <c:pt idx="34">
                  <c:v>0.50325379609544474</c:v>
                </c:pt>
                <c:pt idx="35">
                  <c:v>0.52895779739970794</c:v>
                </c:pt>
                <c:pt idx="36">
                  <c:v>0.55000000000000004</c:v>
                </c:pt>
                <c:pt idx="37">
                  <c:v>0.5505050505050505</c:v>
                </c:pt>
                <c:pt idx="38">
                  <c:v>0.55640828856485036</c:v>
                </c:pt>
                <c:pt idx="39">
                  <c:v>0.59375</c:v>
                </c:pt>
                <c:pt idx="40">
                  <c:v>0.6073619631901841</c:v>
                </c:pt>
                <c:pt idx="41">
                  <c:v>0.71376811594202894</c:v>
                </c:pt>
                <c:pt idx="42">
                  <c:v>0.73360655737704916</c:v>
                </c:pt>
                <c:pt idx="43">
                  <c:v>0.85632183908045978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493-4983-913E-B1457C4E38B6}"/>
            </c:ext>
          </c:extLst>
        </c:ser>
        <c:ser>
          <c:idx val="1"/>
          <c:order val="1"/>
          <c:tx>
            <c:strRef>
              <c:f>'Dzimumu līdzsvars'!$G$1</c:f>
              <c:strCache>
                <c:ptCount val="1"/>
                <c:pt idx="0">
                  <c:v>S (%)</c:v>
                </c:pt>
              </c:strCache>
            </c:strRef>
          </c:tx>
          <c:spPr>
            <a:pattFill prst="narHorz">
              <a:fgClr>
                <a:schemeClr val="accent4"/>
              </a:fgClr>
              <a:bgClr>
                <a:schemeClr val="accent4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4"/>
              </a:innerShdw>
            </a:effectLst>
          </c:spPr>
          <c:invertIfNegative val="0"/>
          <c:cat>
            <c:strRef>
              <c:f>'Dzimumu līdzsvars'!$A$2:$A$46</c:f>
              <c:strCache>
                <c:ptCount val="44"/>
                <c:pt idx="0">
                  <c:v>Germany</c:v>
                </c:pt>
                <c:pt idx="1">
                  <c:v>Grece</c:v>
                </c:pt>
                <c:pt idx="2">
                  <c:v>Latvia</c:v>
                </c:pt>
                <c:pt idx="3">
                  <c:v>Slovenia</c:v>
                </c:pt>
                <c:pt idx="4">
                  <c:v>Romania</c:v>
                </c:pt>
                <c:pt idx="5">
                  <c:v>Serbia</c:v>
                </c:pt>
                <c:pt idx="6">
                  <c:v>Croatia</c:v>
                </c:pt>
                <c:pt idx="7">
                  <c:v>Luxembourg</c:v>
                </c:pt>
                <c:pt idx="8">
                  <c:v>Hungary</c:v>
                </c:pt>
                <c:pt idx="9">
                  <c:v>France</c:v>
                </c:pt>
                <c:pt idx="10">
                  <c:v>Bulgaria</c:v>
                </c:pt>
                <c:pt idx="11">
                  <c:v>Lithuania</c:v>
                </c:pt>
                <c:pt idx="12">
                  <c:v>Bosnia and Herzegovina</c:v>
                </c:pt>
                <c:pt idx="13">
                  <c:v>Estonia</c:v>
                </c:pt>
                <c:pt idx="14">
                  <c:v>Slovak Republic</c:v>
                </c:pt>
                <c:pt idx="15">
                  <c:v>Portugal</c:v>
                </c:pt>
                <c:pt idx="16">
                  <c:v>Poland</c:v>
                </c:pt>
                <c:pt idx="17">
                  <c:v>North Macedonia</c:v>
                </c:pt>
                <c:pt idx="18">
                  <c:v>Czech Republic</c:v>
                </c:pt>
                <c:pt idx="19">
                  <c:v>Netherlands</c:v>
                </c:pt>
                <c:pt idx="20">
                  <c:v>Finland</c:v>
                </c:pt>
                <c:pt idx="21">
                  <c:v>Montenegro</c:v>
                </c:pt>
                <c:pt idx="22">
                  <c:v>Belgium</c:v>
                </c:pt>
                <c:pt idx="23">
                  <c:v>Malta</c:v>
                </c:pt>
                <c:pt idx="24">
                  <c:v>Italy</c:v>
                </c:pt>
                <c:pt idx="25">
                  <c:v>Andorra</c:v>
                </c:pt>
                <c:pt idx="26">
                  <c:v>Sweden</c:v>
                </c:pt>
                <c:pt idx="27">
                  <c:v>Spain</c:v>
                </c:pt>
                <c:pt idx="28">
                  <c:v>Denmark</c:v>
                </c:pt>
                <c:pt idx="29">
                  <c:v>Georgia</c:v>
                </c:pt>
                <c:pt idx="30">
                  <c:v>Ukraine</c:v>
                </c:pt>
                <c:pt idx="31">
                  <c:v>Albania</c:v>
                </c:pt>
                <c:pt idx="32">
                  <c:v>Cyprus</c:v>
                </c:pt>
                <c:pt idx="33">
                  <c:v>Austria</c:v>
                </c:pt>
                <c:pt idx="34">
                  <c:v>Republic of Moldova</c:v>
                </c:pt>
                <c:pt idx="35">
                  <c:v>Turkey</c:v>
                </c:pt>
                <c:pt idx="36">
                  <c:v>Monaco</c:v>
                </c:pt>
                <c:pt idx="37">
                  <c:v>Norway</c:v>
                </c:pt>
                <c:pt idx="38">
                  <c:v>Switzerland</c:v>
                </c:pt>
                <c:pt idx="39">
                  <c:v>Iceland</c:v>
                </c:pt>
                <c:pt idx="40">
                  <c:v>Ireland</c:v>
                </c:pt>
                <c:pt idx="41">
                  <c:v>United Kingdom</c:v>
                </c:pt>
                <c:pt idx="42">
                  <c:v>Armenia</c:v>
                </c:pt>
                <c:pt idx="43">
                  <c:v>Azerbaijan</c:v>
                </c:pt>
              </c:strCache>
            </c:strRef>
          </c:cat>
          <c:val>
            <c:numRef>
              <c:f>'Dzimumu līdzsvars'!$G$2:$G$46</c:f>
              <c:numCache>
                <c:formatCode>0%</c:formatCode>
                <c:ptCount val="45"/>
                <c:pt idx="0">
                  <c:v>0</c:v>
                </c:pt>
                <c:pt idx="1">
                  <c:v>0</c:v>
                </c:pt>
                <c:pt idx="2">
                  <c:v>0.80909090909090908</c:v>
                </c:pt>
                <c:pt idx="3">
                  <c:v>0.79885714285714282</c:v>
                </c:pt>
                <c:pt idx="4">
                  <c:v>0.73413043478260864</c:v>
                </c:pt>
                <c:pt idx="5">
                  <c:v>0.71989429973574937</c:v>
                </c:pt>
                <c:pt idx="6">
                  <c:v>0.71211199026171634</c:v>
                </c:pt>
                <c:pt idx="7">
                  <c:v>0.69432314410480345</c:v>
                </c:pt>
                <c:pt idx="8">
                  <c:v>0.68951902368987794</c:v>
                </c:pt>
                <c:pt idx="9">
                  <c:v>0.67482052645572987</c:v>
                </c:pt>
                <c:pt idx="10">
                  <c:v>0.6648351648351648</c:v>
                </c:pt>
                <c:pt idx="11">
                  <c:v>0.65</c:v>
                </c:pt>
                <c:pt idx="12">
                  <c:v>0.6435546875</c:v>
                </c:pt>
                <c:pt idx="13">
                  <c:v>0.63675213675213671</c:v>
                </c:pt>
                <c:pt idx="14">
                  <c:v>0.62327718223583461</c:v>
                </c:pt>
                <c:pt idx="15">
                  <c:v>0.62031015507753873</c:v>
                </c:pt>
                <c:pt idx="16">
                  <c:v>0.6163730569948187</c:v>
                </c:pt>
                <c:pt idx="17">
                  <c:v>0.60649087221095332</c:v>
                </c:pt>
                <c:pt idx="18">
                  <c:v>0.60359161955437313</c:v>
                </c:pt>
                <c:pt idx="19">
                  <c:v>0.60300346553715822</c:v>
                </c:pt>
                <c:pt idx="20">
                  <c:v>0.59795728876508825</c:v>
                </c:pt>
                <c:pt idx="21">
                  <c:v>0.59546925566343045</c:v>
                </c:pt>
                <c:pt idx="22">
                  <c:v>0.58005249343832022</c:v>
                </c:pt>
                <c:pt idx="23">
                  <c:v>0.5714285714285714</c:v>
                </c:pt>
                <c:pt idx="24">
                  <c:v>0.55571367582183007</c:v>
                </c:pt>
                <c:pt idx="25">
                  <c:v>0.55555555555555558</c:v>
                </c:pt>
                <c:pt idx="26">
                  <c:v>0.5541666666666667</c:v>
                </c:pt>
                <c:pt idx="27">
                  <c:v>0.5484962406015037</c:v>
                </c:pt>
                <c:pt idx="28">
                  <c:v>0.54381443298969068</c:v>
                </c:pt>
                <c:pt idx="29">
                  <c:v>0.53799392097264442</c:v>
                </c:pt>
                <c:pt idx="30">
                  <c:v>0.53763837638376388</c:v>
                </c:pt>
                <c:pt idx="31">
                  <c:v>0.53745928338762217</c:v>
                </c:pt>
                <c:pt idx="32">
                  <c:v>0.52380952380952384</c:v>
                </c:pt>
                <c:pt idx="33">
                  <c:v>0.51293935882580144</c:v>
                </c:pt>
                <c:pt idx="34">
                  <c:v>0.49674620390455532</c:v>
                </c:pt>
                <c:pt idx="35">
                  <c:v>0.471042202600292</c:v>
                </c:pt>
                <c:pt idx="36">
                  <c:v>0.45</c:v>
                </c:pt>
                <c:pt idx="37">
                  <c:v>0.4494949494949495</c:v>
                </c:pt>
                <c:pt idx="38">
                  <c:v>0.44359171143514964</c:v>
                </c:pt>
                <c:pt idx="39">
                  <c:v>0.40625</c:v>
                </c:pt>
                <c:pt idx="40">
                  <c:v>0.39263803680981596</c:v>
                </c:pt>
                <c:pt idx="41">
                  <c:v>0.28623188405797101</c:v>
                </c:pt>
                <c:pt idx="42">
                  <c:v>0.26639344262295084</c:v>
                </c:pt>
                <c:pt idx="43">
                  <c:v>0.14367816091954022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6493-4983-913E-B1457C4E38B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78581096"/>
        <c:axId val="378586584"/>
      </c:barChart>
      <c:catAx>
        <c:axId val="3785810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78586584"/>
        <c:crosses val="autoZero"/>
        <c:auto val="1"/>
        <c:lblAlgn val="ctr"/>
        <c:lblOffset val="100"/>
        <c:noMultiLvlLbl val="0"/>
      </c:catAx>
      <c:valAx>
        <c:axId val="378586584"/>
        <c:scaling>
          <c:orientation val="minMax"/>
        </c:scaling>
        <c:delete val="0"/>
        <c:axPos val="l"/>
        <c:majorGridlines>
          <c:spPr>
            <a:ln>
              <a:solidFill>
                <a:schemeClr val="tx1">
                  <a:lumMod val="15000"/>
                  <a:lumOff val="85000"/>
                </a:schemeClr>
              </a:solidFill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785810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cap="all" spc="15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dirty="0"/>
              <a:t>Dzimumu līdzsvars </a:t>
            </a:r>
          </a:p>
          <a:p>
            <a:pPr>
              <a:defRPr/>
            </a:pPr>
            <a:r>
              <a:rPr lang="lv-LV" dirty="0"/>
              <a:t>Latvijas tiesās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cap="all" spc="15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pattFill prst="ltUpDiag">
                <a:fgClr>
                  <a:schemeClr val="accent2"/>
                </a:fgClr>
                <a:bgClr>
                  <a:schemeClr val="accent2">
                    <a:lumMod val="20000"/>
                    <a:lumOff val="80000"/>
                  </a:schemeClr>
                </a:bgClr>
              </a:pattFill>
              <a:ln w="19050">
                <a:solidFill>
                  <a:schemeClr val="lt1"/>
                </a:solidFill>
              </a:ln>
              <a:effectLst>
                <a:innerShdw blurRad="114300">
                  <a:schemeClr val="accent2"/>
                </a:inn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F8B9-4E82-AF00-B89555048EE1}"/>
              </c:ext>
            </c:extLst>
          </c:dPt>
          <c:dPt>
            <c:idx val="1"/>
            <c:bubble3D val="0"/>
            <c:spPr>
              <a:pattFill prst="ltUpDiag">
                <a:fgClr>
                  <a:schemeClr val="accent4"/>
                </a:fgClr>
                <a:bgClr>
                  <a:schemeClr val="accent4">
                    <a:lumMod val="20000"/>
                    <a:lumOff val="80000"/>
                  </a:schemeClr>
                </a:bgClr>
              </a:pattFill>
              <a:ln w="19050">
                <a:solidFill>
                  <a:schemeClr val="lt1"/>
                </a:solidFill>
              </a:ln>
              <a:effectLst>
                <a:innerShdw blurRad="114300">
                  <a:schemeClr val="accent4"/>
                </a:inn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F8B9-4E82-AF00-B89555048EE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tx1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'Dzimumu līdzsvars'!$F$1:$G$1</c:f>
              <c:strCache>
                <c:ptCount val="2"/>
                <c:pt idx="0">
                  <c:v>V (%)</c:v>
                </c:pt>
                <c:pt idx="1">
                  <c:v>S (%)</c:v>
                </c:pt>
              </c:strCache>
            </c:strRef>
          </c:cat>
          <c:val>
            <c:numRef>
              <c:f>'Dzimumu līdzsvars'!$F$4:$G$4</c:f>
              <c:numCache>
                <c:formatCode>0%</c:formatCode>
                <c:ptCount val="2"/>
                <c:pt idx="0">
                  <c:v>0.19090909090909092</c:v>
                </c:pt>
                <c:pt idx="1">
                  <c:v>0.80909090909090908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F8B9-4E82-AF00-B89555048EE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cap="all" spc="15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dirty="0"/>
              <a:t>Dzimumu līdzsvars </a:t>
            </a:r>
          </a:p>
          <a:p>
            <a:pPr>
              <a:defRPr/>
            </a:pPr>
            <a:r>
              <a:rPr lang="lv-LV" dirty="0" err="1"/>
              <a:t>EirOpas</a:t>
            </a:r>
            <a:r>
              <a:rPr lang="lv-LV" dirty="0"/>
              <a:t> tiesās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cap="all" spc="15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pattFill prst="ltUpDiag">
                <a:fgClr>
                  <a:schemeClr val="accent2"/>
                </a:fgClr>
                <a:bgClr>
                  <a:schemeClr val="accent2">
                    <a:lumMod val="20000"/>
                    <a:lumOff val="80000"/>
                  </a:schemeClr>
                </a:bgClr>
              </a:pattFill>
              <a:ln w="19050">
                <a:solidFill>
                  <a:schemeClr val="lt1"/>
                </a:solidFill>
              </a:ln>
              <a:effectLst>
                <a:innerShdw blurRad="114300">
                  <a:schemeClr val="accent2"/>
                </a:inn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0F1B-46E0-B797-46E190D9F711}"/>
              </c:ext>
            </c:extLst>
          </c:dPt>
          <c:dPt>
            <c:idx val="1"/>
            <c:bubble3D val="0"/>
            <c:spPr>
              <a:pattFill prst="ltUpDiag">
                <a:fgClr>
                  <a:schemeClr val="accent4"/>
                </a:fgClr>
                <a:bgClr>
                  <a:schemeClr val="accent4">
                    <a:lumMod val="20000"/>
                    <a:lumOff val="80000"/>
                  </a:schemeClr>
                </a:bgClr>
              </a:pattFill>
              <a:ln w="19050">
                <a:solidFill>
                  <a:schemeClr val="lt1"/>
                </a:solidFill>
              </a:ln>
              <a:effectLst>
                <a:innerShdw blurRad="114300">
                  <a:schemeClr val="accent4"/>
                </a:inn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0F1B-46E0-B797-46E190D9F71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tx1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'Dzimumu līdzsvars'!$F$1:$G$1</c:f>
              <c:strCache>
                <c:ptCount val="2"/>
                <c:pt idx="0">
                  <c:v>V (%)</c:v>
                </c:pt>
                <c:pt idx="1">
                  <c:v>S (%)</c:v>
                </c:pt>
              </c:strCache>
            </c:strRef>
          </c:cat>
          <c:val>
            <c:numRef>
              <c:f>'Dzimumu līdzsvars'!$F$47:$G$47</c:f>
              <c:numCache>
                <c:formatCode>0%</c:formatCode>
                <c:ptCount val="2"/>
                <c:pt idx="0">
                  <c:v>0.41412841738496747</c:v>
                </c:pt>
                <c:pt idx="1">
                  <c:v>0.58587158261503247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0F1B-46E0-B797-46E190D9F71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cap="all" spc="15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/>
              <a:t>Tiesnešu skaits un vakances (%)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cap="all" spc="15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Vakances!$F$2</c:f>
              <c:strCache>
                <c:ptCount val="1"/>
                <c:pt idx="0">
                  <c:v>Tiesnešu faktiskais sk.</c:v>
                </c:pt>
              </c:strCache>
            </c:strRef>
          </c:tx>
          <c:spPr>
            <a:pattFill prst="narHorz">
              <a:fgClr>
                <a:schemeClr val="accent1"/>
              </a:fgClr>
              <a:bgClr>
                <a:schemeClr val="accent1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1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Vakances!$B$3:$B$18</c:f>
              <c:strCache>
                <c:ptCount val="16"/>
                <c:pt idx="0">
                  <c:v>Senāts</c:v>
                </c:pt>
                <c:pt idx="1">
                  <c:v>Administratīvā apgabaltiesa</c:v>
                </c:pt>
                <c:pt idx="2">
                  <c:v>Rīgas apgabaltiesa</c:v>
                </c:pt>
                <c:pt idx="3">
                  <c:v>Latgales apgabaltiesa</c:v>
                </c:pt>
                <c:pt idx="4">
                  <c:v>Kurzemes apgabaltiesa</c:v>
                </c:pt>
                <c:pt idx="5">
                  <c:v>Vidzemes apgabaltiesa</c:v>
                </c:pt>
                <c:pt idx="6">
                  <c:v>Zemgales apgabaltiesa</c:v>
                </c:pt>
                <c:pt idx="7">
                  <c:v>Administratīvā rajona tiesa</c:v>
                </c:pt>
                <c:pt idx="8">
                  <c:v>Rīgas pilsētas tiesa</c:v>
                </c:pt>
                <c:pt idx="9">
                  <c:v>Rīgas rajona tiesa</c:v>
                </c:pt>
                <c:pt idx="10">
                  <c:v>Kurzemes rajona tiesa</c:v>
                </c:pt>
                <c:pt idx="11">
                  <c:v>Vidzemes rajona tiesa</c:v>
                </c:pt>
                <c:pt idx="12">
                  <c:v>Zemgales rajona tiesa</c:v>
                </c:pt>
                <c:pt idx="13">
                  <c:v>Daugavpils tiesa</c:v>
                </c:pt>
                <c:pt idx="14">
                  <c:v>Rēzeknes tiesa</c:v>
                </c:pt>
                <c:pt idx="15">
                  <c:v>Ekonomisko lietu tiesa</c:v>
                </c:pt>
              </c:strCache>
            </c:strRef>
          </c:cat>
          <c:val>
            <c:numRef>
              <c:f>Vakances!$F$3:$F$18</c:f>
              <c:numCache>
                <c:formatCode>General</c:formatCode>
                <c:ptCount val="16"/>
                <c:pt idx="0">
                  <c:v>33</c:v>
                </c:pt>
                <c:pt idx="1">
                  <c:v>20</c:v>
                </c:pt>
                <c:pt idx="2">
                  <c:v>58</c:v>
                </c:pt>
                <c:pt idx="3">
                  <c:v>13</c:v>
                </c:pt>
                <c:pt idx="4">
                  <c:v>12</c:v>
                </c:pt>
                <c:pt idx="5">
                  <c:v>12</c:v>
                </c:pt>
                <c:pt idx="6">
                  <c:v>13</c:v>
                </c:pt>
                <c:pt idx="7">
                  <c:v>39</c:v>
                </c:pt>
                <c:pt idx="8">
                  <c:v>113</c:v>
                </c:pt>
                <c:pt idx="9">
                  <c:v>40</c:v>
                </c:pt>
                <c:pt idx="10">
                  <c:v>40</c:v>
                </c:pt>
                <c:pt idx="11">
                  <c:v>34</c:v>
                </c:pt>
                <c:pt idx="12">
                  <c:v>58</c:v>
                </c:pt>
                <c:pt idx="13">
                  <c:v>22</c:v>
                </c:pt>
                <c:pt idx="14">
                  <c:v>17</c:v>
                </c:pt>
                <c:pt idx="15">
                  <c:v>10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75E-4A54-AE79-586E34EFB1CD}"/>
            </c:ext>
          </c:extLst>
        </c:ser>
        <c:ser>
          <c:idx val="1"/>
          <c:order val="1"/>
          <c:tx>
            <c:strRef>
              <c:f>Vakances!$I$2</c:f>
              <c:strCache>
                <c:ptCount val="1"/>
                <c:pt idx="0">
                  <c:v>Tiesneša amata vakanču sk.</c:v>
                </c:pt>
              </c:strCache>
            </c:strRef>
          </c:tx>
          <c:spPr>
            <a:pattFill prst="narHorz">
              <a:fgClr>
                <a:schemeClr val="accent3"/>
              </a:fgClr>
              <a:bgClr>
                <a:schemeClr val="accent3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3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Vakances!$B$3:$B$18</c:f>
              <c:strCache>
                <c:ptCount val="16"/>
                <c:pt idx="0">
                  <c:v>Senāts</c:v>
                </c:pt>
                <c:pt idx="1">
                  <c:v>Administratīvā apgabaltiesa</c:v>
                </c:pt>
                <c:pt idx="2">
                  <c:v>Rīgas apgabaltiesa</c:v>
                </c:pt>
                <c:pt idx="3">
                  <c:v>Latgales apgabaltiesa</c:v>
                </c:pt>
                <c:pt idx="4">
                  <c:v>Kurzemes apgabaltiesa</c:v>
                </c:pt>
                <c:pt idx="5">
                  <c:v>Vidzemes apgabaltiesa</c:v>
                </c:pt>
                <c:pt idx="6">
                  <c:v>Zemgales apgabaltiesa</c:v>
                </c:pt>
                <c:pt idx="7">
                  <c:v>Administratīvā rajona tiesa</c:v>
                </c:pt>
                <c:pt idx="8">
                  <c:v>Rīgas pilsētas tiesa</c:v>
                </c:pt>
                <c:pt idx="9">
                  <c:v>Rīgas rajona tiesa</c:v>
                </c:pt>
                <c:pt idx="10">
                  <c:v>Kurzemes rajona tiesa</c:v>
                </c:pt>
                <c:pt idx="11">
                  <c:v>Vidzemes rajona tiesa</c:v>
                </c:pt>
                <c:pt idx="12">
                  <c:v>Zemgales rajona tiesa</c:v>
                </c:pt>
                <c:pt idx="13">
                  <c:v>Daugavpils tiesa</c:v>
                </c:pt>
                <c:pt idx="14">
                  <c:v>Rēzeknes tiesa</c:v>
                </c:pt>
                <c:pt idx="15">
                  <c:v>Ekonomisko lietu tiesa</c:v>
                </c:pt>
              </c:strCache>
            </c:strRef>
          </c:cat>
          <c:val>
            <c:numRef>
              <c:f>Vakances!$I$3:$I$18</c:f>
              <c:numCache>
                <c:formatCode>General</c:formatCode>
                <c:ptCount val="16"/>
                <c:pt idx="0">
                  <c:v>5</c:v>
                </c:pt>
                <c:pt idx="1">
                  <c:v>0</c:v>
                </c:pt>
                <c:pt idx="2">
                  <c:v>7</c:v>
                </c:pt>
                <c:pt idx="3">
                  <c:v>0</c:v>
                </c:pt>
                <c:pt idx="4">
                  <c:v>1</c:v>
                </c:pt>
                <c:pt idx="5">
                  <c:v>1</c:v>
                </c:pt>
                <c:pt idx="6">
                  <c:v>2</c:v>
                </c:pt>
                <c:pt idx="7">
                  <c:v>3</c:v>
                </c:pt>
                <c:pt idx="8">
                  <c:v>9</c:v>
                </c:pt>
                <c:pt idx="9">
                  <c:v>3</c:v>
                </c:pt>
                <c:pt idx="10">
                  <c:v>4</c:v>
                </c:pt>
                <c:pt idx="11">
                  <c:v>5</c:v>
                </c:pt>
                <c:pt idx="12">
                  <c:v>3</c:v>
                </c:pt>
                <c:pt idx="13">
                  <c:v>4</c:v>
                </c:pt>
                <c:pt idx="14">
                  <c:v>1</c:v>
                </c:pt>
                <c:pt idx="15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B75E-4A54-AE79-586E34EFB1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46171872"/>
        <c:axId val="346175008"/>
      </c:barChart>
      <c:catAx>
        <c:axId val="3461718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46175008"/>
        <c:crosses val="autoZero"/>
        <c:auto val="1"/>
        <c:lblAlgn val="ctr"/>
        <c:lblOffset val="100"/>
        <c:noMultiLvlLbl val="0"/>
      </c:catAx>
      <c:valAx>
        <c:axId val="346175008"/>
        <c:scaling>
          <c:orientation val="minMax"/>
          <c:min val="0"/>
        </c:scaling>
        <c:delete val="0"/>
        <c:axPos val="l"/>
        <c:majorGridlines>
          <c:spPr>
            <a:ln>
              <a:solidFill>
                <a:schemeClr val="tx1">
                  <a:lumMod val="15000"/>
                  <a:lumOff val="85000"/>
                </a:schemeClr>
              </a:solidFill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461718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cap="all" spc="15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/>
              <a:t>Vakances un konkursi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cap="all" spc="15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Vakances!$I$2</c:f>
              <c:strCache>
                <c:ptCount val="1"/>
                <c:pt idx="0">
                  <c:v>Tiesneša amata vakanču sk.</c:v>
                </c:pt>
              </c:strCache>
            </c:strRef>
          </c:tx>
          <c:spPr>
            <a:pattFill prst="narHorz">
              <a:fgClr>
                <a:schemeClr val="accent1"/>
              </a:fgClr>
              <a:bgClr>
                <a:schemeClr val="accent1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1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Vakances!$B$3:$B$18</c:f>
              <c:strCache>
                <c:ptCount val="16"/>
                <c:pt idx="0">
                  <c:v>Senāts</c:v>
                </c:pt>
                <c:pt idx="1">
                  <c:v>Administratīvā apgabaltiesa</c:v>
                </c:pt>
                <c:pt idx="2">
                  <c:v>Rīgas apgabaltiesa</c:v>
                </c:pt>
                <c:pt idx="3">
                  <c:v>Latgales apgabaltiesa</c:v>
                </c:pt>
                <c:pt idx="4">
                  <c:v>Kurzemes apgabaltiesa</c:v>
                </c:pt>
                <c:pt idx="5">
                  <c:v>Vidzemes apgabaltiesa</c:v>
                </c:pt>
                <c:pt idx="6">
                  <c:v>Zemgales apgabaltiesa</c:v>
                </c:pt>
                <c:pt idx="7">
                  <c:v>Administratīvā rajona tiesa</c:v>
                </c:pt>
                <c:pt idx="8">
                  <c:v>Rīgas pilsētas tiesa</c:v>
                </c:pt>
                <c:pt idx="9">
                  <c:v>Rīgas rajona tiesa</c:v>
                </c:pt>
                <c:pt idx="10">
                  <c:v>Kurzemes rajona tiesa</c:v>
                </c:pt>
                <c:pt idx="11">
                  <c:v>Vidzemes rajona tiesa</c:v>
                </c:pt>
                <c:pt idx="12">
                  <c:v>Zemgales rajona tiesa</c:v>
                </c:pt>
                <c:pt idx="13">
                  <c:v>Daugavpils tiesa</c:v>
                </c:pt>
                <c:pt idx="14">
                  <c:v>Rēzeknes tiesa</c:v>
                </c:pt>
                <c:pt idx="15">
                  <c:v>Ekonomisko lietu tiesa</c:v>
                </c:pt>
              </c:strCache>
            </c:strRef>
          </c:cat>
          <c:val>
            <c:numRef>
              <c:f>Vakances!$I$3:$I$18</c:f>
              <c:numCache>
                <c:formatCode>General</c:formatCode>
                <c:ptCount val="16"/>
                <c:pt idx="0">
                  <c:v>5</c:v>
                </c:pt>
                <c:pt idx="1">
                  <c:v>0</c:v>
                </c:pt>
                <c:pt idx="2">
                  <c:v>7</c:v>
                </c:pt>
                <c:pt idx="3">
                  <c:v>0</c:v>
                </c:pt>
                <c:pt idx="4">
                  <c:v>1</c:v>
                </c:pt>
                <c:pt idx="5">
                  <c:v>1</c:v>
                </c:pt>
                <c:pt idx="6">
                  <c:v>2</c:v>
                </c:pt>
                <c:pt idx="7">
                  <c:v>3</c:v>
                </c:pt>
                <c:pt idx="8">
                  <c:v>9</c:v>
                </c:pt>
                <c:pt idx="9">
                  <c:v>3</c:v>
                </c:pt>
                <c:pt idx="10">
                  <c:v>4</c:v>
                </c:pt>
                <c:pt idx="11">
                  <c:v>5</c:v>
                </c:pt>
                <c:pt idx="12">
                  <c:v>3</c:v>
                </c:pt>
                <c:pt idx="13">
                  <c:v>4</c:v>
                </c:pt>
                <c:pt idx="14">
                  <c:v>1</c:v>
                </c:pt>
                <c:pt idx="15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2B5E-445F-AC53-565EEB39FA14}"/>
            </c:ext>
          </c:extLst>
        </c:ser>
        <c:ser>
          <c:idx val="1"/>
          <c:order val="1"/>
          <c:tx>
            <c:strRef>
              <c:f>Vakances!$J$2</c:f>
              <c:strCache>
                <c:ptCount val="1"/>
                <c:pt idx="0">
                  <c:v>Izsludināti konkursi</c:v>
                </c:pt>
              </c:strCache>
            </c:strRef>
          </c:tx>
          <c:spPr>
            <a:pattFill prst="narHorz">
              <a:fgClr>
                <a:schemeClr val="accent3"/>
              </a:fgClr>
              <a:bgClr>
                <a:schemeClr val="accent3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3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Vakances!$B$3:$B$18</c:f>
              <c:strCache>
                <c:ptCount val="16"/>
                <c:pt idx="0">
                  <c:v>Senāts</c:v>
                </c:pt>
                <c:pt idx="1">
                  <c:v>Administratīvā apgabaltiesa</c:v>
                </c:pt>
                <c:pt idx="2">
                  <c:v>Rīgas apgabaltiesa</c:v>
                </c:pt>
                <c:pt idx="3">
                  <c:v>Latgales apgabaltiesa</c:v>
                </c:pt>
                <c:pt idx="4">
                  <c:v>Kurzemes apgabaltiesa</c:v>
                </c:pt>
                <c:pt idx="5">
                  <c:v>Vidzemes apgabaltiesa</c:v>
                </c:pt>
                <c:pt idx="6">
                  <c:v>Zemgales apgabaltiesa</c:v>
                </c:pt>
                <c:pt idx="7">
                  <c:v>Administratīvā rajona tiesa</c:v>
                </c:pt>
                <c:pt idx="8">
                  <c:v>Rīgas pilsētas tiesa</c:v>
                </c:pt>
                <c:pt idx="9">
                  <c:v>Rīgas rajona tiesa</c:v>
                </c:pt>
                <c:pt idx="10">
                  <c:v>Kurzemes rajona tiesa</c:v>
                </c:pt>
                <c:pt idx="11">
                  <c:v>Vidzemes rajona tiesa</c:v>
                </c:pt>
                <c:pt idx="12">
                  <c:v>Zemgales rajona tiesa</c:v>
                </c:pt>
                <c:pt idx="13">
                  <c:v>Daugavpils tiesa</c:v>
                </c:pt>
                <c:pt idx="14">
                  <c:v>Rēzeknes tiesa</c:v>
                </c:pt>
                <c:pt idx="15">
                  <c:v>Ekonomisko lietu tiesa</c:v>
                </c:pt>
              </c:strCache>
            </c:strRef>
          </c:cat>
          <c:val>
            <c:numRef>
              <c:f>Vakances!$J$3:$J$18</c:f>
              <c:numCache>
                <c:formatCode>General</c:formatCode>
                <c:ptCount val="16"/>
                <c:pt idx="0">
                  <c:v>4</c:v>
                </c:pt>
                <c:pt idx="1">
                  <c:v>0</c:v>
                </c:pt>
                <c:pt idx="2">
                  <c:v>7</c:v>
                </c:pt>
                <c:pt idx="3">
                  <c:v>0</c:v>
                </c:pt>
                <c:pt idx="4">
                  <c:v>1</c:v>
                </c:pt>
                <c:pt idx="5">
                  <c:v>1</c:v>
                </c:pt>
                <c:pt idx="6">
                  <c:v>2</c:v>
                </c:pt>
                <c:pt idx="7">
                  <c:v>0</c:v>
                </c:pt>
                <c:pt idx="8">
                  <c:v>9</c:v>
                </c:pt>
                <c:pt idx="9">
                  <c:v>3</c:v>
                </c:pt>
                <c:pt idx="10">
                  <c:v>3</c:v>
                </c:pt>
                <c:pt idx="11">
                  <c:v>4</c:v>
                </c:pt>
                <c:pt idx="12">
                  <c:v>3</c:v>
                </c:pt>
                <c:pt idx="13">
                  <c:v>3</c:v>
                </c:pt>
                <c:pt idx="14">
                  <c:v>0</c:v>
                </c:pt>
                <c:pt idx="15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2B5E-445F-AC53-565EEB39FA14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346172656"/>
        <c:axId val="346167952"/>
      </c:barChart>
      <c:catAx>
        <c:axId val="3461726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46167952"/>
        <c:crosses val="autoZero"/>
        <c:auto val="1"/>
        <c:lblAlgn val="ctr"/>
        <c:lblOffset val="100"/>
        <c:noMultiLvlLbl val="0"/>
      </c:catAx>
      <c:valAx>
        <c:axId val="346167952"/>
        <c:scaling>
          <c:orientation val="minMax"/>
          <c:min val="0"/>
        </c:scaling>
        <c:delete val="0"/>
        <c:axPos val="l"/>
        <c:majorGridlines>
          <c:spPr>
            <a:ln>
              <a:solidFill>
                <a:schemeClr val="tx1">
                  <a:lumMod val="15000"/>
                  <a:lumOff val="85000"/>
                </a:schemeClr>
              </a:solidFill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461726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cap="all" spc="15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/>
              <a:t>Visu tiesnešu vecuma struktūra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cap="all" spc="15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pattFill prst="narHorz">
              <a:fgClr>
                <a:schemeClr val="accent6"/>
              </a:fgClr>
              <a:bgClr>
                <a:schemeClr val="accent6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6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'Tiesnešu analīze'!$O$16:$O$23</c:f>
              <c:strCache>
                <c:ptCount val="8"/>
                <c:pt idx="0">
                  <c:v>30-34</c:v>
                </c:pt>
                <c:pt idx="1">
                  <c:v>35-39</c:v>
                </c:pt>
                <c:pt idx="2">
                  <c:v>40-44</c:v>
                </c:pt>
                <c:pt idx="3">
                  <c:v>45-49</c:v>
                </c:pt>
                <c:pt idx="4">
                  <c:v>50-54</c:v>
                </c:pt>
                <c:pt idx="5">
                  <c:v>55-59</c:v>
                </c:pt>
                <c:pt idx="6">
                  <c:v>60-64</c:v>
                </c:pt>
                <c:pt idx="7">
                  <c:v>65-69</c:v>
                </c:pt>
              </c:strCache>
            </c:strRef>
          </c:cat>
          <c:val>
            <c:numRef>
              <c:f>'Tiesnešu analīze'!$P$16:$P$23</c:f>
              <c:numCache>
                <c:formatCode>0</c:formatCode>
                <c:ptCount val="8"/>
                <c:pt idx="0">
                  <c:v>8</c:v>
                </c:pt>
                <c:pt idx="1">
                  <c:v>32</c:v>
                </c:pt>
                <c:pt idx="2">
                  <c:v>73</c:v>
                </c:pt>
                <c:pt idx="3">
                  <c:v>113</c:v>
                </c:pt>
                <c:pt idx="4">
                  <c:v>109</c:v>
                </c:pt>
                <c:pt idx="5">
                  <c:v>103</c:v>
                </c:pt>
                <c:pt idx="6">
                  <c:v>79</c:v>
                </c:pt>
                <c:pt idx="7">
                  <c:v>16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535-45BF-BC96-AE953C4A89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64"/>
        <c:overlap val="-22"/>
        <c:axId val="346174616"/>
        <c:axId val="346174224"/>
      </c:barChart>
      <c:catAx>
        <c:axId val="3461746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46174224"/>
        <c:crosses val="autoZero"/>
        <c:auto val="1"/>
        <c:lblAlgn val="ctr"/>
        <c:lblOffset val="100"/>
        <c:noMultiLvlLbl val="0"/>
      </c:catAx>
      <c:valAx>
        <c:axId val="346174224"/>
        <c:scaling>
          <c:orientation val="minMax"/>
        </c:scaling>
        <c:delete val="0"/>
        <c:axPos val="l"/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461746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cap="all" spc="15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dirty="0"/>
              <a:t>Vecuma struktūra, stājoties tiesneša amatā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cap="all" spc="15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pattFill prst="narHorz">
              <a:fgClr>
                <a:schemeClr val="accent6"/>
              </a:fgClr>
              <a:bgClr>
                <a:schemeClr val="accent6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6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'Tiesnešu analīze'!$O$124:$O$130</c:f>
              <c:strCache>
                <c:ptCount val="7"/>
                <c:pt idx="0">
                  <c:v>20-24</c:v>
                </c:pt>
                <c:pt idx="1">
                  <c:v>25-29</c:v>
                </c:pt>
                <c:pt idx="2">
                  <c:v>30-34</c:v>
                </c:pt>
                <c:pt idx="3">
                  <c:v>35-39</c:v>
                </c:pt>
                <c:pt idx="4">
                  <c:v>40-44</c:v>
                </c:pt>
                <c:pt idx="5">
                  <c:v>45-49</c:v>
                </c:pt>
                <c:pt idx="6">
                  <c:v>50-54</c:v>
                </c:pt>
              </c:strCache>
              <c:extLst xmlns:c16r2="http://schemas.microsoft.com/office/drawing/2015/06/chart"/>
            </c:strRef>
          </c:cat>
          <c:val>
            <c:numRef>
              <c:f>'Tiesnešu analīze'!$P$124:$P$130</c:f>
              <c:numCache>
                <c:formatCode>General</c:formatCode>
                <c:ptCount val="7"/>
                <c:pt idx="0">
                  <c:v>9</c:v>
                </c:pt>
                <c:pt idx="1">
                  <c:v>99</c:v>
                </c:pt>
                <c:pt idx="2">
                  <c:v>217</c:v>
                </c:pt>
                <c:pt idx="3">
                  <c:v>119</c:v>
                </c:pt>
                <c:pt idx="4">
                  <c:v>69</c:v>
                </c:pt>
                <c:pt idx="5">
                  <c:v>20</c:v>
                </c:pt>
                <c:pt idx="6">
                  <c:v>0</c:v>
                </c:pt>
              </c:numCache>
              <c:extLst xmlns:c16r2="http://schemas.microsoft.com/office/drawing/2015/06/chart"/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C44-494F-B307-7A91F5A9C1C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64"/>
        <c:overlap val="-22"/>
        <c:axId val="346169128"/>
        <c:axId val="346173048"/>
      </c:barChart>
      <c:catAx>
        <c:axId val="3461691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46173048"/>
        <c:crosses val="autoZero"/>
        <c:auto val="1"/>
        <c:lblAlgn val="ctr"/>
        <c:lblOffset val="100"/>
        <c:noMultiLvlLbl val="0"/>
      </c:catAx>
      <c:valAx>
        <c:axId val="34617304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461691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cap="all" spc="15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err="1"/>
              <a:t>Vecuma</a:t>
            </a:r>
            <a:r>
              <a:rPr lang="en-US" dirty="0"/>
              <a:t> s</a:t>
            </a:r>
            <a:r>
              <a:rPr lang="lv-LV" dirty="0" err="1"/>
              <a:t>truktūra</a:t>
            </a:r>
            <a:r>
              <a:rPr lang="lv-LV" dirty="0"/>
              <a:t>,</a:t>
            </a:r>
            <a:r>
              <a:rPr lang="lv-LV" baseline="0" dirty="0"/>
              <a:t> stājoties tiesneša amatā (pēdējie 10g.)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cap="all" spc="15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pattFill prst="narHorz">
              <a:fgClr>
                <a:schemeClr val="accent6"/>
              </a:fgClr>
              <a:bgClr>
                <a:schemeClr val="accent6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6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'Tiesnešu analīze'!$O$124:$O$130</c:f>
              <c:strCache>
                <c:ptCount val="7"/>
                <c:pt idx="0">
                  <c:v>20-24</c:v>
                </c:pt>
                <c:pt idx="1">
                  <c:v>25-29</c:v>
                </c:pt>
                <c:pt idx="2">
                  <c:v>30-34</c:v>
                </c:pt>
                <c:pt idx="3">
                  <c:v>35-39</c:v>
                </c:pt>
                <c:pt idx="4">
                  <c:v>40-44</c:v>
                </c:pt>
                <c:pt idx="5">
                  <c:v>45-49</c:v>
                </c:pt>
                <c:pt idx="6">
                  <c:v>50-54</c:v>
                </c:pt>
              </c:strCache>
              <c:extLst xmlns:c16r2="http://schemas.microsoft.com/office/drawing/2015/06/chart"/>
            </c:strRef>
          </c:cat>
          <c:val>
            <c:numRef>
              <c:f>'Tiesnešu analīze'!$T$124:$T$130</c:f>
              <c:numCache>
                <c:formatCode>General</c:formatCode>
                <c:ptCount val="7"/>
                <c:pt idx="0">
                  <c:v>0</c:v>
                </c:pt>
                <c:pt idx="1">
                  <c:v>0</c:v>
                </c:pt>
                <c:pt idx="2">
                  <c:v>41</c:v>
                </c:pt>
                <c:pt idx="3">
                  <c:v>40</c:v>
                </c:pt>
                <c:pt idx="4">
                  <c:v>24</c:v>
                </c:pt>
                <c:pt idx="5">
                  <c:v>8</c:v>
                </c:pt>
                <c:pt idx="6">
                  <c:v>0</c:v>
                </c:pt>
              </c:numCache>
              <c:extLst xmlns:c16r2="http://schemas.microsoft.com/office/drawing/2015/06/chart"/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123-4535-926F-4FCA020F83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64"/>
        <c:overlap val="-22"/>
        <c:axId val="346173440"/>
        <c:axId val="346169912"/>
      </c:barChart>
      <c:catAx>
        <c:axId val="3461734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46169912"/>
        <c:crosses val="autoZero"/>
        <c:auto val="1"/>
        <c:lblAlgn val="ctr"/>
        <c:lblOffset val="100"/>
        <c:noMultiLvlLbl val="0"/>
      </c:catAx>
      <c:valAx>
        <c:axId val="34616991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461734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cap="all" spc="15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/>
              <a:t>Tiesnešu izdienas struktūra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cap="all" spc="15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'Tiesnešu analīze'!$P$95</c:f>
              <c:strCache>
                <c:ptCount val="1"/>
                <c:pt idx="0">
                  <c:v>Visi tiesneši</c:v>
                </c:pt>
              </c:strCache>
            </c:strRef>
          </c:tx>
          <c:spPr>
            <a:pattFill prst="narHorz">
              <a:fgClr>
                <a:schemeClr val="accent6"/>
              </a:fgClr>
              <a:bgClr>
                <a:schemeClr val="accent6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6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'Tiesnešu analīze'!$O$96:$O$104</c:f>
              <c:strCache>
                <c:ptCount val="9"/>
                <c:pt idx="0">
                  <c:v>0-4</c:v>
                </c:pt>
                <c:pt idx="1">
                  <c:v>5-9</c:v>
                </c:pt>
                <c:pt idx="2">
                  <c:v>10-14</c:v>
                </c:pt>
                <c:pt idx="3">
                  <c:v>15-19</c:v>
                </c:pt>
                <c:pt idx="4">
                  <c:v>20-24</c:v>
                </c:pt>
                <c:pt idx="5">
                  <c:v>25-29</c:v>
                </c:pt>
                <c:pt idx="6">
                  <c:v>30-34</c:v>
                </c:pt>
                <c:pt idx="7">
                  <c:v>35-39</c:v>
                </c:pt>
                <c:pt idx="8">
                  <c:v>40+</c:v>
                </c:pt>
              </c:strCache>
            </c:strRef>
          </c:cat>
          <c:val>
            <c:numRef>
              <c:f>'Tiesnešu analīze'!$P$96:$P$104</c:f>
              <c:numCache>
                <c:formatCode>0</c:formatCode>
                <c:ptCount val="9"/>
                <c:pt idx="0">
                  <c:v>53</c:v>
                </c:pt>
                <c:pt idx="1">
                  <c:v>60</c:v>
                </c:pt>
                <c:pt idx="2">
                  <c:v>89</c:v>
                </c:pt>
                <c:pt idx="3">
                  <c:v>131</c:v>
                </c:pt>
                <c:pt idx="4">
                  <c:v>54</c:v>
                </c:pt>
                <c:pt idx="5">
                  <c:v>119</c:v>
                </c:pt>
                <c:pt idx="6">
                  <c:v>14</c:v>
                </c:pt>
                <c:pt idx="7">
                  <c:v>12</c:v>
                </c:pt>
                <c:pt idx="8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B90-4A85-80D7-1C4E4D51FCD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64"/>
        <c:overlap val="-22"/>
        <c:axId val="346171088"/>
        <c:axId val="346172264"/>
      </c:barChart>
      <c:catAx>
        <c:axId val="3461710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46172264"/>
        <c:crosses val="autoZero"/>
        <c:auto val="1"/>
        <c:lblAlgn val="ctr"/>
        <c:lblOffset val="100"/>
        <c:noMultiLvlLbl val="0"/>
      </c:catAx>
      <c:valAx>
        <c:axId val="346172264"/>
        <c:scaling>
          <c:orientation val="minMax"/>
        </c:scaling>
        <c:delete val="0"/>
        <c:axPos val="l"/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461710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cap="all" spc="15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dirty="0"/>
              <a:t>Visu tiesnešu vecuma struktūra un</a:t>
            </a:r>
            <a:r>
              <a:rPr lang="lv-LV" baseline="0" dirty="0"/>
              <a:t> izdiena</a:t>
            </a:r>
          </a:p>
          <a:p>
            <a:pPr>
              <a:defRPr/>
            </a:pPr>
            <a:r>
              <a:rPr lang="lv-LV" baseline="0" dirty="0"/>
              <a:t>(sk.)</a:t>
            </a:r>
            <a:endParaRPr lang="lv-LV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cap="all" spc="15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'Tiesnešu analīze'!$Q$15</c:f>
              <c:strCache>
                <c:ptCount val="1"/>
                <c:pt idx="0">
                  <c:v>Vairāk par 5g. līdz pens. vec.</c:v>
                </c:pt>
              </c:strCache>
            </c:strRef>
          </c:tx>
          <c:spPr>
            <a:pattFill prst="narHorz">
              <a:fgClr>
                <a:schemeClr val="accent6"/>
              </a:fgClr>
              <a:bgClr>
                <a:schemeClr val="accent6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6"/>
              </a:innerShdw>
            </a:effectLst>
          </c:spPr>
          <c:invertIfNegative val="0"/>
          <c:cat>
            <c:strRef>
              <c:f>'Tiesnešu analīze'!$O$16:$O$23</c:f>
              <c:strCache>
                <c:ptCount val="8"/>
                <c:pt idx="0">
                  <c:v>30-34</c:v>
                </c:pt>
                <c:pt idx="1">
                  <c:v>35-39</c:v>
                </c:pt>
                <c:pt idx="2">
                  <c:v>40-44</c:v>
                </c:pt>
                <c:pt idx="3">
                  <c:v>45-49</c:v>
                </c:pt>
                <c:pt idx="4">
                  <c:v>50-54</c:v>
                </c:pt>
                <c:pt idx="5">
                  <c:v>55-59</c:v>
                </c:pt>
                <c:pt idx="6">
                  <c:v>60-64</c:v>
                </c:pt>
                <c:pt idx="7">
                  <c:v>65-69</c:v>
                </c:pt>
              </c:strCache>
            </c:strRef>
          </c:cat>
          <c:val>
            <c:numRef>
              <c:f>'Tiesnešu analīze'!$Q$16:$Q$23</c:f>
              <c:numCache>
                <c:formatCode>0</c:formatCode>
                <c:ptCount val="8"/>
                <c:pt idx="0">
                  <c:v>8</c:v>
                </c:pt>
                <c:pt idx="1">
                  <c:v>32</c:v>
                </c:pt>
                <c:pt idx="2">
                  <c:v>73</c:v>
                </c:pt>
                <c:pt idx="3">
                  <c:v>110</c:v>
                </c:pt>
                <c:pt idx="4">
                  <c:v>78</c:v>
                </c:pt>
                <c:pt idx="5">
                  <c:v>49</c:v>
                </c:pt>
                <c:pt idx="6">
                  <c:v>3</c:v>
                </c:pt>
                <c:pt idx="7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FCA-4FDE-9DBD-A526C4595578}"/>
            </c:ext>
          </c:extLst>
        </c:ser>
        <c:ser>
          <c:idx val="1"/>
          <c:order val="1"/>
          <c:tx>
            <c:strRef>
              <c:f>'Tiesnešu analīze'!$R$15</c:f>
              <c:strCache>
                <c:ptCount val="1"/>
                <c:pt idx="0">
                  <c:v>Mazāk par 5g. līdz pens. vec.</c:v>
                </c:pt>
              </c:strCache>
            </c:strRef>
          </c:tx>
          <c:spPr>
            <a:pattFill prst="narHorz">
              <a:fgClr>
                <a:schemeClr val="accent5"/>
              </a:fgClr>
              <a:bgClr>
                <a:schemeClr val="accent5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5"/>
              </a:innerShdw>
            </a:effectLst>
          </c:spPr>
          <c:invertIfNegative val="0"/>
          <c:cat>
            <c:strRef>
              <c:f>'Tiesnešu analīze'!$O$16:$O$23</c:f>
              <c:strCache>
                <c:ptCount val="8"/>
                <c:pt idx="0">
                  <c:v>30-34</c:v>
                </c:pt>
                <c:pt idx="1">
                  <c:v>35-39</c:v>
                </c:pt>
                <c:pt idx="2">
                  <c:v>40-44</c:v>
                </c:pt>
                <c:pt idx="3">
                  <c:v>45-49</c:v>
                </c:pt>
                <c:pt idx="4">
                  <c:v>50-54</c:v>
                </c:pt>
                <c:pt idx="5">
                  <c:v>55-59</c:v>
                </c:pt>
                <c:pt idx="6">
                  <c:v>60-64</c:v>
                </c:pt>
                <c:pt idx="7">
                  <c:v>65-69</c:v>
                </c:pt>
              </c:strCache>
            </c:strRef>
          </c:cat>
          <c:val>
            <c:numRef>
              <c:f>'Tiesnešu analīze'!$R$16:$R$23</c:f>
              <c:numCache>
                <c:formatCode>0</c:formatCode>
                <c:ptCount val="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3</c:v>
                </c:pt>
                <c:pt idx="4">
                  <c:v>31</c:v>
                </c:pt>
                <c:pt idx="5">
                  <c:v>50</c:v>
                </c:pt>
                <c:pt idx="6">
                  <c:v>59</c:v>
                </c:pt>
                <c:pt idx="7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CFCA-4FDE-9DBD-A526C4595578}"/>
            </c:ext>
          </c:extLst>
        </c:ser>
        <c:ser>
          <c:idx val="2"/>
          <c:order val="2"/>
          <c:tx>
            <c:strRef>
              <c:f>'Tiesnešu analīze'!$S$15</c:f>
              <c:strCache>
                <c:ptCount val="1"/>
                <c:pt idx="0">
                  <c:v>Sasniegts pens. vec.</c:v>
                </c:pt>
              </c:strCache>
            </c:strRef>
          </c:tx>
          <c:spPr>
            <a:pattFill prst="narHorz">
              <a:fgClr>
                <a:schemeClr val="accent4"/>
              </a:fgClr>
              <a:bgClr>
                <a:schemeClr val="accent4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4"/>
              </a:innerShdw>
            </a:effectLst>
          </c:spPr>
          <c:invertIfNegative val="0"/>
          <c:cat>
            <c:strRef>
              <c:f>'Tiesnešu analīze'!$O$16:$O$23</c:f>
              <c:strCache>
                <c:ptCount val="8"/>
                <c:pt idx="0">
                  <c:v>30-34</c:v>
                </c:pt>
                <c:pt idx="1">
                  <c:v>35-39</c:v>
                </c:pt>
                <c:pt idx="2">
                  <c:v>40-44</c:v>
                </c:pt>
                <c:pt idx="3">
                  <c:v>45-49</c:v>
                </c:pt>
                <c:pt idx="4">
                  <c:v>50-54</c:v>
                </c:pt>
                <c:pt idx="5">
                  <c:v>55-59</c:v>
                </c:pt>
                <c:pt idx="6">
                  <c:v>60-64</c:v>
                </c:pt>
                <c:pt idx="7">
                  <c:v>65-69</c:v>
                </c:pt>
              </c:strCache>
            </c:strRef>
          </c:cat>
          <c:val>
            <c:numRef>
              <c:f>'Tiesnešu analīze'!$S$16:$S$23</c:f>
              <c:numCache>
                <c:formatCode>0</c:formatCode>
                <c:ptCount val="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4</c:v>
                </c:pt>
                <c:pt idx="6">
                  <c:v>17</c:v>
                </c:pt>
                <c:pt idx="7">
                  <c:v>15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CFCA-4FDE-9DBD-A526C459557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78324128"/>
        <c:axId val="378319424"/>
      </c:barChart>
      <c:catAx>
        <c:axId val="3783241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78319424"/>
        <c:crosses val="autoZero"/>
        <c:auto val="1"/>
        <c:lblAlgn val="ctr"/>
        <c:lblOffset val="100"/>
        <c:noMultiLvlLbl val="0"/>
      </c:catAx>
      <c:valAx>
        <c:axId val="378319424"/>
        <c:scaling>
          <c:orientation val="minMax"/>
        </c:scaling>
        <c:delete val="0"/>
        <c:axPos val="l"/>
        <c:majorGridlines>
          <c:spPr>
            <a:ln>
              <a:solidFill>
                <a:schemeClr val="tx1">
                  <a:lumMod val="15000"/>
                  <a:lumOff val="85000"/>
                </a:schemeClr>
              </a:solidFill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783241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14269229262704089"/>
          <c:y val="0.2424179104477612"/>
          <c:w val="0.71461520749886165"/>
          <c:h val="0.1096279233752497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ltUpDiag">
        <a:fgClr>
          <a:schemeClr val="phClr"/>
        </a:fgClr>
        <a:bgClr>
          <a:schemeClr val="phClr">
            <a:lumMod val="20000"/>
            <a:lumOff val="80000"/>
          </a:schemeClr>
        </a:bgClr>
      </a:pattFill>
      <a:ln w="19050">
        <a:solidFill>
          <a:schemeClr val="lt1"/>
        </a:solidFill>
      </a:ln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ltUpDiag">
        <a:fgClr>
          <a:schemeClr val="phClr"/>
        </a:fgClr>
        <a:bgClr>
          <a:schemeClr val="phClr">
            <a:lumMod val="20000"/>
            <a:lumOff val="80000"/>
          </a:schemeClr>
        </a:bgClr>
      </a:pattFill>
      <a:ln w="19050">
        <a:solidFill>
          <a:schemeClr val="lt1"/>
        </a:solidFill>
      </a:ln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29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>
      <cs:styleClr val="auto"/>
    </cs:lnRef>
    <cs:fillRef idx="0">
      <cs:styleClr val="auto"/>
    </cs:fillRef>
    <cs:effectRef idx="0"/>
    <cs:fontRef idx="minor">
      <a:schemeClr val="tx1"/>
    </cs:fontRef>
    <cs:spPr>
      <a:pattFill prst="ltDnDiag">
        <a:fgClr>
          <a:schemeClr val="phClr"/>
        </a:fgClr>
        <a:bgClr>
          <a:schemeClr val="phClr">
            <a:lumMod val="20000"/>
            <a:lumOff val="80000"/>
          </a:schemeClr>
        </a:bgClr>
      </a:pattFill>
      <a:ln>
        <a:solidFill>
          <a:schemeClr val="phClr"/>
        </a:solidFill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1.xml><?xml version="1.0" encoding="utf-8"?>
<cs:chartStyle xmlns:cs="http://schemas.microsoft.com/office/drawing/2012/chartStyle" xmlns:a="http://schemas.openxmlformats.org/drawingml/2006/main" id="20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2.xml><?xml version="1.0" encoding="utf-8"?>
<cs:chartStyle xmlns:cs="http://schemas.microsoft.com/office/drawing/2012/chartStyle" xmlns:a="http://schemas.openxmlformats.org/drawingml/2006/main" id="20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3.xml><?xml version="1.0" encoding="utf-8"?>
<cs:chartStyle xmlns:cs="http://schemas.microsoft.com/office/drawing/2012/chartStyle" xmlns:a="http://schemas.openxmlformats.org/drawingml/2006/main" id="29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>
      <cs:styleClr val="auto"/>
    </cs:lnRef>
    <cs:fillRef idx="0">
      <cs:styleClr val="auto"/>
    </cs:fillRef>
    <cs:effectRef idx="0"/>
    <cs:fontRef idx="minor">
      <a:schemeClr val="tx1"/>
    </cs:fontRef>
    <cs:spPr>
      <a:pattFill prst="ltDnDiag">
        <a:fgClr>
          <a:schemeClr val="phClr"/>
        </a:fgClr>
        <a:bgClr>
          <a:schemeClr val="phClr">
            <a:lumMod val="20000"/>
            <a:lumOff val="80000"/>
          </a:schemeClr>
        </a:bgClr>
      </a:pattFill>
      <a:ln>
        <a:solidFill>
          <a:schemeClr val="phClr"/>
        </a:solidFill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4.xml><?xml version="1.0" encoding="utf-8"?>
<cs:chartStyle xmlns:cs="http://schemas.microsoft.com/office/drawing/2012/chartStyle" xmlns:a="http://schemas.openxmlformats.org/drawingml/2006/main" id="29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>
      <cs:styleClr val="auto"/>
    </cs:lnRef>
    <cs:fillRef idx="0">
      <cs:styleClr val="auto"/>
    </cs:fillRef>
    <cs:effectRef idx="0"/>
    <cs:fontRef idx="minor">
      <a:schemeClr val="tx1"/>
    </cs:fontRef>
    <cs:spPr>
      <a:pattFill prst="ltDnDiag">
        <a:fgClr>
          <a:schemeClr val="phClr"/>
        </a:fgClr>
        <a:bgClr>
          <a:schemeClr val="phClr">
            <a:lumMod val="20000"/>
            <a:lumOff val="80000"/>
          </a:schemeClr>
        </a:bgClr>
      </a:pattFill>
      <a:ln>
        <a:solidFill>
          <a:schemeClr val="phClr"/>
        </a:solidFill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5.xml><?xml version="1.0" encoding="utf-8"?>
<cs:chartStyle xmlns:cs="http://schemas.microsoft.com/office/drawing/2012/chartStyle" xmlns:a="http://schemas.openxmlformats.org/drawingml/2006/main" id="29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>
      <cs:styleClr val="auto"/>
    </cs:lnRef>
    <cs:fillRef idx="0">
      <cs:styleClr val="auto"/>
    </cs:fillRef>
    <cs:effectRef idx="0"/>
    <cs:fontRef idx="minor">
      <a:schemeClr val="tx1"/>
    </cs:fontRef>
    <cs:spPr>
      <a:pattFill prst="ltDnDiag">
        <a:fgClr>
          <a:schemeClr val="phClr"/>
        </a:fgClr>
        <a:bgClr>
          <a:schemeClr val="phClr">
            <a:lumMod val="20000"/>
            <a:lumOff val="80000"/>
          </a:schemeClr>
        </a:bgClr>
      </a:pattFill>
      <a:ln>
        <a:solidFill>
          <a:schemeClr val="phClr"/>
        </a:solidFill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6.xml><?xml version="1.0" encoding="utf-8"?>
<cs:chartStyle xmlns:cs="http://schemas.microsoft.com/office/drawing/2012/chartStyle" xmlns:a="http://schemas.openxmlformats.org/drawingml/2006/main" id="29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>
      <cs:styleClr val="auto"/>
    </cs:lnRef>
    <cs:fillRef idx="0">
      <cs:styleClr val="auto"/>
    </cs:fillRef>
    <cs:effectRef idx="0"/>
    <cs:fontRef idx="minor">
      <a:schemeClr val="tx1"/>
    </cs:fontRef>
    <cs:spPr>
      <a:pattFill prst="ltDnDiag">
        <a:fgClr>
          <a:schemeClr val="phClr"/>
        </a:fgClr>
        <a:bgClr>
          <a:schemeClr val="phClr">
            <a:lumMod val="20000"/>
            <a:lumOff val="80000"/>
          </a:schemeClr>
        </a:bgClr>
      </a:pattFill>
      <a:ln>
        <a:solidFill>
          <a:schemeClr val="phClr"/>
        </a:solidFill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7.xml><?xml version="1.0" encoding="utf-8"?>
<cs:chartStyle xmlns:cs="http://schemas.microsoft.com/office/drawing/2012/chartStyle" xmlns:a="http://schemas.openxmlformats.org/drawingml/2006/main" id="25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ltUpDiag">
        <a:fgClr>
          <a:schemeClr val="phClr"/>
        </a:fgClr>
        <a:bgClr>
          <a:schemeClr val="phClr">
            <a:lumMod val="20000"/>
            <a:lumOff val="80000"/>
          </a:schemeClr>
        </a:bgClr>
      </a:pattFill>
      <a:ln w="19050">
        <a:solidFill>
          <a:schemeClr val="lt1"/>
        </a:solidFill>
      </a:ln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ltUpDiag">
        <a:fgClr>
          <a:schemeClr val="phClr"/>
        </a:fgClr>
        <a:bgClr>
          <a:schemeClr val="phClr">
            <a:lumMod val="20000"/>
            <a:lumOff val="80000"/>
          </a:schemeClr>
        </a:bgClr>
      </a:pattFill>
      <a:ln w="19050">
        <a:solidFill>
          <a:schemeClr val="lt1"/>
        </a:solidFill>
      </a:ln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8.xml><?xml version="1.0" encoding="utf-8"?>
<cs:chartStyle xmlns:cs="http://schemas.microsoft.com/office/drawing/2012/chartStyle" xmlns:a="http://schemas.openxmlformats.org/drawingml/2006/main" id="25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ltUpDiag">
        <a:fgClr>
          <a:schemeClr val="phClr"/>
        </a:fgClr>
        <a:bgClr>
          <a:schemeClr val="phClr">
            <a:lumMod val="20000"/>
            <a:lumOff val="80000"/>
          </a:schemeClr>
        </a:bgClr>
      </a:pattFill>
      <a:ln w="19050">
        <a:solidFill>
          <a:schemeClr val="lt1"/>
        </a:solidFill>
      </a:ln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ltUpDiag">
        <a:fgClr>
          <a:schemeClr val="phClr"/>
        </a:fgClr>
        <a:bgClr>
          <a:schemeClr val="phClr">
            <a:lumMod val="20000"/>
            <a:lumOff val="80000"/>
          </a:schemeClr>
        </a:bgClr>
      </a:pattFill>
      <a:ln w="19050">
        <a:solidFill>
          <a:schemeClr val="lt1"/>
        </a:solidFill>
      </a:ln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9.xml><?xml version="1.0" encoding="utf-8"?>
<cs:chartStyle xmlns:cs="http://schemas.microsoft.com/office/drawing/2012/chartStyle" xmlns:a="http://schemas.openxmlformats.org/drawingml/2006/main" id="25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ltUpDiag">
        <a:fgClr>
          <a:schemeClr val="phClr"/>
        </a:fgClr>
        <a:bgClr>
          <a:schemeClr val="phClr">
            <a:lumMod val="20000"/>
            <a:lumOff val="80000"/>
          </a:schemeClr>
        </a:bgClr>
      </a:pattFill>
      <a:ln w="19050">
        <a:solidFill>
          <a:schemeClr val="lt1"/>
        </a:solidFill>
      </a:ln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ltUpDiag">
        <a:fgClr>
          <a:schemeClr val="phClr"/>
        </a:fgClr>
        <a:bgClr>
          <a:schemeClr val="phClr">
            <a:lumMod val="20000"/>
            <a:lumOff val="80000"/>
          </a:schemeClr>
        </a:bgClr>
      </a:pattFill>
      <a:ln w="19050">
        <a:solidFill>
          <a:schemeClr val="lt1"/>
        </a:solidFill>
      </a:ln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9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>
      <cs:styleClr val="auto"/>
    </cs:lnRef>
    <cs:fillRef idx="0">
      <cs:styleClr val="auto"/>
    </cs:fillRef>
    <cs:effectRef idx="0"/>
    <cs:fontRef idx="minor">
      <a:schemeClr val="tx1"/>
    </cs:fontRef>
    <cs:spPr>
      <a:pattFill prst="ltDnDiag">
        <a:fgClr>
          <a:schemeClr val="phClr"/>
        </a:fgClr>
        <a:bgClr>
          <a:schemeClr val="phClr">
            <a:lumMod val="20000"/>
            <a:lumOff val="80000"/>
          </a:schemeClr>
        </a:bgClr>
      </a:pattFill>
      <a:ln>
        <a:solidFill>
          <a:schemeClr val="phClr"/>
        </a:solidFill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0.xml><?xml version="1.0" encoding="utf-8"?>
<cs:chartStyle xmlns:cs="http://schemas.microsoft.com/office/drawing/2012/chartStyle" xmlns:a="http://schemas.openxmlformats.org/drawingml/2006/main" id="25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ltUpDiag">
        <a:fgClr>
          <a:schemeClr val="phClr"/>
        </a:fgClr>
        <a:bgClr>
          <a:schemeClr val="phClr">
            <a:lumMod val="20000"/>
            <a:lumOff val="80000"/>
          </a:schemeClr>
        </a:bgClr>
      </a:pattFill>
      <a:ln w="19050">
        <a:solidFill>
          <a:schemeClr val="lt1"/>
        </a:solidFill>
      </a:ln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ltUpDiag">
        <a:fgClr>
          <a:schemeClr val="phClr"/>
        </a:fgClr>
        <a:bgClr>
          <a:schemeClr val="phClr">
            <a:lumMod val="20000"/>
            <a:lumOff val="80000"/>
          </a:schemeClr>
        </a:bgClr>
      </a:pattFill>
      <a:ln w="19050">
        <a:solidFill>
          <a:schemeClr val="lt1"/>
        </a:solidFill>
      </a:ln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1.xml><?xml version="1.0" encoding="utf-8"?>
<cs:chartStyle xmlns:cs="http://schemas.microsoft.com/office/drawing/2012/chartStyle" xmlns:a="http://schemas.openxmlformats.org/drawingml/2006/main" id="29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>
      <cs:styleClr val="auto"/>
    </cs:lnRef>
    <cs:fillRef idx="0">
      <cs:styleClr val="auto"/>
    </cs:fillRef>
    <cs:effectRef idx="0"/>
    <cs:fontRef idx="minor">
      <a:schemeClr val="tx1"/>
    </cs:fontRef>
    <cs:spPr>
      <a:pattFill prst="ltDnDiag">
        <a:fgClr>
          <a:schemeClr val="phClr"/>
        </a:fgClr>
        <a:bgClr>
          <a:schemeClr val="phClr">
            <a:lumMod val="20000"/>
            <a:lumOff val="80000"/>
          </a:schemeClr>
        </a:bgClr>
      </a:pattFill>
      <a:ln>
        <a:solidFill>
          <a:schemeClr val="phClr"/>
        </a:solidFill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2.xml><?xml version="1.0" encoding="utf-8"?>
<cs:chartStyle xmlns:cs="http://schemas.microsoft.com/office/drawing/2012/chartStyle" xmlns:a="http://schemas.openxmlformats.org/drawingml/2006/main" id="25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ltUpDiag">
        <a:fgClr>
          <a:schemeClr val="phClr"/>
        </a:fgClr>
        <a:bgClr>
          <a:schemeClr val="phClr">
            <a:lumMod val="20000"/>
            <a:lumOff val="80000"/>
          </a:schemeClr>
        </a:bgClr>
      </a:pattFill>
      <a:ln w="19050">
        <a:solidFill>
          <a:schemeClr val="lt1"/>
        </a:solidFill>
      </a:ln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ltUpDiag">
        <a:fgClr>
          <a:schemeClr val="phClr"/>
        </a:fgClr>
        <a:bgClr>
          <a:schemeClr val="phClr">
            <a:lumMod val="20000"/>
            <a:lumOff val="80000"/>
          </a:schemeClr>
        </a:bgClr>
      </a:pattFill>
      <a:ln w="19050">
        <a:solidFill>
          <a:schemeClr val="lt1"/>
        </a:solidFill>
      </a:ln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3.xml><?xml version="1.0" encoding="utf-8"?>
<cs:chartStyle xmlns:cs="http://schemas.microsoft.com/office/drawing/2012/chartStyle" xmlns:a="http://schemas.openxmlformats.org/drawingml/2006/main" id="25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ltUpDiag">
        <a:fgClr>
          <a:schemeClr val="phClr"/>
        </a:fgClr>
        <a:bgClr>
          <a:schemeClr val="phClr">
            <a:lumMod val="20000"/>
            <a:lumOff val="80000"/>
          </a:schemeClr>
        </a:bgClr>
      </a:pattFill>
      <a:ln w="19050">
        <a:solidFill>
          <a:schemeClr val="lt1"/>
        </a:solidFill>
      </a:ln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ltUpDiag">
        <a:fgClr>
          <a:schemeClr val="phClr"/>
        </a:fgClr>
        <a:bgClr>
          <a:schemeClr val="phClr">
            <a:lumMod val="20000"/>
            <a:lumOff val="80000"/>
          </a:schemeClr>
        </a:bgClr>
      </a:pattFill>
      <a:ln w="19050">
        <a:solidFill>
          <a:schemeClr val="lt1"/>
        </a:solidFill>
      </a:ln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9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>
      <cs:styleClr val="auto"/>
    </cs:lnRef>
    <cs:fillRef idx="0">
      <cs:styleClr val="auto"/>
    </cs:fillRef>
    <cs:effectRef idx="0"/>
    <cs:fontRef idx="minor">
      <a:schemeClr val="tx1"/>
    </cs:fontRef>
    <cs:spPr>
      <a:pattFill prst="ltDnDiag">
        <a:fgClr>
          <a:schemeClr val="phClr"/>
        </a:fgClr>
        <a:bgClr>
          <a:schemeClr val="phClr">
            <a:lumMod val="20000"/>
            <a:lumOff val="80000"/>
          </a:schemeClr>
        </a:bgClr>
      </a:pattFill>
      <a:ln>
        <a:solidFill>
          <a:schemeClr val="phClr"/>
        </a:solidFill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9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>
      <cs:styleClr val="auto"/>
    </cs:lnRef>
    <cs:fillRef idx="0">
      <cs:styleClr val="auto"/>
    </cs:fillRef>
    <cs:effectRef idx="0"/>
    <cs:fontRef idx="minor">
      <a:schemeClr val="tx1"/>
    </cs:fontRef>
    <cs:spPr>
      <a:pattFill prst="ltDnDiag">
        <a:fgClr>
          <a:schemeClr val="phClr"/>
        </a:fgClr>
        <a:bgClr>
          <a:schemeClr val="phClr">
            <a:lumMod val="20000"/>
            <a:lumOff val="80000"/>
          </a:schemeClr>
        </a:bgClr>
      </a:pattFill>
      <a:ln>
        <a:solidFill>
          <a:schemeClr val="phClr"/>
        </a:solidFill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0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0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0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0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29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>
      <cs:styleClr val="auto"/>
    </cs:lnRef>
    <cs:fillRef idx="0">
      <cs:styleClr val="auto"/>
    </cs:fillRef>
    <cs:effectRef idx="0"/>
    <cs:fontRef idx="minor">
      <a:schemeClr val="tx1"/>
    </cs:fontRef>
    <cs:spPr>
      <a:pattFill prst="ltDnDiag">
        <a:fgClr>
          <a:schemeClr val="phClr"/>
        </a:fgClr>
        <a:bgClr>
          <a:schemeClr val="phClr">
            <a:lumMod val="20000"/>
            <a:lumOff val="80000"/>
          </a:schemeClr>
        </a:bgClr>
      </a:pattFill>
      <a:ln>
        <a:solidFill>
          <a:schemeClr val="phClr"/>
        </a:solidFill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>
            <a:extLst>
              <a:ext uri="{FF2B5EF4-FFF2-40B4-BE49-F238E27FC236}">
                <a16:creationId xmlns:a16="http://schemas.microsoft.com/office/drawing/2014/main" xmlns="" id="{9379F09E-4C60-45F7-8449-A93EBCE3B8B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xmlns="" id="{D949DD65-AD15-4445-B50A-376DB3EA9E2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DD2E1E-74F1-46D2-A519-CFE0E793EB53}" type="datetime1">
              <a:rPr lang="lv-LV" smtClean="0"/>
              <a:t>14.11.2022</a:t>
            </a:fld>
            <a:endParaRPr lang="lv-LV" dirty="0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xmlns="" id="{2BE4CB01-1AF4-496F-B25A-C0CBA86C262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xmlns="" id="{0BC68D3A-243F-4B5A-876E-DC9BAB0F2EA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324247-3D82-459C-B1ED-40B8E081DF9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148060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 noProof="0"/>
          </a:p>
        </p:txBody>
      </p:sp>
      <p:sp>
        <p:nvSpPr>
          <p:cNvPr id="3" name="Datuma vietturis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2B4E18-4C9F-42E9-81D7-17284957D0CE}" type="datetime1">
              <a:rPr lang="lv-LV" noProof="0" smtClean="0"/>
              <a:pPr/>
              <a:t>14.11.2022</a:t>
            </a:fld>
            <a:endParaRPr lang="lv-LV" noProof="0"/>
          </a:p>
        </p:txBody>
      </p:sp>
      <p:sp>
        <p:nvSpPr>
          <p:cNvPr id="4" name="Slaida attēla vietturi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 noProof="0"/>
          </a:p>
        </p:txBody>
      </p:sp>
      <p:sp>
        <p:nvSpPr>
          <p:cNvPr id="5" name="Piezīmju vietturi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v-LV" noProof="0"/>
              <a:t>Noklikšķiniet, lai rediģētu šablona teksta stilus</a:t>
            </a:r>
          </a:p>
          <a:p>
            <a:pPr lvl="1"/>
            <a:r>
              <a:rPr lang="lv-LV" noProof="0"/>
              <a:t>Otrais līmenis</a:t>
            </a:r>
          </a:p>
          <a:p>
            <a:pPr lvl="2"/>
            <a:r>
              <a:rPr lang="lv-LV" noProof="0"/>
              <a:t>Trešais līmenis</a:t>
            </a:r>
          </a:p>
          <a:p>
            <a:pPr lvl="3"/>
            <a:r>
              <a:rPr lang="lv-LV" noProof="0"/>
              <a:t>Ceturtais līmenis</a:t>
            </a:r>
          </a:p>
          <a:p>
            <a:pPr lvl="4"/>
            <a:r>
              <a:rPr lang="lv-LV" noProof="0"/>
              <a:t>Piektais līmenis</a:t>
            </a:r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 noProof="0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FA3A6C-5B2A-4743-802B-3F22EFECA128}" type="slidenum">
              <a:rPr lang="lv-LV" noProof="0" smtClean="0"/>
              <a:t>‹#›</a:t>
            </a:fld>
            <a:endParaRPr lang="lv-LV" noProof="0"/>
          </a:p>
        </p:txBody>
      </p:sp>
    </p:spTree>
    <p:extLst>
      <p:ext uri="{BB962C8B-B14F-4D97-AF65-F5344CB8AC3E}">
        <p14:creationId xmlns:p14="http://schemas.microsoft.com/office/powerpoint/2010/main" val="1160306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FA3A6C-5B2A-4743-802B-3F22EFECA128}" type="slidenum">
              <a:rPr lang="lv-LV" smtClean="0"/>
              <a:t>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055576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923F103-BC34-4FE4-A40E-EDDEECFDA5D0}" type="datetimeFigureOut">
              <a:rPr lang="en-US" smtClean="0"/>
              <a:pPr/>
              <a:t>11/14/2022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4418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A1CC3-2375-41D4-9E03-427CAF2A4C1A}" type="datetimeFigureOut">
              <a:rPr lang="en-US" smtClean="0"/>
              <a:t>11/14/2022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51311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smtClean="0"/>
              <a:t>11/14/2022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05921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1C3-0FF4-47C4-B829-773ADF60F88C}" type="datetimeFigureOut">
              <a:rPr lang="en-US" smtClean="0"/>
              <a:t>11/14/2022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1097429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smtClean="0"/>
              <a:t>11/14/2022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55882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839-B9D8-4651-8783-F325ECE74E65}" type="datetimeFigureOut">
              <a:rPr lang="en-US" smtClean="0"/>
              <a:t>11/14/2022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30389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84F64-32F6-45C5-931F-ADC1662401D0}" type="datetimeFigureOut">
              <a:rPr lang="en-US" smtClean="0"/>
              <a:t>11/14/2022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99035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53086D93-FCAC-47E0-A2EE-787E62CA814C}" type="datetimeFigureOut">
              <a:rPr lang="en-US" smtClean="0"/>
              <a:t>11/14/2022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35442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CDA879A6-0FD0-4734-A311-86BFCA472E6E}" type="datetimeFigureOut">
              <a:rPr lang="en-US" smtClean="0"/>
              <a:t>11/14/2022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20520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smtClean="0"/>
              <a:t>11/14/2022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50672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smtClean="0"/>
              <a:t>11/14/2022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7310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smtClean="0"/>
              <a:t>11/14/2022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65824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smtClean="0"/>
              <a:t>11/14/2022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02527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smtClean="0"/>
              <a:t>11/14/2022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61853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smtClean="0"/>
              <a:t>11/14/2022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98512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smtClean="0"/>
              <a:t>11/14/2022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94616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smtClean="0"/>
              <a:t>11/14/2022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7826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BE451C3-0FF4-47C4-B829-773ADF60F88C}" type="datetimeFigureOut">
              <a:rPr lang="en-US" smtClean="0"/>
              <a:t>11/14/2022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31089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2" r:id="rId1"/>
    <p:sldLayoutId id="2147483793" r:id="rId2"/>
    <p:sldLayoutId id="2147483794" r:id="rId3"/>
    <p:sldLayoutId id="2147483795" r:id="rId4"/>
    <p:sldLayoutId id="2147483796" r:id="rId5"/>
    <p:sldLayoutId id="2147483797" r:id="rId6"/>
    <p:sldLayoutId id="2147483798" r:id="rId7"/>
    <p:sldLayoutId id="2147483799" r:id="rId8"/>
    <p:sldLayoutId id="2147483800" r:id="rId9"/>
    <p:sldLayoutId id="2147483801" r:id="rId10"/>
    <p:sldLayoutId id="2147483802" r:id="rId11"/>
    <p:sldLayoutId id="2147483803" r:id="rId12"/>
    <p:sldLayoutId id="2147483804" r:id="rId13"/>
    <p:sldLayoutId id="2147483805" r:id="rId14"/>
    <p:sldLayoutId id="2147483806" r:id="rId15"/>
    <p:sldLayoutId id="2147483807" r:id="rId16"/>
    <p:sldLayoutId id="2147483808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Rihards.Veinbergs@at.gov.lv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15.xml"/><Relationship Id="rId4" Type="http://schemas.openxmlformats.org/officeDocument/2006/relationships/chart" Target="../charts/chart1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3.xml"/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vintage weighing scales">
            <a:extLst>
              <a:ext uri="{FF2B5EF4-FFF2-40B4-BE49-F238E27FC236}">
                <a16:creationId xmlns:a16="http://schemas.microsoft.com/office/drawing/2014/main" xmlns="" id="{C1668208-E23F-5065-7968-C1DCE9ABE6D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chemeClr val="accent5">
                <a:tint val="45000"/>
                <a:satMod val="400000"/>
              </a:schemeClr>
            </a:duotone>
            <a:alphaModFix amt="25000"/>
          </a:blip>
          <a:srcRect t="26699" r="9090" b="41407"/>
          <a:stretch/>
        </p:blipFill>
        <p:spPr>
          <a:xfrm>
            <a:off x="0" y="1587"/>
            <a:ext cx="12192000" cy="6873288"/>
          </a:xfrm>
          <a:prstGeom prst="rect">
            <a:avLst/>
          </a:prstGeom>
        </p:spPr>
      </p:pic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820162" y="1870230"/>
            <a:ext cx="8827245" cy="2131319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</a:pPr>
            <a:r>
              <a:rPr lang="lv-LV" sz="3600" b="1" dirty="0">
                <a:ea typeface="Times New Roman" panose="02020603050405020304" pitchFamily="18" charset="0"/>
              </a:rPr>
              <a:t>Tiesnešu </a:t>
            </a:r>
            <a:br>
              <a:rPr lang="lv-LV" sz="3600" b="1" dirty="0">
                <a:ea typeface="Times New Roman" panose="02020603050405020304" pitchFamily="18" charset="0"/>
              </a:rPr>
            </a:br>
            <a:r>
              <a:rPr lang="lv-LV" sz="3600" b="1" dirty="0">
                <a:ea typeface="Times New Roman" panose="02020603050405020304" pitchFamily="18" charset="0"/>
              </a:rPr>
              <a:t>demogrāfiskā </a:t>
            </a:r>
            <a:br>
              <a:rPr lang="lv-LV" sz="3600" b="1" dirty="0">
                <a:ea typeface="Times New Roman" panose="02020603050405020304" pitchFamily="18" charset="0"/>
              </a:rPr>
            </a:br>
            <a:r>
              <a:rPr lang="lv-LV" sz="3600" b="1" dirty="0">
                <a:ea typeface="Times New Roman" panose="02020603050405020304" pitchFamily="18" charset="0"/>
              </a:rPr>
              <a:t>struktūra </a:t>
            </a:r>
            <a:br>
              <a:rPr lang="lv-LV" sz="3600" b="1" dirty="0">
                <a:ea typeface="Times New Roman" panose="02020603050405020304" pitchFamily="18" charset="0"/>
              </a:rPr>
            </a:br>
            <a:endParaRPr lang="lv-LV" sz="3600" dirty="0"/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9840287" y="4999839"/>
            <a:ext cx="1744910" cy="1259116"/>
          </a:xfrm>
        </p:spPr>
        <p:txBody>
          <a:bodyPr rtlCol="0">
            <a:normAutofit fontScale="85000" lnSpcReduction="20000"/>
          </a:bodyPr>
          <a:lstStyle/>
          <a:p>
            <a:pPr algn="r"/>
            <a:r>
              <a:rPr lang="lv-LV" dirty="0">
                <a:solidFill>
                  <a:schemeClr val="bg1"/>
                </a:solidFill>
              </a:rPr>
              <a:t>Tieslietu</a:t>
            </a:r>
          </a:p>
          <a:p>
            <a:pPr algn="r"/>
            <a:r>
              <a:rPr lang="lv-LV" dirty="0">
                <a:solidFill>
                  <a:schemeClr val="bg1"/>
                </a:solidFill>
              </a:rPr>
              <a:t>Padomes</a:t>
            </a:r>
          </a:p>
          <a:p>
            <a:pPr algn="r"/>
            <a:r>
              <a:rPr lang="lv-LV" dirty="0">
                <a:solidFill>
                  <a:schemeClr val="bg1"/>
                </a:solidFill>
              </a:rPr>
              <a:t>Sekretariāts</a:t>
            </a:r>
          </a:p>
          <a:p>
            <a:pPr algn="r"/>
            <a:r>
              <a:rPr lang="lv-LV" dirty="0">
                <a:solidFill>
                  <a:schemeClr val="bg1"/>
                </a:solidFill>
              </a:rPr>
              <a:t>2022</a:t>
            </a:r>
          </a:p>
          <a:p>
            <a:endParaRPr lang="lv-LV" dirty="0">
              <a:solidFill>
                <a:schemeClr val="bg1"/>
              </a:solidFill>
            </a:endParaRPr>
          </a:p>
        </p:txBody>
      </p:sp>
      <p:sp>
        <p:nvSpPr>
          <p:cNvPr id="4" name="Apakšvirsraksts 2">
            <a:extLst>
              <a:ext uri="{FF2B5EF4-FFF2-40B4-BE49-F238E27FC236}">
                <a16:creationId xmlns:a16="http://schemas.microsoft.com/office/drawing/2014/main" xmlns="" id="{B283BC56-6BCC-13CC-C923-B05EA2FD7D1F}"/>
              </a:ext>
            </a:extLst>
          </p:cNvPr>
          <p:cNvSpPr txBox="1">
            <a:spLocks/>
          </p:cNvSpPr>
          <p:nvPr/>
        </p:nvSpPr>
        <p:spPr bwMode="gray">
          <a:xfrm>
            <a:off x="680906" y="5178100"/>
            <a:ext cx="2313964" cy="108085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b="0" i="0" kern="1200" cap="all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dirty="0">
                <a:solidFill>
                  <a:schemeClr val="bg1"/>
                </a:solidFill>
              </a:rPr>
              <a:t>Rihards Veinbergs</a:t>
            </a:r>
          </a:p>
          <a:p>
            <a:pPr>
              <a:spcBef>
                <a:spcPts val="0"/>
              </a:spcBef>
            </a:pPr>
            <a:r>
              <a:rPr lang="lv-LV" sz="1200" cap="none" dirty="0" err="1">
                <a:solidFill>
                  <a:schemeClr val="bg1"/>
                </a:solidFill>
                <a:hlinkClick r:id="rId4"/>
              </a:rPr>
              <a:t>Rihards.Veinbergs@at.gov.lv</a:t>
            </a:r>
            <a:endParaRPr lang="lv-LV" sz="1200" cap="none" dirty="0">
              <a:solidFill>
                <a:schemeClr val="bg1"/>
              </a:solidFill>
            </a:endParaRPr>
          </a:p>
          <a:p>
            <a:endParaRPr lang="lv-LV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3268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61F93EA-B70C-55D7-77D0-0D883FCF54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/>
              <a:t>Tiesnešu vecuma struktūra un sadalījums pa tiesām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xmlns="" id="{BD0B4AA3-9F64-0A66-EE9B-2CBFC866D4E7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lv-LV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xmlns="" id="{175B1798-8FE1-CDBB-2648-CCBA804356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4755776"/>
              </p:ext>
            </p:extLst>
          </p:nvPr>
        </p:nvGraphicFramePr>
        <p:xfrm>
          <a:off x="4963886" y="1600915"/>
          <a:ext cx="7137918" cy="4221388"/>
        </p:xfrm>
        <a:graphic>
          <a:graphicData uri="http://schemas.openxmlformats.org/drawingml/2006/table">
            <a:tbl>
              <a:tblPr/>
              <a:tblGrid>
                <a:gridCol w="254926">
                  <a:extLst>
                    <a:ext uri="{9D8B030D-6E8A-4147-A177-3AD203B41FA5}">
                      <a16:colId xmlns:a16="http://schemas.microsoft.com/office/drawing/2014/main" xmlns="" val="4009923346"/>
                    </a:ext>
                  </a:extLst>
                </a:gridCol>
                <a:gridCol w="2124378">
                  <a:extLst>
                    <a:ext uri="{9D8B030D-6E8A-4147-A177-3AD203B41FA5}">
                      <a16:colId xmlns:a16="http://schemas.microsoft.com/office/drawing/2014/main" xmlns="" val="1315823192"/>
                    </a:ext>
                  </a:extLst>
                </a:gridCol>
                <a:gridCol w="679802">
                  <a:extLst>
                    <a:ext uri="{9D8B030D-6E8A-4147-A177-3AD203B41FA5}">
                      <a16:colId xmlns:a16="http://schemas.microsoft.com/office/drawing/2014/main" xmlns="" val="1207956689"/>
                    </a:ext>
                  </a:extLst>
                </a:gridCol>
                <a:gridCol w="679802">
                  <a:extLst>
                    <a:ext uri="{9D8B030D-6E8A-4147-A177-3AD203B41FA5}">
                      <a16:colId xmlns:a16="http://schemas.microsoft.com/office/drawing/2014/main" xmlns="" val="390180054"/>
                    </a:ext>
                  </a:extLst>
                </a:gridCol>
                <a:gridCol w="679802">
                  <a:extLst>
                    <a:ext uri="{9D8B030D-6E8A-4147-A177-3AD203B41FA5}">
                      <a16:colId xmlns:a16="http://schemas.microsoft.com/office/drawing/2014/main" xmlns="" val="2916642053"/>
                    </a:ext>
                  </a:extLst>
                </a:gridCol>
                <a:gridCol w="679802">
                  <a:extLst>
                    <a:ext uri="{9D8B030D-6E8A-4147-A177-3AD203B41FA5}">
                      <a16:colId xmlns:a16="http://schemas.microsoft.com/office/drawing/2014/main" xmlns="" val="2817603567"/>
                    </a:ext>
                  </a:extLst>
                </a:gridCol>
                <a:gridCol w="679802">
                  <a:extLst>
                    <a:ext uri="{9D8B030D-6E8A-4147-A177-3AD203B41FA5}">
                      <a16:colId xmlns:a16="http://schemas.microsoft.com/office/drawing/2014/main" xmlns="" val="3726999393"/>
                    </a:ext>
                  </a:extLst>
                </a:gridCol>
                <a:gridCol w="679802">
                  <a:extLst>
                    <a:ext uri="{9D8B030D-6E8A-4147-A177-3AD203B41FA5}">
                      <a16:colId xmlns:a16="http://schemas.microsoft.com/office/drawing/2014/main" xmlns="" val="1335739194"/>
                    </a:ext>
                  </a:extLst>
                </a:gridCol>
                <a:gridCol w="679802">
                  <a:extLst>
                    <a:ext uri="{9D8B030D-6E8A-4147-A177-3AD203B41FA5}">
                      <a16:colId xmlns:a16="http://schemas.microsoft.com/office/drawing/2014/main" xmlns="" val="54748523"/>
                    </a:ext>
                  </a:extLst>
                </a:gridCol>
              </a:tblGrid>
              <a:tr h="957233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Nr.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Tiesa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Kopējais tiesnešu skaits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Vairāk</a:t>
                      </a:r>
                      <a:r>
                        <a:rPr lang="fr-F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par 5g. </a:t>
                      </a:r>
                      <a:r>
                        <a:rPr lang="fr-FR" sz="9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līdz</a:t>
                      </a:r>
                      <a:r>
                        <a:rPr lang="fr-F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fr-FR" sz="9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pens</a:t>
                      </a:r>
                      <a:r>
                        <a:rPr lang="fr-F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</a:t>
                      </a:r>
                      <a:r>
                        <a:rPr lang="fr-FR" sz="9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vec</a:t>
                      </a:r>
                      <a:r>
                        <a:rPr lang="fr-F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(</a:t>
                      </a:r>
                      <a:r>
                        <a:rPr lang="fr-FR" sz="9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sk</a:t>
                      </a:r>
                      <a:r>
                        <a:rPr lang="fr-F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.)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Mazāk par 5g. līdz pens. vec. (sk.)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Sasniegts pens. vec. (sk.)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Vairāk</a:t>
                      </a:r>
                      <a:r>
                        <a:rPr lang="fr-F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par 5g. </a:t>
                      </a:r>
                      <a:r>
                        <a:rPr lang="fr-FR" sz="9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līdz</a:t>
                      </a:r>
                      <a:r>
                        <a:rPr lang="fr-F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fr-FR" sz="9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pens</a:t>
                      </a:r>
                      <a:r>
                        <a:rPr lang="fr-F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</a:t>
                      </a:r>
                      <a:r>
                        <a:rPr lang="fr-FR" sz="9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vec</a:t>
                      </a:r>
                      <a:r>
                        <a:rPr lang="fr-F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(%)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Mazāk</a:t>
                      </a:r>
                      <a:r>
                        <a:rPr lang="fr-F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par 5g. </a:t>
                      </a:r>
                      <a:r>
                        <a:rPr lang="fr-FR" sz="9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līdz</a:t>
                      </a:r>
                      <a:r>
                        <a:rPr lang="fr-F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fr-FR" sz="9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pens</a:t>
                      </a:r>
                      <a:r>
                        <a:rPr lang="fr-F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</a:t>
                      </a:r>
                      <a:r>
                        <a:rPr lang="fr-FR" sz="9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vec</a:t>
                      </a:r>
                      <a:r>
                        <a:rPr lang="fr-F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(%)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Sasniegts </a:t>
                      </a:r>
                      <a:r>
                        <a:rPr lang="lv-LV" sz="9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pens</a:t>
                      </a:r>
                      <a:r>
                        <a:rPr lang="lv-LV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vec. (%)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09195159"/>
                  </a:ext>
                </a:extLst>
              </a:tr>
              <a:tr h="191446"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Augstākā tiesa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61204054"/>
                  </a:ext>
                </a:extLst>
              </a:tr>
              <a:tr h="191446"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Administratīvā apgabaltiesa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88343819"/>
                  </a:ext>
                </a:extLst>
              </a:tr>
              <a:tr h="191446"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Rīgas apgabaltiesa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668023077"/>
                  </a:ext>
                </a:extLst>
              </a:tr>
              <a:tr h="191446"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Latgales apgabaltiesa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32160094"/>
                  </a:ext>
                </a:extLst>
              </a:tr>
              <a:tr h="191446"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Kurzemes apgabaltiesa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22094445"/>
                  </a:ext>
                </a:extLst>
              </a:tr>
              <a:tr h="191446"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Vidzemes apgabaltiesa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62019736"/>
                  </a:ext>
                </a:extLst>
              </a:tr>
              <a:tr h="191446"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Zemgales apgabaltiesa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98049011"/>
                  </a:ext>
                </a:extLst>
              </a:tr>
              <a:tr h="191446"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Administratīvā rajona tiesa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44359788"/>
                  </a:ext>
                </a:extLst>
              </a:tr>
              <a:tr h="191446"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Rīgas pilsētas tiesa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47002462"/>
                  </a:ext>
                </a:extLst>
              </a:tr>
              <a:tr h="191446"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Rīgas rajona tiesa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36748889"/>
                  </a:ext>
                </a:extLst>
              </a:tr>
              <a:tr h="191446"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Kurzemes rajona tiesa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63800536"/>
                  </a:ext>
                </a:extLst>
              </a:tr>
              <a:tr h="191446"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Vidzemes rajona tiesa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5568609"/>
                  </a:ext>
                </a:extLst>
              </a:tr>
              <a:tr h="191446"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Zemgales rajona tiesa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70533402"/>
                  </a:ext>
                </a:extLst>
              </a:tr>
              <a:tr h="191446"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Daugavpils tiesa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0467398"/>
                  </a:ext>
                </a:extLst>
              </a:tr>
              <a:tr h="191446"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Rēzeknes tiesa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89681588"/>
                  </a:ext>
                </a:extLst>
              </a:tr>
              <a:tr h="201019"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Ekonomisko lietu tiesa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74219142"/>
                  </a:ext>
                </a:extLst>
              </a:tr>
              <a:tr h="191446">
                <a:tc>
                  <a:txBody>
                    <a:bodyPr/>
                    <a:lstStyle/>
                    <a:p>
                      <a:pPr algn="l" fontAlgn="b"/>
                      <a:endParaRPr lang="lv-LV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Tiesu sistēma ∑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533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353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144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9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9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9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9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3132283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08853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xmlns="" id="{0F055A47-689C-27C7-35F2-43D668CF481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92084790"/>
              </p:ext>
            </p:extLst>
          </p:nvPr>
        </p:nvGraphicFramePr>
        <p:xfrm>
          <a:off x="489857" y="506186"/>
          <a:ext cx="11185072" cy="58782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152716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xmlns="" id="{E47DDBAB-89E7-4117-A839-57135AF7084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18365894"/>
              </p:ext>
            </p:extLst>
          </p:nvPr>
        </p:nvGraphicFramePr>
        <p:xfrm>
          <a:off x="633046" y="422032"/>
          <a:ext cx="10972800" cy="59084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320556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xmlns="" id="{59D15983-65D2-4D37-9850-CCC1670B054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59314758"/>
              </p:ext>
            </p:extLst>
          </p:nvPr>
        </p:nvGraphicFramePr>
        <p:xfrm>
          <a:off x="844062" y="615820"/>
          <a:ext cx="10550769" cy="56677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505440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xmlns="" id="{4E4F0EA5-4757-484D-A6D9-CFAF92E59F2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68145612"/>
              </p:ext>
            </p:extLst>
          </p:nvPr>
        </p:nvGraphicFramePr>
        <p:xfrm>
          <a:off x="750277" y="550506"/>
          <a:ext cx="10667999" cy="57565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565674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xmlns="" id="{63755756-1A46-43CE-B09F-63B8BF86A67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2772669"/>
              </p:ext>
            </p:extLst>
          </p:nvPr>
        </p:nvGraphicFramePr>
        <p:xfrm>
          <a:off x="438539" y="587830"/>
          <a:ext cx="11299371" cy="58969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746544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4A1D729-0D8D-3F1D-BC20-49BE29072E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/>
              <a:t>Tiesnešu vecuma struktūra 3 līmeņos</a:t>
            </a:r>
            <a:endParaRPr lang="lv-LV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xmlns="" id="{BBC138AA-880D-4EE1-8002-85D9472E07D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61251982"/>
              </p:ext>
            </p:extLst>
          </p:nvPr>
        </p:nvGraphicFramePr>
        <p:xfrm>
          <a:off x="466531" y="2258008"/>
          <a:ext cx="11234057" cy="40681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705490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xmlns="" id="{92F5A192-CF4C-0AAC-78FC-C9B7470A13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/>
              <a:t>Tiesnešu vecuma struktūra 3 līmeņos</a:t>
            </a:r>
            <a:endParaRPr lang="lv-LV" dirty="0"/>
          </a:p>
        </p:txBody>
      </p:sp>
      <p:graphicFrame>
        <p:nvGraphicFramePr>
          <p:cNvPr id="19" name="Picture Placeholder 18">
            <a:extLst>
              <a:ext uri="{FF2B5EF4-FFF2-40B4-BE49-F238E27FC236}">
                <a16:creationId xmlns:a16="http://schemas.microsoft.com/office/drawing/2014/main" xmlns="" id="{4D2C4146-B6F9-46BF-89A9-C58FD0737DC7}"/>
              </a:ext>
            </a:extLst>
          </p:cNvPr>
          <p:cNvGraphicFramePr>
            <a:graphicFrameLocks noGrp="1"/>
          </p:cNvGraphicFramePr>
          <p:nvPr>
            <p:ph type="pic" idx="15"/>
            <p:extLst>
              <p:ext uri="{D42A27DB-BD31-4B8C-83A1-F6EECF244321}">
                <p14:modId xmlns:p14="http://schemas.microsoft.com/office/powerpoint/2010/main" val="3311044121"/>
              </p:ext>
            </p:extLst>
          </p:nvPr>
        </p:nvGraphicFramePr>
        <p:xfrm>
          <a:off x="1157002" y="2631492"/>
          <a:ext cx="3051746" cy="36386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0" name="Picture Placeholder 19">
            <a:extLst>
              <a:ext uri="{FF2B5EF4-FFF2-40B4-BE49-F238E27FC236}">
                <a16:creationId xmlns:a16="http://schemas.microsoft.com/office/drawing/2014/main" xmlns="" id="{695A8260-9840-4C5A-A928-F689855DFF19}"/>
              </a:ext>
            </a:extLst>
          </p:cNvPr>
          <p:cNvGraphicFramePr>
            <a:graphicFrameLocks noGrp="1"/>
          </p:cNvGraphicFramePr>
          <p:nvPr>
            <p:ph type="pic" idx="21"/>
            <p:extLst>
              <p:ext uri="{D42A27DB-BD31-4B8C-83A1-F6EECF244321}">
                <p14:modId xmlns:p14="http://schemas.microsoft.com/office/powerpoint/2010/main" val="208601869"/>
              </p:ext>
            </p:extLst>
          </p:nvPr>
        </p:nvGraphicFramePr>
        <p:xfrm>
          <a:off x="4570127" y="2631492"/>
          <a:ext cx="3051746" cy="36386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1" name="Picture Placeholder 20">
            <a:extLst>
              <a:ext uri="{FF2B5EF4-FFF2-40B4-BE49-F238E27FC236}">
                <a16:creationId xmlns:a16="http://schemas.microsoft.com/office/drawing/2014/main" xmlns="" id="{7F1CB8A8-5815-4A56-949C-BA888D137322}"/>
              </a:ext>
            </a:extLst>
          </p:cNvPr>
          <p:cNvGraphicFramePr>
            <a:graphicFrameLocks noGrp="1"/>
          </p:cNvGraphicFramePr>
          <p:nvPr>
            <p:ph type="pic" idx="22"/>
            <p:extLst>
              <p:ext uri="{D42A27DB-BD31-4B8C-83A1-F6EECF244321}">
                <p14:modId xmlns:p14="http://schemas.microsoft.com/office/powerpoint/2010/main" val="4113308247"/>
              </p:ext>
            </p:extLst>
          </p:nvPr>
        </p:nvGraphicFramePr>
        <p:xfrm>
          <a:off x="7984839" y="2631492"/>
          <a:ext cx="3051747" cy="36386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1489892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833C282-D3A5-03DA-16D1-6D35943399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/>
              <a:t>Tiesnešu vecuma struktūra, visi tiesneši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xmlns="" id="{E1095685-6745-44E2-B9CB-822A96EEB17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57175257"/>
              </p:ext>
            </p:extLst>
          </p:nvPr>
        </p:nvGraphicFramePr>
        <p:xfrm>
          <a:off x="1510263" y="2622161"/>
          <a:ext cx="8824913" cy="3416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739205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204528E-E72D-D6FC-EE29-2A129D528B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/>
              <a:t>Dzimumu līdzsvars Eiropas tiesās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xmlns="" id="{31F65E76-C9AC-D6CB-8F53-E261EA65F71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494360"/>
              </p:ext>
            </p:extLst>
          </p:nvPr>
        </p:nvGraphicFramePr>
        <p:xfrm>
          <a:off x="427839" y="2239861"/>
          <a:ext cx="11249635" cy="41273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109349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3E5077A-D90A-AA14-F43F-1C290E20DA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/>
              <a:t>Kontekstam:</a:t>
            </a:r>
            <a:br>
              <a:rPr lang="lv-LV" b="1" dirty="0"/>
            </a:br>
            <a:r>
              <a:rPr lang="lv-LV" b="1" dirty="0"/>
              <a:t>Tiesnešu skaits un vakances</a:t>
            </a:r>
          </a:p>
        </p:txBody>
      </p:sp>
      <p:graphicFrame>
        <p:nvGraphicFramePr>
          <p:cNvPr id="14" name="Content Placeholder 13">
            <a:extLst>
              <a:ext uri="{FF2B5EF4-FFF2-40B4-BE49-F238E27FC236}">
                <a16:creationId xmlns:a16="http://schemas.microsoft.com/office/drawing/2014/main" xmlns="" id="{959068AE-9371-6435-04F8-BE7881DCF882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25052" y="2286001"/>
          <a:ext cx="8692309" cy="4438656"/>
        </p:xfrm>
        <a:graphic>
          <a:graphicData uri="http://schemas.openxmlformats.org/drawingml/2006/table">
            <a:tbl>
              <a:tblPr/>
              <a:tblGrid>
                <a:gridCol w="1806533">
                  <a:extLst>
                    <a:ext uri="{9D8B030D-6E8A-4147-A177-3AD203B41FA5}">
                      <a16:colId xmlns:a16="http://schemas.microsoft.com/office/drawing/2014/main" xmlns="" val="117729102"/>
                    </a:ext>
                  </a:extLst>
                </a:gridCol>
                <a:gridCol w="785450">
                  <a:extLst>
                    <a:ext uri="{9D8B030D-6E8A-4147-A177-3AD203B41FA5}">
                      <a16:colId xmlns:a16="http://schemas.microsoft.com/office/drawing/2014/main" xmlns="" val="1941052530"/>
                    </a:ext>
                  </a:extLst>
                </a:gridCol>
                <a:gridCol w="759268">
                  <a:extLst>
                    <a:ext uri="{9D8B030D-6E8A-4147-A177-3AD203B41FA5}">
                      <a16:colId xmlns:a16="http://schemas.microsoft.com/office/drawing/2014/main" xmlns="" val="3362201499"/>
                    </a:ext>
                  </a:extLst>
                </a:gridCol>
                <a:gridCol w="759268">
                  <a:extLst>
                    <a:ext uri="{9D8B030D-6E8A-4147-A177-3AD203B41FA5}">
                      <a16:colId xmlns:a16="http://schemas.microsoft.com/office/drawing/2014/main" xmlns="" val="1684749051"/>
                    </a:ext>
                  </a:extLst>
                </a:gridCol>
                <a:gridCol w="785450">
                  <a:extLst>
                    <a:ext uri="{9D8B030D-6E8A-4147-A177-3AD203B41FA5}">
                      <a16:colId xmlns:a16="http://schemas.microsoft.com/office/drawing/2014/main" xmlns="" val="1402677244"/>
                    </a:ext>
                  </a:extLst>
                </a:gridCol>
                <a:gridCol w="759268">
                  <a:extLst>
                    <a:ext uri="{9D8B030D-6E8A-4147-A177-3AD203B41FA5}">
                      <a16:colId xmlns:a16="http://schemas.microsoft.com/office/drawing/2014/main" xmlns="" val="1483617804"/>
                    </a:ext>
                  </a:extLst>
                </a:gridCol>
                <a:gridCol w="759268">
                  <a:extLst>
                    <a:ext uri="{9D8B030D-6E8A-4147-A177-3AD203B41FA5}">
                      <a16:colId xmlns:a16="http://schemas.microsoft.com/office/drawing/2014/main" xmlns="" val="240529594"/>
                    </a:ext>
                  </a:extLst>
                </a:gridCol>
                <a:gridCol w="759268">
                  <a:extLst>
                    <a:ext uri="{9D8B030D-6E8A-4147-A177-3AD203B41FA5}">
                      <a16:colId xmlns:a16="http://schemas.microsoft.com/office/drawing/2014/main" xmlns="" val="39774750"/>
                    </a:ext>
                  </a:extLst>
                </a:gridCol>
                <a:gridCol w="759268">
                  <a:extLst>
                    <a:ext uri="{9D8B030D-6E8A-4147-A177-3AD203B41FA5}">
                      <a16:colId xmlns:a16="http://schemas.microsoft.com/office/drawing/2014/main" xmlns="" val="3221115934"/>
                    </a:ext>
                  </a:extLst>
                </a:gridCol>
                <a:gridCol w="759268">
                  <a:extLst>
                    <a:ext uri="{9D8B030D-6E8A-4147-A177-3AD203B41FA5}">
                      <a16:colId xmlns:a16="http://schemas.microsoft.com/office/drawing/2014/main" xmlns="" val="3073251284"/>
                    </a:ext>
                  </a:extLst>
                </a:gridCol>
              </a:tblGrid>
              <a:tr h="220880">
                <a:tc>
                  <a:txBody>
                    <a:bodyPr/>
                    <a:lstStyle/>
                    <a:p>
                      <a:pPr algn="l" fontAlgn="b"/>
                      <a:endParaRPr lang="lv-LV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95" marR="8095" marT="809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9">
                  <a:txBody>
                    <a:bodyPr/>
                    <a:lstStyle/>
                    <a:p>
                      <a:pPr algn="ctr" fontAlgn="b"/>
                      <a:r>
                        <a:rPr lang="lv-LV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2022</a:t>
                      </a:r>
                    </a:p>
                  </a:txBody>
                  <a:tcPr marL="8095" marR="8095" marT="809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945474950"/>
                  </a:ext>
                </a:extLst>
              </a:tr>
              <a:tr h="631088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Tiesa</a:t>
                      </a:r>
                    </a:p>
                  </a:txBody>
                  <a:tcPr marL="8095" marR="8095" marT="809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Tieneša amata vietu kopskaits.</a:t>
                      </a:r>
                    </a:p>
                  </a:txBody>
                  <a:tcPr marL="8095" marR="8095" marT="809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t.sk. tiesneši (AL; CL; KL)</a:t>
                      </a:r>
                    </a:p>
                  </a:txBody>
                  <a:tcPr marL="8095" marR="8095" marT="809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t.sk. tiesneši ar ZG spec.</a:t>
                      </a:r>
                    </a:p>
                  </a:txBody>
                  <a:tcPr marL="8095" marR="8095" marT="809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Tiesnešu faktiskais sk.</a:t>
                      </a:r>
                    </a:p>
                  </a:txBody>
                  <a:tcPr marL="8095" marR="8095" marT="809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t.sk. tiesneši (AL; CL; KL)</a:t>
                      </a:r>
                    </a:p>
                  </a:txBody>
                  <a:tcPr marL="8095" marR="8095" marT="809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t.sk. tiesneši ar ZG spec.</a:t>
                      </a:r>
                    </a:p>
                  </a:txBody>
                  <a:tcPr marL="8095" marR="8095" marT="809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Tiesneša amata vakanču sk.</a:t>
                      </a:r>
                    </a:p>
                  </a:txBody>
                  <a:tcPr marL="8095" marR="8095" marT="809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Izsludināti konkursi</a:t>
                      </a:r>
                    </a:p>
                  </a:txBody>
                  <a:tcPr marL="8095" marR="8095" marT="809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Vakanču %</a:t>
                      </a:r>
                    </a:p>
                  </a:txBody>
                  <a:tcPr marL="8095" marR="8095" marT="809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9C9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69508885"/>
                  </a:ext>
                </a:extLst>
              </a:tr>
              <a:tr h="210363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Senāts</a:t>
                      </a:r>
                    </a:p>
                  </a:txBody>
                  <a:tcPr marL="8095" marR="8095" marT="809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8095" marR="8095" marT="809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8095" marR="8095" marT="809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8095" marR="8095" marT="809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8095" marR="8095" marT="809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8095" marR="8095" marT="809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8095" marR="8095" marT="809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8095" marR="8095" marT="809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8095" marR="8095" marT="809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13,2%</a:t>
                      </a:r>
                    </a:p>
                  </a:txBody>
                  <a:tcPr marL="8095" marR="8095" marT="809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72686410"/>
                  </a:ext>
                </a:extLst>
              </a:tr>
              <a:tr h="210363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Administratīvā apgabaltiesa</a:t>
                      </a:r>
                    </a:p>
                  </a:txBody>
                  <a:tcPr marL="8095" marR="8095" marT="809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8095" marR="8095" marT="809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8095" marR="8095" marT="809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8095" marR="8095" marT="809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8095" marR="8095" marT="809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8095" marR="8095" marT="809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8095" marR="8095" marT="809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8095" marR="8095" marT="809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8095" marR="8095" marT="809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0,0%</a:t>
                      </a:r>
                    </a:p>
                  </a:txBody>
                  <a:tcPr marL="8095" marR="8095" marT="809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16794142"/>
                  </a:ext>
                </a:extLst>
              </a:tr>
              <a:tr h="210363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Rīgas apgabaltiesa</a:t>
                      </a:r>
                    </a:p>
                  </a:txBody>
                  <a:tcPr marL="8095" marR="8095" marT="809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</a:t>
                      </a:r>
                    </a:p>
                  </a:txBody>
                  <a:tcPr marL="8095" marR="8095" marT="809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</a:t>
                      </a:r>
                    </a:p>
                  </a:txBody>
                  <a:tcPr marL="8095" marR="8095" marT="809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8095" marR="8095" marT="809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</a:t>
                      </a:r>
                    </a:p>
                  </a:txBody>
                  <a:tcPr marL="8095" marR="8095" marT="809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</a:t>
                      </a:r>
                    </a:p>
                  </a:txBody>
                  <a:tcPr marL="8095" marR="8095" marT="809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8095" marR="8095" marT="809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8095" marR="8095" marT="809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8095" marR="8095" marT="809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10,8%</a:t>
                      </a:r>
                    </a:p>
                  </a:txBody>
                  <a:tcPr marL="8095" marR="8095" marT="809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5573368"/>
                  </a:ext>
                </a:extLst>
              </a:tr>
              <a:tr h="210363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Latgales apgabaltiesa</a:t>
                      </a:r>
                    </a:p>
                  </a:txBody>
                  <a:tcPr marL="8095" marR="8095" marT="809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8095" marR="8095" marT="809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8095" marR="8095" marT="809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8095" marR="8095" marT="809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8095" marR="8095" marT="809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8095" marR="8095" marT="809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8095" marR="8095" marT="809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8095" marR="8095" marT="809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8095" marR="8095" marT="809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0,0%</a:t>
                      </a:r>
                    </a:p>
                  </a:txBody>
                  <a:tcPr marL="8095" marR="8095" marT="809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12688497"/>
                  </a:ext>
                </a:extLst>
              </a:tr>
              <a:tr h="210363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Kurzemes apgabaltiesa</a:t>
                      </a:r>
                    </a:p>
                  </a:txBody>
                  <a:tcPr marL="8095" marR="8095" marT="809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8095" marR="8095" marT="809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8095" marR="8095" marT="809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8095" marR="8095" marT="809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8095" marR="8095" marT="809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8095" marR="8095" marT="809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8095" marR="8095" marT="809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8095" marR="8095" marT="809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8095" marR="8095" marT="809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7,7%</a:t>
                      </a:r>
                    </a:p>
                  </a:txBody>
                  <a:tcPr marL="8095" marR="8095" marT="809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50316887"/>
                  </a:ext>
                </a:extLst>
              </a:tr>
              <a:tr h="210363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Vidzemes apgabaltiesa</a:t>
                      </a:r>
                    </a:p>
                  </a:txBody>
                  <a:tcPr marL="8095" marR="8095" marT="809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8095" marR="8095" marT="809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8095" marR="8095" marT="809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8095" marR="8095" marT="809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8095" marR="8095" marT="809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8095" marR="8095" marT="809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8095" marR="8095" marT="809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8095" marR="8095" marT="809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8095" marR="8095" marT="809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7,7%</a:t>
                      </a:r>
                    </a:p>
                  </a:txBody>
                  <a:tcPr marL="8095" marR="8095" marT="809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70856361"/>
                  </a:ext>
                </a:extLst>
              </a:tr>
              <a:tr h="210363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Zemgales apgabaltiesa</a:t>
                      </a:r>
                    </a:p>
                  </a:txBody>
                  <a:tcPr marL="8095" marR="8095" marT="809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8095" marR="8095" marT="809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8095" marR="8095" marT="809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8095" marR="8095" marT="809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8095" marR="8095" marT="809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8095" marR="8095" marT="809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8095" marR="8095" marT="809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8095" marR="8095" marT="809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8095" marR="8095" marT="809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13,3%</a:t>
                      </a:r>
                    </a:p>
                  </a:txBody>
                  <a:tcPr marL="8095" marR="8095" marT="809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41338647"/>
                  </a:ext>
                </a:extLst>
              </a:tr>
              <a:tr h="210363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Administratīvā rajona tiesa</a:t>
                      </a:r>
                    </a:p>
                  </a:txBody>
                  <a:tcPr marL="8095" marR="8095" marT="809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8095" marR="8095" marT="809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8095" marR="8095" marT="809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8095" marR="8095" marT="809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8095" marR="8095" marT="809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8095" marR="8095" marT="809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8095" marR="8095" marT="809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8095" marR="8095" marT="809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8095" marR="8095" marT="809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7,1%</a:t>
                      </a:r>
                    </a:p>
                  </a:txBody>
                  <a:tcPr marL="8095" marR="8095" marT="809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96900379"/>
                  </a:ext>
                </a:extLst>
              </a:tr>
              <a:tr h="210363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Rīgas pilsētas tiesa</a:t>
                      </a:r>
                    </a:p>
                  </a:txBody>
                  <a:tcPr marL="8095" marR="8095" marT="809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122</a:t>
                      </a:r>
                    </a:p>
                  </a:txBody>
                  <a:tcPr marL="8095" marR="8095" marT="809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103</a:t>
                      </a:r>
                    </a:p>
                  </a:txBody>
                  <a:tcPr marL="8095" marR="8095" marT="809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8095" marR="8095" marT="809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113</a:t>
                      </a:r>
                    </a:p>
                  </a:txBody>
                  <a:tcPr marL="8095" marR="8095" marT="809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</a:t>
                      </a:r>
                    </a:p>
                  </a:txBody>
                  <a:tcPr marL="8095" marR="8095" marT="809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8095" marR="8095" marT="809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8095" marR="8095" marT="809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8095" marR="8095" marT="809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7,4%</a:t>
                      </a:r>
                    </a:p>
                  </a:txBody>
                  <a:tcPr marL="8095" marR="8095" marT="809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74583942"/>
                  </a:ext>
                </a:extLst>
              </a:tr>
              <a:tr h="210363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Rīgas rajona tiesa</a:t>
                      </a:r>
                    </a:p>
                  </a:txBody>
                  <a:tcPr marL="8095" marR="8095" marT="809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</a:t>
                      </a:r>
                    </a:p>
                  </a:txBody>
                  <a:tcPr marL="8095" marR="8095" marT="809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8095" marR="8095" marT="809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8095" marR="8095" marT="809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8095" marR="8095" marT="809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8095" marR="8095" marT="809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8095" marR="8095" marT="809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8095" marR="8095" marT="809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8095" marR="8095" marT="809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7,0%</a:t>
                      </a:r>
                    </a:p>
                  </a:txBody>
                  <a:tcPr marL="8095" marR="8095" marT="809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88613166"/>
                  </a:ext>
                </a:extLst>
              </a:tr>
              <a:tr h="210363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Kurzemes rajona tiesa</a:t>
                      </a:r>
                    </a:p>
                  </a:txBody>
                  <a:tcPr marL="8095" marR="8095" marT="809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</a:p>
                  </a:txBody>
                  <a:tcPr marL="8095" marR="8095" marT="809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</a:t>
                      </a:r>
                    </a:p>
                  </a:txBody>
                  <a:tcPr marL="8095" marR="8095" marT="809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8095" marR="8095" marT="809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8095" marR="8095" marT="809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8095" marR="8095" marT="809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8095" marR="8095" marT="809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8095" marR="8095" marT="809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8095" marR="8095" marT="809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9,1%</a:t>
                      </a:r>
                    </a:p>
                  </a:txBody>
                  <a:tcPr marL="8095" marR="8095" marT="809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10767278"/>
                  </a:ext>
                </a:extLst>
              </a:tr>
              <a:tr h="210363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Vidzemes rajona tiesa</a:t>
                      </a:r>
                    </a:p>
                  </a:txBody>
                  <a:tcPr marL="8095" marR="8095" marT="809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8095" marR="8095" marT="809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8095" marR="8095" marT="809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8095" marR="8095" marT="809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</a:t>
                      </a:r>
                    </a:p>
                  </a:txBody>
                  <a:tcPr marL="8095" marR="8095" marT="809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8095" marR="8095" marT="809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8095" marR="8095" marT="809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8095" marR="8095" marT="809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8095" marR="8095" marT="809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12,8%</a:t>
                      </a:r>
                    </a:p>
                  </a:txBody>
                  <a:tcPr marL="8095" marR="8095" marT="809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00307977"/>
                  </a:ext>
                </a:extLst>
              </a:tr>
              <a:tr h="210363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Zemgales rajona tiesa</a:t>
                      </a:r>
                    </a:p>
                  </a:txBody>
                  <a:tcPr marL="8095" marR="8095" marT="809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</a:t>
                      </a:r>
                    </a:p>
                  </a:txBody>
                  <a:tcPr marL="8095" marR="8095" marT="809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</a:t>
                      </a:r>
                    </a:p>
                  </a:txBody>
                  <a:tcPr marL="8095" marR="8095" marT="809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8095" marR="8095" marT="809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</a:t>
                      </a:r>
                    </a:p>
                  </a:txBody>
                  <a:tcPr marL="8095" marR="8095" marT="809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</a:t>
                      </a:r>
                    </a:p>
                  </a:txBody>
                  <a:tcPr marL="8095" marR="8095" marT="809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8095" marR="8095" marT="809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8095" marR="8095" marT="809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8095" marR="8095" marT="809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4,9%</a:t>
                      </a:r>
                    </a:p>
                  </a:txBody>
                  <a:tcPr marL="8095" marR="8095" marT="809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66943279"/>
                  </a:ext>
                </a:extLst>
              </a:tr>
              <a:tr h="210363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Daugavpils tiesa</a:t>
                      </a:r>
                    </a:p>
                  </a:txBody>
                  <a:tcPr marL="8095" marR="8095" marT="809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8095" marR="8095" marT="809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8095" marR="8095" marT="809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8095" marR="8095" marT="809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8095" marR="8095" marT="809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8095" marR="8095" marT="809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8095" marR="8095" marT="809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8095" marR="8095" marT="809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8095" marR="8095" marT="809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15,4%</a:t>
                      </a:r>
                    </a:p>
                  </a:txBody>
                  <a:tcPr marL="8095" marR="8095" marT="809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24302665"/>
                  </a:ext>
                </a:extLst>
              </a:tr>
              <a:tr h="210363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Rēzeknes tiesa</a:t>
                      </a:r>
                    </a:p>
                  </a:txBody>
                  <a:tcPr marL="8095" marR="8095" marT="809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8095" marR="8095" marT="809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8095" marR="8095" marT="809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8095" marR="8095" marT="809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8095" marR="8095" marT="809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8095" marR="8095" marT="809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8095" marR="8095" marT="809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8095" marR="8095" marT="809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8095" marR="8095" marT="809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5,6%</a:t>
                      </a:r>
                    </a:p>
                  </a:txBody>
                  <a:tcPr marL="8095" marR="8095" marT="809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46378646"/>
                  </a:ext>
                </a:extLst>
              </a:tr>
              <a:tr h="220880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Ekonomisko lietu tiesa</a:t>
                      </a:r>
                    </a:p>
                  </a:txBody>
                  <a:tcPr marL="8095" marR="8095" marT="809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8095" marR="8095" marT="809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8095" marR="8095" marT="809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8095" marR="8095" marT="809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8095" marR="8095" marT="809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8095" marR="8095" marT="809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8095" marR="8095" marT="809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8095" marR="8095" marT="809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8095" marR="8095" marT="809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0,0%</a:t>
                      </a:r>
                    </a:p>
                  </a:txBody>
                  <a:tcPr marL="8095" marR="8095" marT="809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50620321"/>
                  </a:ext>
                </a:extLst>
              </a:tr>
              <a:tr h="210363"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Tiesu sistēma ∑</a:t>
                      </a:r>
                    </a:p>
                  </a:txBody>
                  <a:tcPr marL="8095" marR="8095" marT="809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582</a:t>
                      </a:r>
                    </a:p>
                  </a:txBody>
                  <a:tcPr marL="8095" marR="8095" marT="809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511</a:t>
                      </a:r>
                    </a:p>
                  </a:txBody>
                  <a:tcPr marL="8095" marR="8095" marT="809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71</a:t>
                      </a:r>
                    </a:p>
                  </a:txBody>
                  <a:tcPr marL="8095" marR="8095" marT="809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534</a:t>
                      </a:r>
                    </a:p>
                  </a:txBody>
                  <a:tcPr marL="8095" marR="8095" marT="809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471</a:t>
                      </a:r>
                    </a:p>
                  </a:txBody>
                  <a:tcPr marL="8095" marR="8095" marT="809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63</a:t>
                      </a:r>
                    </a:p>
                  </a:txBody>
                  <a:tcPr marL="8095" marR="8095" marT="809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48</a:t>
                      </a:r>
                    </a:p>
                  </a:txBody>
                  <a:tcPr marL="8095" marR="8095" marT="809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8095" marR="8095" marT="809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8,2%</a:t>
                      </a:r>
                    </a:p>
                  </a:txBody>
                  <a:tcPr marL="8095" marR="8095" marT="809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063771337"/>
                  </a:ext>
                </a:extLst>
              </a:tr>
            </a:tbl>
          </a:graphicData>
        </a:graphic>
      </p:graphicFrame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xmlns="" id="{3EFCA75A-90C9-6175-2912-C9F9749C340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80357467"/>
              </p:ext>
            </p:extLst>
          </p:nvPr>
        </p:nvGraphicFramePr>
        <p:xfrm>
          <a:off x="9401174" y="2562787"/>
          <a:ext cx="2790826" cy="3321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379211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CF9B947-3D61-B99F-4D69-B36C5E25B9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/>
              <a:t>Dzimumu līdzsvars Latvijas tiesu sistēmā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xmlns="" id="{BE16F9C2-91AF-FEFE-E2D9-6630AB2E7C1B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494940965"/>
              </p:ext>
            </p:extLst>
          </p:nvPr>
        </p:nvGraphicFramePr>
        <p:xfrm>
          <a:off x="492128" y="2603500"/>
          <a:ext cx="5487986" cy="375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xmlns="" id="{842D4D3D-D65D-4B84-BECB-8C8ACFEC4B14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928260143"/>
              </p:ext>
            </p:extLst>
          </p:nvPr>
        </p:nvGraphicFramePr>
        <p:xfrm>
          <a:off x="6208712" y="2603500"/>
          <a:ext cx="5487987" cy="375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073112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FA0F08F-1711-02DF-9F3B-3A7C47AD59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Dzimumu līdzsvara dinamika Latvijas tiesās</a:t>
            </a:r>
            <a:br>
              <a:rPr lang="lv-LV" dirty="0"/>
            </a:br>
            <a:r>
              <a:rPr lang="lv-LV" dirty="0"/>
              <a:t>2010-2020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56883F1F-B630-A4E4-D5EA-866A2C092B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62076188-EC64-586B-3A83-D62E742405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6023" y="1357844"/>
            <a:ext cx="5052678" cy="492342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CAFC3275-887D-450C-002C-166CDAA53A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5636" y="877268"/>
            <a:ext cx="2789076" cy="1263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0916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xmlns="" id="{3B4EE287-EAA0-7E12-EDB1-4067540B8C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/>
              <a:t>Secinājumi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xmlns="" id="{D60B9A9E-7F43-E9CC-7D4A-81E2EB67A9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3339" y="2332139"/>
            <a:ext cx="11157358" cy="4157561"/>
          </a:xfrm>
        </p:spPr>
        <p:txBody>
          <a:bodyPr>
            <a:normAutofit/>
          </a:bodyPr>
          <a:lstStyle/>
          <a:p>
            <a:pPr algn="just"/>
            <a:r>
              <a:rPr lang="lv-LV" dirty="0">
                <a:solidFill>
                  <a:schemeClr val="tx1"/>
                </a:solidFill>
              </a:rPr>
              <a:t>Latvijas tiesnešu vidū vērojama strauja tuvošanās pensijas vecumam. Vidējā laika termiņā tas var novest pie augsta vakanto amata vietu skaita grūtībām aizpildīt brīvās tiesnešu amata vietas.</a:t>
            </a:r>
          </a:p>
          <a:p>
            <a:pPr algn="just"/>
            <a:r>
              <a:rPr lang="lv-LV" dirty="0">
                <a:solidFill>
                  <a:schemeClr val="tx1"/>
                </a:solidFill>
              </a:rPr>
              <a:t>7% tiesnešu jau šobrīd ir tiesīgi doties izdienas pensijā, savukārt tuvāko piecu gadu laikā, tiesības uz pensiju būs jau 34% no šobrīd strādājošajiem tiesnešiem.</a:t>
            </a:r>
          </a:p>
          <a:p>
            <a:pPr algn="just"/>
            <a:r>
              <a:rPr lang="lv-LV" dirty="0">
                <a:solidFill>
                  <a:schemeClr val="tx1"/>
                </a:solidFill>
              </a:rPr>
              <a:t>Īpaši augsta tiesnešu nomaiņa prognozējama vispārējās jurisdikcijas apgabaltiesās.</a:t>
            </a:r>
          </a:p>
          <a:p>
            <a:pPr algn="just"/>
            <a:r>
              <a:rPr lang="lv-LV" dirty="0">
                <a:solidFill>
                  <a:schemeClr val="tx1"/>
                </a:solidFill>
              </a:rPr>
              <a:t>Aizpildot vakances augstākā līmeņa tiesās, vakanču slodze tiks pārnesta uz rajona tiesām. Vakanču aizpildīšana var izrādīties izaicinoša.</a:t>
            </a:r>
          </a:p>
          <a:p>
            <a:pPr algn="just"/>
            <a:r>
              <a:rPr lang="lv-LV" dirty="0">
                <a:solidFill>
                  <a:schemeClr val="tx1"/>
                </a:solidFill>
              </a:rPr>
              <a:t>Latvijā vērojams zemākais vīriešu īpatsvars tiesnešu vidū starp visām Eiropas padomes dalībvalstīm – 19%</a:t>
            </a:r>
          </a:p>
        </p:txBody>
      </p:sp>
    </p:spTree>
    <p:extLst>
      <p:ext uri="{BB962C8B-B14F-4D97-AF65-F5344CB8AC3E}">
        <p14:creationId xmlns:p14="http://schemas.microsoft.com/office/powerpoint/2010/main" val="19428458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7A42B9B-E68F-318D-DFDE-EF2CB3911A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/>
              <a:t>Tiesnešu skaits un vakances </a:t>
            </a:r>
            <a:br>
              <a:rPr lang="lv-LV" b="1" dirty="0"/>
            </a:br>
            <a:r>
              <a:rPr lang="lv-LV" b="1" dirty="0"/>
              <a:t>(skaitlisks sadalījums)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xmlns="" id="{7A194247-AA50-2801-3503-99568ED19B94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95300" y="2257425"/>
          <a:ext cx="11163300" cy="41243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453346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7A42B9B-E68F-318D-DFDE-EF2CB3911A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/>
              <a:t>Tiesnešu skaits un vakances </a:t>
            </a:r>
            <a:br>
              <a:rPr lang="lv-LV" b="1" dirty="0"/>
            </a:br>
            <a:r>
              <a:rPr lang="lv-LV" b="1" dirty="0"/>
              <a:t>(procentuāls sadalījums)</a:t>
            </a:r>
          </a:p>
        </p:txBody>
      </p:sp>
      <p:graphicFrame>
        <p:nvGraphicFramePr>
          <p:cNvPr id="3" name="Content Placeholder 2">
            <a:extLst>
              <a:ext uri="{FF2B5EF4-FFF2-40B4-BE49-F238E27FC236}">
                <a16:creationId xmlns:a16="http://schemas.microsoft.com/office/drawing/2014/main" xmlns="" id="{FFCE1CA7-496B-45A3-AAF1-D906ACC18009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95300" y="2295525"/>
          <a:ext cx="11182350" cy="4133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065375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7A42B9B-E68F-318D-DFDE-EF2CB3911A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/>
              <a:t>Vakanču sadalījums un izsludinātie konkursi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xmlns="" id="{5B631327-A782-407B-B94E-961B2CBE14C1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76250" y="2276475"/>
          <a:ext cx="11229975" cy="4095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458203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xmlns="" id="{79CD33ED-9BA9-4EEC-275A-A1740BAA29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/>
              <a:t>Tiesnešu vecuma struktūra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xmlns="" id="{0C87D433-A21B-033E-D8FC-85084D42C06C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252388708"/>
              </p:ext>
            </p:extLst>
          </p:nvPr>
        </p:nvGraphicFramePr>
        <p:xfrm>
          <a:off x="6836569" y="3835400"/>
          <a:ext cx="4332175" cy="13081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14101">
                  <a:extLst>
                    <a:ext uri="{9D8B030D-6E8A-4147-A177-3AD203B41FA5}">
                      <a16:colId xmlns:a16="http://schemas.microsoft.com/office/drawing/2014/main" xmlns="" val="3697138250"/>
                    </a:ext>
                  </a:extLst>
                </a:gridCol>
                <a:gridCol w="739358">
                  <a:extLst>
                    <a:ext uri="{9D8B030D-6E8A-4147-A177-3AD203B41FA5}">
                      <a16:colId xmlns:a16="http://schemas.microsoft.com/office/drawing/2014/main" xmlns="" val="1839505883"/>
                    </a:ext>
                  </a:extLst>
                </a:gridCol>
                <a:gridCol w="739358">
                  <a:extLst>
                    <a:ext uri="{9D8B030D-6E8A-4147-A177-3AD203B41FA5}">
                      <a16:colId xmlns:a16="http://schemas.microsoft.com/office/drawing/2014/main" xmlns="" val="3686963330"/>
                    </a:ext>
                  </a:extLst>
                </a:gridCol>
                <a:gridCol w="739358">
                  <a:extLst>
                    <a:ext uri="{9D8B030D-6E8A-4147-A177-3AD203B41FA5}">
                      <a16:colId xmlns:a16="http://schemas.microsoft.com/office/drawing/2014/main" xmlns="" val="166219553"/>
                    </a:ext>
                  </a:extLst>
                </a:gridCol>
              </a:tblGrid>
              <a:tr h="261620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Vidējais tiesneša vecums:</a:t>
                      </a:r>
                      <a:endParaRPr lang="lv-LV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>
                          <a:effectLst/>
                        </a:rPr>
                        <a:t>51,85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2825326461"/>
                  </a:ext>
                </a:extLst>
              </a:tr>
              <a:tr h="261620"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826276736"/>
                  </a:ext>
                </a:extLst>
              </a:tr>
              <a:tr h="261620">
                <a:tc gridSpan="2"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Vidējais tiesneša izdienas stāžs:</a:t>
                      </a:r>
                      <a:endParaRPr lang="lv-LV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>
                          <a:effectLst/>
                        </a:rPr>
                        <a:t>17,59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3275240628"/>
                  </a:ext>
                </a:extLst>
              </a:tr>
              <a:tr h="261620"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710400657"/>
                  </a:ext>
                </a:extLst>
              </a:tr>
              <a:tr h="261620">
                <a:tc gridSpan="3"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</a:rPr>
                        <a:t>Vidējais tiesneša vecums stājoties amatā:</a:t>
                      </a:r>
                      <a:endParaRPr lang="lv-LV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100" u="none" strike="noStrike" dirty="0">
                          <a:effectLst/>
                        </a:rPr>
                        <a:t>34,26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608445291"/>
                  </a:ext>
                </a:extLst>
              </a:tr>
            </a:tbl>
          </a:graphicData>
        </a:graphic>
      </p:graphicFrame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xmlns="" id="{17B41F45-05F6-B421-648B-E7091E33656A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560793015"/>
              </p:ext>
            </p:extLst>
          </p:nvPr>
        </p:nvGraphicFramePr>
        <p:xfrm>
          <a:off x="1155700" y="2603500"/>
          <a:ext cx="4940300" cy="40317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585334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xmlns="" id="{6D455D3A-7D0F-8372-09C1-6FBD90E399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/>
              <a:t>Vecums stājoties tiesneša amatā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xmlns="" id="{33AFA772-099C-4D74-D87F-816B775D9FFC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957903241"/>
              </p:ext>
            </p:extLst>
          </p:nvPr>
        </p:nvGraphicFramePr>
        <p:xfrm>
          <a:off x="1155700" y="2603500"/>
          <a:ext cx="4824413" cy="3416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xmlns="" id="{F9DF0A0B-2825-45C5-8EBB-79C7DC93D896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781723874"/>
              </p:ext>
            </p:extLst>
          </p:nvPr>
        </p:nvGraphicFramePr>
        <p:xfrm>
          <a:off x="6208713" y="2603500"/>
          <a:ext cx="4824412" cy="3416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035767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xmlns="" id="{813EE903-10C6-867D-17ED-67AFF16787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/>
              <a:t>Tiesnešu izdienas struktūra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xmlns="" id="{7FA75F3F-7EBA-35E2-A2BE-ED56409D739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79029742"/>
              </p:ext>
            </p:extLst>
          </p:nvPr>
        </p:nvGraphicFramePr>
        <p:xfrm>
          <a:off x="1155700" y="2603500"/>
          <a:ext cx="10239131" cy="37504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067809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28DD879-0493-0F35-7A39-BA1A162CA5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/>
              <a:t>Tiesnešu vecuma struktūra</a:t>
            </a:r>
            <a:endParaRPr lang="lv-LV" dirty="0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xmlns="" id="{C2209519-D249-EDCF-D81F-522436BBA16F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538765877"/>
              </p:ext>
            </p:extLst>
          </p:nvPr>
        </p:nvGraphicFramePr>
        <p:xfrm>
          <a:off x="1154954" y="2211614"/>
          <a:ext cx="4825159" cy="4254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xmlns="" id="{F8E87E81-D062-4031-A9AC-D613EF682A4D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6323664"/>
              </p:ext>
            </p:extLst>
          </p:nvPr>
        </p:nvGraphicFramePr>
        <p:xfrm>
          <a:off x="6208713" y="2211614"/>
          <a:ext cx="4825158" cy="4254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6FDCAD8A-928D-F818-4681-631379889161}"/>
              </a:ext>
            </a:extLst>
          </p:cNvPr>
          <p:cNvSpPr txBox="1"/>
          <p:nvPr/>
        </p:nvSpPr>
        <p:spPr>
          <a:xfrm>
            <a:off x="382555" y="6466114"/>
            <a:ext cx="933994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100" dirty="0">
                <a:solidFill>
                  <a:srgbClr val="FF0000"/>
                </a:solidFill>
              </a:rPr>
              <a:t>* </a:t>
            </a:r>
            <a:r>
              <a:rPr lang="lv-LV" sz="1100" dirty="0"/>
              <a:t>Tiesnešu pensionēšanās vecums rēķināts atbilstoši Tiesnešu izdienas pensiju likumā noteiktajiem kritērijiem, nevis vispārīgo 65.g.v.</a:t>
            </a:r>
          </a:p>
        </p:txBody>
      </p:sp>
    </p:spTree>
    <p:extLst>
      <p:ext uri="{BB962C8B-B14F-4D97-AF65-F5344CB8AC3E}">
        <p14:creationId xmlns:p14="http://schemas.microsoft.com/office/powerpoint/2010/main" val="350846105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ppt/theme/theme2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4541</TotalTime>
  <Words>872</Words>
  <Application>Microsoft Office PowerPoint</Application>
  <PresentationFormat>Widescreen</PresentationFormat>
  <Paragraphs>400</Paragraphs>
  <Slides>22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Arial</vt:lpstr>
      <vt:lpstr>Calibri</vt:lpstr>
      <vt:lpstr>Century Gothic</vt:lpstr>
      <vt:lpstr>Times New Roman</vt:lpstr>
      <vt:lpstr>Wingdings 3</vt:lpstr>
      <vt:lpstr>Ion Boardroom</vt:lpstr>
      <vt:lpstr>Tiesnešu  demogrāfiskā  struktūra  </vt:lpstr>
      <vt:lpstr>Kontekstam: Tiesnešu skaits un vakances</vt:lpstr>
      <vt:lpstr>Tiesnešu skaits un vakances  (skaitlisks sadalījums)</vt:lpstr>
      <vt:lpstr>Tiesnešu skaits un vakances  (procentuāls sadalījums)</vt:lpstr>
      <vt:lpstr>Vakanču sadalījums un izsludinātie konkursi</vt:lpstr>
      <vt:lpstr>Tiesnešu vecuma struktūra</vt:lpstr>
      <vt:lpstr>Vecums stājoties tiesneša amatā</vt:lpstr>
      <vt:lpstr>Tiesnešu izdienas struktūra</vt:lpstr>
      <vt:lpstr>Tiesnešu vecuma struktūra</vt:lpstr>
      <vt:lpstr>Tiesnešu vecuma struktūra un sadalījums pa tiesām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Tiesnešu vecuma struktūra 3 līmeņos</vt:lpstr>
      <vt:lpstr>Tiesnešu vecuma struktūra 3 līmeņos</vt:lpstr>
      <vt:lpstr>Tiesnešu vecuma struktūra, visi tiesneši</vt:lpstr>
      <vt:lpstr>Dzimumu līdzsvars Eiropas tiesās</vt:lpstr>
      <vt:lpstr>Dzimumu līdzsvars Latvijas tiesu sistēmā</vt:lpstr>
      <vt:lpstr>Dzimumu līdzsvara dinamika Latvijas tiesās 2010-2020</vt:lpstr>
      <vt:lpstr>Secinājumi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prezentācija</dc:title>
  <dc:creator>Alla Spale</dc:creator>
  <cp:lastModifiedBy>Rasma Zvejniece</cp:lastModifiedBy>
  <cp:revision>362</cp:revision>
  <dcterms:created xsi:type="dcterms:W3CDTF">2022-03-18T14:34:05Z</dcterms:created>
  <dcterms:modified xsi:type="dcterms:W3CDTF">2022-11-14T10:04:21Z</dcterms:modified>
</cp:coreProperties>
</file>