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90" r:id="rId4"/>
    <p:sldId id="291" r:id="rId5"/>
    <p:sldId id="292" r:id="rId6"/>
    <p:sldId id="295" r:id="rId7"/>
    <p:sldId id="299" r:id="rId8"/>
    <p:sldId id="298" r:id="rId9"/>
    <p:sldId id="296" r:id="rId10"/>
    <p:sldId id="300" r:id="rId11"/>
    <p:sldId id="306" r:id="rId12"/>
    <p:sldId id="307" r:id="rId13"/>
    <p:sldId id="301" r:id="rId14"/>
    <p:sldId id="302" r:id="rId15"/>
    <p:sldId id="305" r:id="rId16"/>
    <p:sldId id="303" r:id="rId17"/>
    <p:sldId id="304" r:id="rId18"/>
    <p:sldId id="297" r:id="rId19"/>
    <p:sldId id="293" r:id="rId20"/>
    <p:sldId id="294" r:id="rId21"/>
    <p:sldId id="308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7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akances\Tiesne&#353;u%20vakances%2020.10.2022.R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demogr&#257;fisk&#257;%20strukt&#363;ra\Tiesne&#353;u%20demogr&#257;fisk&#257;%20strukt&#363;ra%2025.10.2022.%20RV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demogr&#257;fisk&#257;%20strukt&#363;ra\Tiesne&#353;u%20demogr&#257;fisk&#257;%20strukt&#363;ra%2025.10.2022.%20RV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akances\Tiesne&#353;u%20vakances%2029.09.2022.R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Optim&#257;lais%20tiesne&#353;u%20skaits\Optim&#257;lais%20tiesne&#353;u%20skaits%20(2020%20dati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Optim&#257;lais%20tiesne&#353;u%20skaits\Optim&#257;lais%20tiesne&#353;u%20skaits%20(2020%20dati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Optim&#257;lais%20tiesne&#353;u%20skaits\Optim&#257;lais%20tiesne&#353;u%20skaits%20(2020%20dati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akances\Tiesne&#353;u%20vakances%2029.09.2022.R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akances\Tiesne&#353;u%20vakances%2029.09.2022.R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at247\3.%20Citi%20faili\Biju&#353;o%20kol&#275;&#291;u%20mapes\RihardsVeinbergs\PRIVATE\2022%20Tiesne&#353;u%20vecuma%20strukt&#363;ra\Tiesne&#353;u%20demogr&#257;fisk&#257;%20strukt&#363;ra%2025.10.2022.%20RV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Aizpildītās tiesneša amata vietas </a:t>
            </a:r>
          </a:p>
        </c:rich>
      </c:tx>
      <c:layout>
        <c:manualLayout>
          <c:xMode val="edge"/>
          <c:yMode val="edge"/>
          <c:x val="0.1061401535334399"/>
          <c:y val="3.6529674527950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CE-4256-B4D5-6719F662D15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CE-4256-B4D5-6719F662D1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(Vakances!$F$19,Vakances!$I$19)</c:f>
              <c:numCache>
                <c:formatCode>General</c:formatCode>
                <c:ptCount val="2"/>
                <c:pt idx="0">
                  <c:v>534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CE-4256-B4D5-6719F662D1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Visu tiesnešu vecuma struktūra un</a:t>
            </a:r>
            <a:r>
              <a:rPr lang="lv-LV" baseline="0" dirty="0"/>
              <a:t> izdiena</a:t>
            </a:r>
          </a:p>
          <a:p>
            <a:pPr>
              <a:defRPr/>
            </a:pPr>
            <a:r>
              <a:rPr lang="lv-LV" baseline="0" dirty="0"/>
              <a:t>(%)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'Tiesnešu analīze'!$Q$15</c:f>
              <c:strCache>
                <c:ptCount val="1"/>
                <c:pt idx="0">
                  <c:v>Vairāk par 5g. līdz pens. vec.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analīze'!$Q$16:$Q$23</c:f>
              <c:numCache>
                <c:formatCode>0</c:formatCode>
                <c:ptCount val="8"/>
                <c:pt idx="0">
                  <c:v>8</c:v>
                </c:pt>
                <c:pt idx="1">
                  <c:v>32</c:v>
                </c:pt>
                <c:pt idx="2">
                  <c:v>73</c:v>
                </c:pt>
                <c:pt idx="3">
                  <c:v>110</c:v>
                </c:pt>
                <c:pt idx="4">
                  <c:v>78</c:v>
                </c:pt>
                <c:pt idx="5">
                  <c:v>49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9-4262-8740-FF5F4F19C468}"/>
            </c:ext>
          </c:extLst>
        </c:ser>
        <c:ser>
          <c:idx val="1"/>
          <c:order val="1"/>
          <c:tx>
            <c:strRef>
              <c:f>'Tiesnešu analīze'!$R$15</c:f>
              <c:strCache>
                <c:ptCount val="1"/>
                <c:pt idx="0">
                  <c:v>Mazāk par 5g. līdz pens. vec.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analīze'!$R$16:$R$23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31</c:v>
                </c:pt>
                <c:pt idx="5">
                  <c:v>50</c:v>
                </c:pt>
                <c:pt idx="6">
                  <c:v>59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59-4262-8740-FF5F4F19C468}"/>
            </c:ext>
          </c:extLst>
        </c:ser>
        <c:ser>
          <c:idx val="2"/>
          <c:order val="2"/>
          <c:tx>
            <c:strRef>
              <c:f>'Tiesnešu analīze'!$S$15</c:f>
              <c:strCache>
                <c:ptCount val="1"/>
                <c:pt idx="0">
                  <c:v>Sasniegts pens. vec.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analīze'!$S$16:$S$23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17</c:v>
                </c:pt>
                <c:pt idx="7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59-4262-8740-FF5F4F19C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320992"/>
        <c:axId val="378326088"/>
      </c:barChart>
      <c:catAx>
        <c:axId val="3783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6088"/>
        <c:crosses val="autoZero"/>
        <c:auto val="1"/>
        <c:lblAlgn val="ctr"/>
        <c:lblOffset val="100"/>
        <c:noMultiLvlLbl val="0"/>
      </c:catAx>
      <c:valAx>
        <c:axId val="37832608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269232219960465"/>
          <c:y val="0.2424179104477612"/>
          <c:w val="0.7146153556007907"/>
          <c:h val="0.10067269949465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'Tiesu analīze'!$M$2</c:f>
              <c:strCache>
                <c:ptCount val="1"/>
                <c:pt idx="0">
                  <c:v>Vidējais tiesnešu vecums tiesās (g.)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AD-4A6E-A00B-125C18D5C7BB}"/>
              </c:ext>
            </c:extLst>
          </c:dPt>
          <c:dPt>
            <c:idx val="2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AD-4A6E-A00B-125C18D5C7BB}"/>
              </c:ext>
            </c:extLst>
          </c:dPt>
          <c:dPt>
            <c:idx val="3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AD-4A6E-A00B-125C18D5C7BB}"/>
              </c:ext>
            </c:extLst>
          </c:dPt>
          <c:dPt>
            <c:idx val="4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AD-4A6E-A00B-125C18D5C7BB}"/>
              </c:ext>
            </c:extLst>
          </c:dPt>
          <c:dPt>
            <c:idx val="5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FAD-4A6E-A00B-125C18D5C7BB}"/>
              </c:ext>
            </c:extLst>
          </c:dPt>
          <c:dPt>
            <c:idx val="6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FAD-4A6E-A00B-125C18D5C7BB}"/>
              </c:ext>
            </c:extLst>
          </c:dPt>
          <c:dPt>
            <c:idx val="7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FAD-4A6E-A00B-125C18D5C7BB}"/>
              </c:ext>
            </c:extLst>
          </c:dPt>
          <c:dPt>
            <c:idx val="8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FAD-4A6E-A00B-125C18D5C7BB}"/>
              </c:ext>
            </c:extLst>
          </c:dPt>
          <c:dPt>
            <c:idx val="9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FAD-4A6E-A00B-125C18D5C7BB}"/>
              </c:ext>
            </c:extLst>
          </c:dPt>
          <c:dPt>
            <c:idx val="10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FAD-4A6E-A00B-125C18D5C7BB}"/>
              </c:ext>
            </c:extLst>
          </c:dPt>
          <c:dPt>
            <c:idx val="11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FAD-4A6E-A00B-125C18D5C7BB}"/>
              </c:ext>
            </c:extLst>
          </c:dPt>
          <c:dPt>
            <c:idx val="12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FAD-4A6E-A00B-125C18D5C7BB}"/>
              </c:ext>
            </c:extLst>
          </c:dPt>
          <c:dPt>
            <c:idx val="13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FAD-4A6E-A00B-125C18D5C7BB}"/>
              </c:ext>
            </c:extLst>
          </c:dPt>
          <c:dPt>
            <c:idx val="14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FAD-4A6E-A00B-125C18D5C7BB}"/>
              </c:ext>
            </c:extLst>
          </c:dPt>
          <c:dPt>
            <c:idx val="15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FAD-4A6E-A00B-125C18D5C7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analīze'!$M$3:$M$18</c:f>
              <c:numCache>
                <c:formatCode>0.0</c:formatCode>
                <c:ptCount val="16"/>
                <c:pt idx="0">
                  <c:v>54.061518677535105</c:v>
                </c:pt>
                <c:pt idx="1">
                  <c:v>51.52000497791051</c:v>
                </c:pt>
                <c:pt idx="2">
                  <c:v>55.410209301487811</c:v>
                </c:pt>
                <c:pt idx="3">
                  <c:v>57.328278839572476</c:v>
                </c:pt>
                <c:pt idx="4">
                  <c:v>53.917408167921508</c:v>
                </c:pt>
                <c:pt idx="5">
                  <c:v>58.627195984485517</c:v>
                </c:pt>
                <c:pt idx="6">
                  <c:v>53.819301848049285</c:v>
                </c:pt>
                <c:pt idx="7">
                  <c:v>46.172168693729276</c:v>
                </c:pt>
                <c:pt idx="8">
                  <c:v>48.348348348348374</c:v>
                </c:pt>
                <c:pt idx="9">
                  <c:v>51.160780287474324</c:v>
                </c:pt>
                <c:pt idx="10">
                  <c:v>52.972347707049948</c:v>
                </c:pt>
                <c:pt idx="11">
                  <c:v>54.206466159359032</c:v>
                </c:pt>
                <c:pt idx="12">
                  <c:v>53.543715551712936</c:v>
                </c:pt>
                <c:pt idx="13">
                  <c:v>55.750108891792664</c:v>
                </c:pt>
                <c:pt idx="14">
                  <c:v>50.935620243990812</c:v>
                </c:pt>
                <c:pt idx="15">
                  <c:v>39.624366872005474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2FAD-4A6E-A00B-125C18D5C7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78319032"/>
        <c:axId val="378324912"/>
      </c:barChart>
      <c:catAx>
        <c:axId val="37831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4912"/>
        <c:crosses val="autoZero"/>
        <c:auto val="1"/>
        <c:lblAlgn val="ctr"/>
        <c:lblOffset val="100"/>
        <c:noMultiLvlLbl val="0"/>
      </c:catAx>
      <c:valAx>
        <c:axId val="37832491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19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'Tiesu analīze'!$O$2</c:f>
              <c:strCache>
                <c:ptCount val="1"/>
                <c:pt idx="0">
                  <c:v>Vidējais izdienas stāžs tiesās (g.)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55-430C-85AC-3C6B7B66A782}"/>
              </c:ext>
            </c:extLst>
          </c:dPt>
          <c:dPt>
            <c:idx val="2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55-430C-85AC-3C6B7B66A782}"/>
              </c:ext>
            </c:extLst>
          </c:dPt>
          <c:dPt>
            <c:idx val="3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55-430C-85AC-3C6B7B66A782}"/>
              </c:ext>
            </c:extLst>
          </c:dPt>
          <c:dPt>
            <c:idx val="4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55-430C-85AC-3C6B7B66A782}"/>
              </c:ext>
            </c:extLst>
          </c:dPt>
          <c:dPt>
            <c:idx val="5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55-430C-85AC-3C6B7B66A782}"/>
              </c:ext>
            </c:extLst>
          </c:dPt>
          <c:dPt>
            <c:idx val="6"/>
            <c:invertIfNegative val="0"/>
            <c:bubble3D val="0"/>
            <c:spPr>
              <a:pattFill prst="pct6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55-430C-85AC-3C6B7B66A782}"/>
              </c:ext>
            </c:extLst>
          </c:dPt>
          <c:dPt>
            <c:idx val="7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A55-430C-85AC-3C6B7B66A782}"/>
              </c:ext>
            </c:extLst>
          </c:dPt>
          <c:dPt>
            <c:idx val="8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A55-430C-85AC-3C6B7B66A782}"/>
              </c:ext>
            </c:extLst>
          </c:dPt>
          <c:dPt>
            <c:idx val="9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A55-430C-85AC-3C6B7B66A782}"/>
              </c:ext>
            </c:extLst>
          </c:dPt>
          <c:dPt>
            <c:idx val="10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A55-430C-85AC-3C6B7B66A782}"/>
              </c:ext>
            </c:extLst>
          </c:dPt>
          <c:dPt>
            <c:idx val="11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A55-430C-85AC-3C6B7B66A782}"/>
              </c:ext>
            </c:extLst>
          </c:dPt>
          <c:dPt>
            <c:idx val="12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A55-430C-85AC-3C6B7B66A782}"/>
              </c:ext>
            </c:extLst>
          </c:dPt>
          <c:dPt>
            <c:idx val="13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A55-430C-85AC-3C6B7B66A782}"/>
              </c:ext>
            </c:extLst>
          </c:dPt>
          <c:dPt>
            <c:idx val="14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A55-430C-85AC-3C6B7B66A782}"/>
              </c:ext>
            </c:extLst>
          </c:dPt>
          <c:dPt>
            <c:idx val="15"/>
            <c:invertIfNegative val="0"/>
            <c:bubble3D val="0"/>
            <c:spPr>
              <a:pattFill prst="smCheck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A55-430C-85AC-3C6B7B66A7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analīze'!$O$3:$O$18</c:f>
              <c:numCache>
                <c:formatCode>0.0</c:formatCode>
                <c:ptCount val="16"/>
                <c:pt idx="0">
                  <c:v>21.591852819778904</c:v>
                </c:pt>
                <c:pt idx="1">
                  <c:v>16.706614398606181</c:v>
                </c:pt>
                <c:pt idx="2">
                  <c:v>23.095644655787307</c:v>
                </c:pt>
                <c:pt idx="3">
                  <c:v>27.422524087821834</c:v>
                </c:pt>
                <c:pt idx="4">
                  <c:v>21.949806068902575</c:v>
                </c:pt>
                <c:pt idx="5">
                  <c:v>27.270590919461554</c:v>
                </c:pt>
                <c:pt idx="6">
                  <c:v>23.397672826830934</c:v>
                </c:pt>
                <c:pt idx="7">
                  <c:v>11.621123571842256</c:v>
                </c:pt>
                <c:pt idx="8">
                  <c:v>13.552361396303899</c:v>
                </c:pt>
                <c:pt idx="9">
                  <c:v>13.661875427789184</c:v>
                </c:pt>
                <c:pt idx="10">
                  <c:v>18.15509924709103</c:v>
                </c:pt>
                <c:pt idx="11">
                  <c:v>19.423360309216079</c:v>
                </c:pt>
                <c:pt idx="12">
                  <c:v>18.088211631062599</c:v>
                </c:pt>
                <c:pt idx="13">
                  <c:v>20.13739033040881</c:v>
                </c:pt>
                <c:pt idx="14">
                  <c:v>19.310544751781617</c:v>
                </c:pt>
                <c:pt idx="15">
                  <c:v>1.5003422313483914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0A55-430C-85AC-3C6B7B66A7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78322168"/>
        <c:axId val="378324520"/>
      </c:barChart>
      <c:catAx>
        <c:axId val="37832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4520"/>
        <c:crosses val="autoZero"/>
        <c:auto val="1"/>
        <c:lblAlgn val="ctr"/>
        <c:lblOffset val="100"/>
        <c:noMultiLvlLbl val="0"/>
      </c:catAx>
      <c:valAx>
        <c:axId val="3783245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2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izdienas struktūra iedalījumā pēc tiesām (sk.)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'Tiesu analīze'!$D$2</c:f>
              <c:strCache>
                <c:ptCount val="1"/>
                <c:pt idx="0">
                  <c:v>Vairāk par 5g. līdz pens. vec. (sk.)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analīze'!$D$3:$D$18</c:f>
              <c:numCache>
                <c:formatCode>General</c:formatCode>
                <c:ptCount val="16"/>
                <c:pt idx="0">
                  <c:v>18</c:v>
                </c:pt>
                <c:pt idx="1">
                  <c:v>18</c:v>
                </c:pt>
                <c:pt idx="2">
                  <c:v>23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38</c:v>
                </c:pt>
                <c:pt idx="8">
                  <c:v>93</c:v>
                </c:pt>
                <c:pt idx="9">
                  <c:v>31</c:v>
                </c:pt>
                <c:pt idx="10">
                  <c:v>27</c:v>
                </c:pt>
                <c:pt idx="11">
                  <c:v>20</c:v>
                </c:pt>
                <c:pt idx="12">
                  <c:v>36</c:v>
                </c:pt>
                <c:pt idx="13">
                  <c:v>13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D2-493F-9BA7-0D4D4CB3EE60}"/>
            </c:ext>
          </c:extLst>
        </c:ser>
        <c:ser>
          <c:idx val="1"/>
          <c:order val="1"/>
          <c:tx>
            <c:strRef>
              <c:f>'Tiesu analīze'!$E$2</c:f>
              <c:strCache>
                <c:ptCount val="1"/>
                <c:pt idx="0">
                  <c:v>Mazāk par 5g. līdz pens. vec. (sk.)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analīze'!$E$3:$E$18</c:f>
              <c:numCache>
                <c:formatCode>General</c:formatCode>
                <c:ptCount val="16"/>
                <c:pt idx="0">
                  <c:v>8</c:v>
                </c:pt>
                <c:pt idx="1">
                  <c:v>4</c:v>
                </c:pt>
                <c:pt idx="2">
                  <c:v>25</c:v>
                </c:pt>
                <c:pt idx="3">
                  <c:v>9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16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18</c:v>
                </c:pt>
                <c:pt idx="13">
                  <c:v>8</c:v>
                </c:pt>
                <c:pt idx="14">
                  <c:v>7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D2-493F-9BA7-0D4D4CB3EE60}"/>
            </c:ext>
          </c:extLst>
        </c:ser>
        <c:ser>
          <c:idx val="2"/>
          <c:order val="2"/>
          <c:tx>
            <c:strRef>
              <c:f>'Tiesu analīze'!$F$2</c:f>
              <c:strCache>
                <c:ptCount val="1"/>
                <c:pt idx="0">
                  <c:v>Sasniegts pens. vec. (sk.)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analīze'!$F$3:$F$18</c:f>
              <c:numCache>
                <c:formatCode>General</c:formatCode>
                <c:ptCount val="16"/>
                <c:pt idx="0">
                  <c:v>7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D2-493F-9BA7-0D4D4CB3E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325304"/>
        <c:axId val="378318640"/>
      </c:barChart>
      <c:catAx>
        <c:axId val="37832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18640"/>
        <c:crosses val="autoZero"/>
        <c:auto val="1"/>
        <c:lblAlgn val="ctr"/>
        <c:lblOffset val="100"/>
        <c:noMultiLvlLbl val="0"/>
      </c:catAx>
      <c:valAx>
        <c:axId val="37831864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izdienas struktūra iedalījumā pēc tiesām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'Tiesu analīze'!$D$2</c:f>
              <c:strCache>
                <c:ptCount val="1"/>
                <c:pt idx="0">
                  <c:v>Vairāk par 5g. līdz pens. vec. (sk.)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analīze'!$D$3:$D$18</c:f>
              <c:numCache>
                <c:formatCode>General</c:formatCode>
                <c:ptCount val="16"/>
                <c:pt idx="0">
                  <c:v>18</c:v>
                </c:pt>
                <c:pt idx="1">
                  <c:v>18</c:v>
                </c:pt>
                <c:pt idx="2">
                  <c:v>23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38</c:v>
                </c:pt>
                <c:pt idx="8">
                  <c:v>93</c:v>
                </c:pt>
                <c:pt idx="9">
                  <c:v>31</c:v>
                </c:pt>
                <c:pt idx="10">
                  <c:v>27</c:v>
                </c:pt>
                <c:pt idx="11">
                  <c:v>20</c:v>
                </c:pt>
                <c:pt idx="12">
                  <c:v>36</c:v>
                </c:pt>
                <c:pt idx="13">
                  <c:v>13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FD-4342-8505-69F7139D8D1B}"/>
            </c:ext>
          </c:extLst>
        </c:ser>
        <c:ser>
          <c:idx val="1"/>
          <c:order val="1"/>
          <c:tx>
            <c:strRef>
              <c:f>'Tiesu analīze'!$E$2</c:f>
              <c:strCache>
                <c:ptCount val="1"/>
                <c:pt idx="0">
                  <c:v>Mazāk par 5g. līdz pens. vec. (sk.)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analīze'!$E$3:$E$18</c:f>
              <c:numCache>
                <c:formatCode>General</c:formatCode>
                <c:ptCount val="16"/>
                <c:pt idx="0">
                  <c:v>8</c:v>
                </c:pt>
                <c:pt idx="1">
                  <c:v>4</c:v>
                </c:pt>
                <c:pt idx="2">
                  <c:v>25</c:v>
                </c:pt>
                <c:pt idx="3">
                  <c:v>9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16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18</c:v>
                </c:pt>
                <c:pt idx="13">
                  <c:v>8</c:v>
                </c:pt>
                <c:pt idx="14">
                  <c:v>7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FD-4342-8505-69F7139D8D1B}"/>
            </c:ext>
          </c:extLst>
        </c:ser>
        <c:ser>
          <c:idx val="2"/>
          <c:order val="2"/>
          <c:tx>
            <c:strRef>
              <c:f>'Tiesu analīze'!$F$2</c:f>
              <c:strCache>
                <c:ptCount val="1"/>
                <c:pt idx="0">
                  <c:v>Sasniegts pens. vec. (sk.)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'Tiesu analīze'!$F$3:$F$18</c:f>
              <c:numCache>
                <c:formatCode>General</c:formatCode>
                <c:ptCount val="16"/>
                <c:pt idx="0">
                  <c:v>7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FD-4342-8505-69F7139D8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320208"/>
        <c:axId val="378322560"/>
      </c:barChart>
      <c:catAx>
        <c:axId val="37832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2560"/>
        <c:crosses val="autoZero"/>
        <c:auto val="1"/>
        <c:lblAlgn val="ctr"/>
        <c:lblOffset val="100"/>
        <c:noMultiLvlLbl val="0"/>
      </c:catAx>
      <c:valAx>
        <c:axId val="37832256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Tiesnešu izdienas struktūra iedalījumā pēc tiesām</a:t>
            </a:r>
          </a:p>
          <a:p>
            <a:pPr>
              <a:defRPr/>
            </a:pPr>
            <a:r>
              <a:rPr lang="lv-LV" dirty="0"/>
              <a:t> un vakances</a:t>
            </a:r>
            <a:r>
              <a:rPr lang="lv-LV" baseline="0" dirty="0"/>
              <a:t> </a:t>
            </a:r>
            <a:r>
              <a:rPr lang="lv-LV" dirty="0"/>
              <a:t>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'[Tiesnešu demogrāfiskā struktūra 25.10.2022. RV.xlsx]Tiesu analīze'!$D$2</c:f>
              <c:strCache>
                <c:ptCount val="1"/>
                <c:pt idx="0">
                  <c:v>Vairāk par 5g. līdz pens. vec. (sk.)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'[Tiesnešu demogrāfiskā struktūra 25.10.2022. RV.xlsx]Tiesu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'[Tiesnešu demogrāfiskā struktūra 25.10.2022. RV.xlsx]Tiesu analīze'!$D$3:$D$18</c:f>
              <c:numCache>
                <c:formatCode>General</c:formatCode>
                <c:ptCount val="16"/>
                <c:pt idx="0">
                  <c:v>18</c:v>
                </c:pt>
                <c:pt idx="1">
                  <c:v>18</c:v>
                </c:pt>
                <c:pt idx="2">
                  <c:v>23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38</c:v>
                </c:pt>
                <c:pt idx="8">
                  <c:v>93</c:v>
                </c:pt>
                <c:pt idx="9">
                  <c:v>31</c:v>
                </c:pt>
                <c:pt idx="10">
                  <c:v>27</c:v>
                </c:pt>
                <c:pt idx="11">
                  <c:v>20</c:v>
                </c:pt>
                <c:pt idx="12">
                  <c:v>36</c:v>
                </c:pt>
                <c:pt idx="13">
                  <c:v>13</c:v>
                </c:pt>
                <c:pt idx="14">
                  <c:v>10</c:v>
                </c:pt>
                <c:pt idx="1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19-4080-8FCC-E5D91A250311}"/>
            </c:ext>
          </c:extLst>
        </c:ser>
        <c:ser>
          <c:idx val="1"/>
          <c:order val="1"/>
          <c:tx>
            <c:strRef>
              <c:f>'[Tiesnešu demogrāfiskā struktūra 25.10.2022. RV.xlsx]Tiesu analīze'!$E$2</c:f>
              <c:strCache>
                <c:ptCount val="1"/>
                <c:pt idx="0">
                  <c:v>Mazāk par 5g. līdz pens. vec. (sk.)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'[Tiesnešu demogrāfiskā struktūra 25.10.2022. RV.xlsx]Tiesu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'[Tiesnešu demogrāfiskā struktūra 25.10.2022. RV.xlsx]Tiesu analīze'!$E$3:$E$18</c:f>
              <c:numCache>
                <c:formatCode>General</c:formatCode>
                <c:ptCount val="16"/>
                <c:pt idx="0">
                  <c:v>8</c:v>
                </c:pt>
                <c:pt idx="1">
                  <c:v>4</c:v>
                </c:pt>
                <c:pt idx="2">
                  <c:v>25</c:v>
                </c:pt>
                <c:pt idx="3">
                  <c:v>9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16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18</c:v>
                </c:pt>
                <c:pt idx="13">
                  <c:v>8</c:v>
                </c:pt>
                <c:pt idx="14">
                  <c:v>7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19-4080-8FCC-E5D91A250311}"/>
            </c:ext>
          </c:extLst>
        </c:ser>
        <c:ser>
          <c:idx val="2"/>
          <c:order val="2"/>
          <c:tx>
            <c:strRef>
              <c:f>'[Tiesnešu demogrāfiskā struktūra 25.10.2022. RV.xlsx]Tiesu analīze'!$F$2</c:f>
              <c:strCache>
                <c:ptCount val="1"/>
                <c:pt idx="0">
                  <c:v>Sasniegts pens. vec. (sk.)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'[Tiesnešu demogrāfiskā struktūra 25.10.2022. RV.xlsx]Tiesu analīze'!$B$3:$B$18</c:f>
              <c:strCache>
                <c:ptCount val="16"/>
                <c:pt idx="0">
                  <c:v>Augstākā tiesa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'[Tiesnešu demogrāfiskā struktūra 25.10.2022. RV.xlsx]Tiesu analīze'!$F$3:$F$18</c:f>
              <c:numCache>
                <c:formatCode>General</c:formatCode>
                <c:ptCount val="16"/>
                <c:pt idx="0">
                  <c:v>7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19-4080-8FCC-E5D91A250311}"/>
            </c:ext>
          </c:extLst>
        </c:ser>
        <c:ser>
          <c:idx val="3"/>
          <c:order val="3"/>
          <c:tx>
            <c:strRef>
              <c:f>'[Tiesnešu demogrāfiskā struktūra 25.10.2022. RV.xlsx]Tiesu analīze'!$K$2</c:f>
              <c:strCache>
                <c:ptCount val="1"/>
                <c:pt idx="0">
                  <c:v>Tiesneša amata vakances (sk.)</c:v>
                </c:pt>
              </c:strCache>
            </c:strRef>
          </c:tx>
          <c:spPr>
            <a:pattFill prst="narHorz">
              <a:fgClr>
                <a:schemeClr val="accent6">
                  <a:lumMod val="60000"/>
                </a:schemeClr>
              </a:fgClr>
              <a:bgClr>
                <a:schemeClr val="accent6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>
                  <a:lumMod val="60000"/>
                </a:schemeClr>
              </a:innerShdw>
            </a:effectLst>
          </c:spPr>
          <c:invertIfNegative val="0"/>
          <c:val>
            <c:numRef>
              <c:f>'[Tiesnešu demogrāfiskā struktūra 25.10.2022. RV.xlsx]Tiesu analīze'!$K$3:$K$18</c:f>
              <c:numCache>
                <c:formatCode>General</c:formatCode>
                <c:ptCount val="16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19-4080-8FCC-E5D91A250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323344"/>
        <c:axId val="257485016"/>
      </c:barChart>
      <c:catAx>
        <c:axId val="37832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7485016"/>
        <c:crosses val="autoZero"/>
        <c:auto val="1"/>
        <c:lblAlgn val="ctr"/>
        <c:lblOffset val="100"/>
        <c:noMultiLvlLbl val="0"/>
      </c:catAx>
      <c:valAx>
        <c:axId val="2574850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Tiesu sistēma</a:t>
            </a:r>
            <a:r>
              <a:rPr lang="lv-LV" baseline="0"/>
              <a:t> trīs līmeņos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'Grupu analīze'!$C$2</c:f>
              <c:strCache>
                <c:ptCount val="1"/>
                <c:pt idx="0">
                  <c:v>Vairāk par 5g. līdz pens. vec.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'Grupu analīze'!$A$3:$A$5</c:f>
              <c:strCache>
                <c:ptCount val="3"/>
                <c:pt idx="0">
                  <c:v>Augst.t.</c:v>
                </c:pt>
                <c:pt idx="1">
                  <c:v>Apgb.t.</c:v>
                </c:pt>
                <c:pt idx="2">
                  <c:v>Raj.t.</c:v>
                </c:pt>
              </c:strCache>
            </c:strRef>
          </c:cat>
          <c:val>
            <c:numRef>
              <c:f>'Grupu analīze'!$C$3:$C$5</c:f>
              <c:numCache>
                <c:formatCode>0</c:formatCode>
                <c:ptCount val="3"/>
                <c:pt idx="0">
                  <c:v>18</c:v>
                </c:pt>
                <c:pt idx="1">
                  <c:v>57</c:v>
                </c:pt>
                <c:pt idx="2">
                  <c:v>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7E-44FC-8F0E-BC4BB9B3BAA9}"/>
            </c:ext>
          </c:extLst>
        </c:ser>
        <c:ser>
          <c:idx val="1"/>
          <c:order val="1"/>
          <c:tx>
            <c:strRef>
              <c:f>'Grupu analīze'!$D$2</c:f>
              <c:strCache>
                <c:ptCount val="1"/>
                <c:pt idx="0">
                  <c:v>Mazāk par 5g. līdz pens. vec.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'Grupu analīze'!$A$3:$A$5</c:f>
              <c:strCache>
                <c:ptCount val="3"/>
                <c:pt idx="0">
                  <c:v>Augst.t.</c:v>
                </c:pt>
                <c:pt idx="1">
                  <c:v>Apgb.t.</c:v>
                </c:pt>
                <c:pt idx="2">
                  <c:v>Raj.t.</c:v>
                </c:pt>
              </c:strCache>
            </c:strRef>
          </c:cat>
          <c:val>
            <c:numRef>
              <c:f>'Grupu analīze'!$D$3:$D$5</c:f>
              <c:numCache>
                <c:formatCode>0</c:formatCode>
                <c:ptCount val="3"/>
                <c:pt idx="0">
                  <c:v>8</c:v>
                </c:pt>
                <c:pt idx="1">
                  <c:v>55</c:v>
                </c:pt>
                <c:pt idx="2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7E-44FC-8F0E-BC4BB9B3BAA9}"/>
            </c:ext>
          </c:extLst>
        </c:ser>
        <c:ser>
          <c:idx val="2"/>
          <c:order val="2"/>
          <c:tx>
            <c:strRef>
              <c:f>'Grupu analīze'!$E$2</c:f>
              <c:strCache>
                <c:ptCount val="1"/>
                <c:pt idx="0">
                  <c:v>Sasniegts pens. vec.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'Grupu analīze'!$A$3:$A$5</c:f>
              <c:strCache>
                <c:ptCount val="3"/>
                <c:pt idx="0">
                  <c:v>Augst.t.</c:v>
                </c:pt>
                <c:pt idx="1">
                  <c:v>Apgb.t.</c:v>
                </c:pt>
                <c:pt idx="2">
                  <c:v>Raj.t.</c:v>
                </c:pt>
              </c:strCache>
            </c:strRef>
          </c:cat>
          <c:val>
            <c:numRef>
              <c:f>'Grupu analīze'!$E$3:$E$5</c:f>
              <c:numCache>
                <c:formatCode>0</c:formatCode>
                <c:ptCount val="3"/>
                <c:pt idx="0">
                  <c:v>7</c:v>
                </c:pt>
                <c:pt idx="1">
                  <c:v>18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7E-44FC-8F0E-BC4BB9B3BA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8585016"/>
        <c:axId val="378584232"/>
      </c:barChart>
      <c:catAx>
        <c:axId val="37858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584232"/>
        <c:crosses val="autoZero"/>
        <c:auto val="1"/>
        <c:lblAlgn val="ctr"/>
        <c:lblOffset val="100"/>
        <c:noMultiLvlLbl val="0"/>
      </c:catAx>
      <c:valAx>
        <c:axId val="3785842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58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'Grupu analīze'!$A$3</c:f>
          <c:strCache>
            <c:ptCount val="1"/>
            <c:pt idx="0">
              <c:v>Augst.t.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D4-4926-BE04-E8279E1B059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D4-4926-BE04-E8279E1B0591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D4-4926-BE04-E8279E1B05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('Grupu analīze'!$C$2,'Grupu analīze'!$D$2:$E$2)</c:f>
              <c:strCache>
                <c:ptCount val="3"/>
                <c:pt idx="0">
                  <c:v>Vairāk par 5g. līdz pens. vec.</c:v>
                </c:pt>
                <c:pt idx="1">
                  <c:v>Mazāk par 5g. līdz pens. vec.</c:v>
                </c:pt>
                <c:pt idx="2">
                  <c:v>Sasniegts pens. vec.</c:v>
                </c:pt>
              </c:strCache>
            </c:strRef>
          </c:cat>
          <c:val>
            <c:numRef>
              <c:f>('Grupu analīze'!$C$3,'Grupu analīze'!$D$3,'Grupu analīze'!$E$3)</c:f>
              <c:numCache>
                <c:formatCode>0</c:formatCode>
                <c:ptCount val="3"/>
                <c:pt idx="0">
                  <c:v>18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5D4-4926-BE04-E8279E1B0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'Grupu analīze'!$A$4</c:f>
          <c:strCache>
            <c:ptCount val="1"/>
            <c:pt idx="0">
              <c:v>Apgb.t.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C0-4821-AFEE-1C7B496163FE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C0-4821-AFEE-1C7B496163FE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C0-4821-AFEE-1C7B496163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('Grupu analīze'!$C$2,'Grupu analīze'!$D$2:$E$2)</c:f>
              <c:strCache>
                <c:ptCount val="3"/>
                <c:pt idx="0">
                  <c:v>Vairāk par 5g. līdz pens. vec.</c:v>
                </c:pt>
                <c:pt idx="1">
                  <c:v>Mazāk par 5g. līdz pens. vec.</c:v>
                </c:pt>
                <c:pt idx="2">
                  <c:v>Sasniegts pens. vec.</c:v>
                </c:pt>
              </c:strCache>
            </c:strRef>
          </c:cat>
          <c:val>
            <c:numRef>
              <c:f>('Grupu analīze'!$C$4,'Grupu analīze'!$D$4,'Grupu analīze'!$E$4)</c:f>
              <c:numCache>
                <c:formatCode>0</c:formatCode>
                <c:ptCount val="3"/>
                <c:pt idx="0">
                  <c:v>57</c:v>
                </c:pt>
                <c:pt idx="1">
                  <c:v>55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C0-4821-AFEE-1C7B496163F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'Grupu analīze'!$A$5</c:f>
          <c:strCache>
            <c:ptCount val="1"/>
            <c:pt idx="0">
              <c:v>Raj.t.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3D-4949-9371-7E12070707A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3D-4949-9371-7E12070707A3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3D-4949-9371-7E1207070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('Grupu analīze'!$C$2,'Grupu analīze'!$D$2:$E$2)</c:f>
              <c:strCache>
                <c:ptCount val="3"/>
                <c:pt idx="0">
                  <c:v>Vairāk par 5g. līdz pens. vec.</c:v>
                </c:pt>
                <c:pt idx="1">
                  <c:v>Mazāk par 5g. līdz pens. vec.</c:v>
                </c:pt>
                <c:pt idx="2">
                  <c:v>Sasniegts pens. vec.</c:v>
                </c:pt>
              </c:strCache>
            </c:strRef>
          </c:cat>
          <c:val>
            <c:numRef>
              <c:f>('Grupu analīze'!$C$5,'Grupu analīze'!$D$5,'Grupu analīze'!$E$5)</c:f>
              <c:numCache>
                <c:formatCode>0</c:formatCode>
                <c:ptCount val="3"/>
                <c:pt idx="0">
                  <c:v>278</c:v>
                </c:pt>
                <c:pt idx="1">
                  <c:v>81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3D-4949-9371-7E12070707A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skaits un vakances (sk.)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Vakances!$F$2</c:f>
              <c:strCache>
                <c:ptCount val="1"/>
                <c:pt idx="0">
                  <c:v>Tiesnešu faktiskais sk.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Vakances!$F$3:$F$18</c:f>
              <c:numCache>
                <c:formatCode>General</c:formatCode>
                <c:ptCount val="16"/>
                <c:pt idx="0">
                  <c:v>33</c:v>
                </c:pt>
                <c:pt idx="1">
                  <c:v>20</c:v>
                </c:pt>
                <c:pt idx="2">
                  <c:v>58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13</c:v>
                </c:pt>
                <c:pt idx="7">
                  <c:v>39</c:v>
                </c:pt>
                <c:pt idx="8">
                  <c:v>113</c:v>
                </c:pt>
                <c:pt idx="9">
                  <c:v>40</c:v>
                </c:pt>
                <c:pt idx="10">
                  <c:v>40</c:v>
                </c:pt>
                <c:pt idx="11">
                  <c:v>34</c:v>
                </c:pt>
                <c:pt idx="12">
                  <c:v>58</c:v>
                </c:pt>
                <c:pt idx="13">
                  <c:v>22</c:v>
                </c:pt>
                <c:pt idx="14">
                  <c:v>17</c:v>
                </c:pt>
                <c:pt idx="1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2F-4242-A326-5CC1519113FF}"/>
            </c:ext>
          </c:extLst>
        </c:ser>
        <c:ser>
          <c:idx val="1"/>
          <c:order val="1"/>
          <c:tx>
            <c:strRef>
              <c:f>Vakances!$I$2</c:f>
              <c:strCache>
                <c:ptCount val="1"/>
                <c:pt idx="0">
                  <c:v>Tiesneša amata vakanču sk.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Vakances!$I$3:$I$18</c:f>
              <c:numCache>
                <c:formatCode>General</c:formatCode>
                <c:ptCount val="16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2F-4242-A326-5CC1519113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7481880"/>
        <c:axId val="346167560"/>
      </c:barChart>
      <c:catAx>
        <c:axId val="25748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67560"/>
        <c:crosses val="autoZero"/>
        <c:auto val="1"/>
        <c:lblAlgn val="ctr"/>
        <c:lblOffset val="100"/>
        <c:noMultiLvlLbl val="0"/>
      </c:catAx>
      <c:valAx>
        <c:axId val="34616756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7481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Visi tiesneši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46-4602-9E8E-F28ECECCD8B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46-4602-9E8E-F28ECECCD8B0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46-4602-9E8E-F28ECECCD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('Grupu analīze'!$C$2,'Grupu analīze'!$D$2:$E$2)</c:f>
              <c:strCache>
                <c:ptCount val="3"/>
                <c:pt idx="0">
                  <c:v>Vairāk par 5g. līdz pens. vec.</c:v>
                </c:pt>
                <c:pt idx="1">
                  <c:v>Mazāk par 5g. līdz pens. vec.</c:v>
                </c:pt>
                <c:pt idx="2">
                  <c:v>Sasniegts pens. vec.</c:v>
                </c:pt>
              </c:strCache>
            </c:strRef>
          </c:cat>
          <c:val>
            <c:numRef>
              <c:f>('Grupu analīze'!$C$6,'Grupu analīze'!$D$6,'Grupu analīze'!$E$6)</c:f>
              <c:numCache>
                <c:formatCode>0</c:formatCode>
                <c:ptCount val="3"/>
                <c:pt idx="0">
                  <c:v>353</c:v>
                </c:pt>
                <c:pt idx="1">
                  <c:v>144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46-4602-9E8E-F28ECECCD8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Dzimumu līdzsvars tiesnešu vidū (2020)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'Dzimumu līdzsvars'!$F$1</c:f>
              <c:strCache>
                <c:ptCount val="1"/>
                <c:pt idx="0">
                  <c:v>V (%)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'Dzimumu līdzsvars'!$A$2:$A$46</c:f>
              <c:strCache>
                <c:ptCount val="44"/>
                <c:pt idx="0">
                  <c:v>Germany</c:v>
                </c:pt>
                <c:pt idx="1">
                  <c:v>Grece</c:v>
                </c:pt>
                <c:pt idx="2">
                  <c:v>Latvia</c:v>
                </c:pt>
                <c:pt idx="3">
                  <c:v>Slovenia</c:v>
                </c:pt>
                <c:pt idx="4">
                  <c:v>Romania</c:v>
                </c:pt>
                <c:pt idx="5">
                  <c:v>Serbia</c:v>
                </c:pt>
                <c:pt idx="6">
                  <c:v>Croatia</c:v>
                </c:pt>
                <c:pt idx="7">
                  <c:v>Luxembourg</c:v>
                </c:pt>
                <c:pt idx="8">
                  <c:v>Hungary</c:v>
                </c:pt>
                <c:pt idx="9">
                  <c:v>France</c:v>
                </c:pt>
                <c:pt idx="10">
                  <c:v>Bulgaria</c:v>
                </c:pt>
                <c:pt idx="11">
                  <c:v>Lithuania</c:v>
                </c:pt>
                <c:pt idx="12">
                  <c:v>Bosnia and Herzegovina</c:v>
                </c:pt>
                <c:pt idx="13">
                  <c:v>Estonia</c:v>
                </c:pt>
                <c:pt idx="14">
                  <c:v>Slovak Republic</c:v>
                </c:pt>
                <c:pt idx="15">
                  <c:v>Portugal</c:v>
                </c:pt>
                <c:pt idx="16">
                  <c:v>Poland</c:v>
                </c:pt>
                <c:pt idx="17">
                  <c:v>North Macedonia</c:v>
                </c:pt>
                <c:pt idx="18">
                  <c:v>Czech Republic</c:v>
                </c:pt>
                <c:pt idx="19">
                  <c:v>Netherlands</c:v>
                </c:pt>
                <c:pt idx="20">
                  <c:v>Finland</c:v>
                </c:pt>
                <c:pt idx="21">
                  <c:v>Montenegro</c:v>
                </c:pt>
                <c:pt idx="22">
                  <c:v>Belgium</c:v>
                </c:pt>
                <c:pt idx="23">
                  <c:v>Malta</c:v>
                </c:pt>
                <c:pt idx="24">
                  <c:v>Italy</c:v>
                </c:pt>
                <c:pt idx="25">
                  <c:v>Andorra</c:v>
                </c:pt>
                <c:pt idx="26">
                  <c:v>Sweden</c:v>
                </c:pt>
                <c:pt idx="27">
                  <c:v>Spain</c:v>
                </c:pt>
                <c:pt idx="28">
                  <c:v>Denmark</c:v>
                </c:pt>
                <c:pt idx="29">
                  <c:v>Georgia</c:v>
                </c:pt>
                <c:pt idx="30">
                  <c:v>Ukraine</c:v>
                </c:pt>
                <c:pt idx="31">
                  <c:v>Albania</c:v>
                </c:pt>
                <c:pt idx="32">
                  <c:v>Cyprus</c:v>
                </c:pt>
                <c:pt idx="33">
                  <c:v>Austria</c:v>
                </c:pt>
                <c:pt idx="34">
                  <c:v>Republic of Moldova</c:v>
                </c:pt>
                <c:pt idx="35">
                  <c:v>Turkey</c:v>
                </c:pt>
                <c:pt idx="36">
                  <c:v>Monaco</c:v>
                </c:pt>
                <c:pt idx="37">
                  <c:v>Norway</c:v>
                </c:pt>
                <c:pt idx="38">
                  <c:v>Switzerland</c:v>
                </c:pt>
                <c:pt idx="39">
                  <c:v>Iceland</c:v>
                </c:pt>
                <c:pt idx="40">
                  <c:v>Ireland</c:v>
                </c:pt>
                <c:pt idx="41">
                  <c:v>United Kingdom</c:v>
                </c:pt>
                <c:pt idx="42">
                  <c:v>Armenia</c:v>
                </c:pt>
                <c:pt idx="43">
                  <c:v>Azerbaijan</c:v>
                </c:pt>
              </c:strCache>
            </c:strRef>
          </c:cat>
          <c:val>
            <c:numRef>
              <c:f>'Dzimumu līdzsvars'!$F$2:$F$46</c:f>
              <c:numCache>
                <c:formatCode>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0.19090909090909092</c:v>
                </c:pt>
                <c:pt idx="3">
                  <c:v>0.20114285714285715</c:v>
                </c:pt>
                <c:pt idx="4">
                  <c:v>0.2658695652173913</c:v>
                </c:pt>
                <c:pt idx="5">
                  <c:v>0.28010570026425063</c:v>
                </c:pt>
                <c:pt idx="6">
                  <c:v>0.2878880097382836</c:v>
                </c:pt>
                <c:pt idx="7">
                  <c:v>0.3056768558951965</c:v>
                </c:pt>
                <c:pt idx="8">
                  <c:v>0.31048097631012206</c:v>
                </c:pt>
                <c:pt idx="9">
                  <c:v>0.32517947354427013</c:v>
                </c:pt>
                <c:pt idx="10">
                  <c:v>0.33516483516483514</c:v>
                </c:pt>
                <c:pt idx="11">
                  <c:v>0.35</c:v>
                </c:pt>
                <c:pt idx="12">
                  <c:v>0.3564453125</c:v>
                </c:pt>
                <c:pt idx="13">
                  <c:v>0.36324786324786323</c:v>
                </c:pt>
                <c:pt idx="14">
                  <c:v>0.37672281776416539</c:v>
                </c:pt>
                <c:pt idx="15">
                  <c:v>0.37968984492246122</c:v>
                </c:pt>
                <c:pt idx="16">
                  <c:v>0.38362694300518135</c:v>
                </c:pt>
                <c:pt idx="17">
                  <c:v>0.39350912778904668</c:v>
                </c:pt>
                <c:pt idx="18">
                  <c:v>0.39640838044562687</c:v>
                </c:pt>
                <c:pt idx="19">
                  <c:v>0.39699653446284172</c:v>
                </c:pt>
                <c:pt idx="20">
                  <c:v>0.40204271123491181</c:v>
                </c:pt>
                <c:pt idx="21">
                  <c:v>0.4045307443365696</c:v>
                </c:pt>
                <c:pt idx="22">
                  <c:v>0.41994750656167978</c:v>
                </c:pt>
                <c:pt idx="23">
                  <c:v>0.42857142857142855</c:v>
                </c:pt>
                <c:pt idx="24">
                  <c:v>0.44428632417816993</c:v>
                </c:pt>
                <c:pt idx="25">
                  <c:v>0.44444444444444442</c:v>
                </c:pt>
                <c:pt idx="26">
                  <c:v>0.44583333333333336</c:v>
                </c:pt>
                <c:pt idx="27">
                  <c:v>0.45150375939849624</c:v>
                </c:pt>
                <c:pt idx="28">
                  <c:v>0.45618556701030927</c:v>
                </c:pt>
                <c:pt idx="29">
                  <c:v>0.46200607902735563</c:v>
                </c:pt>
                <c:pt idx="30">
                  <c:v>0.46236162361623617</c:v>
                </c:pt>
                <c:pt idx="31">
                  <c:v>0.46254071661237783</c:v>
                </c:pt>
                <c:pt idx="32">
                  <c:v>0.47619047619047616</c:v>
                </c:pt>
                <c:pt idx="33">
                  <c:v>0.48706064117419851</c:v>
                </c:pt>
                <c:pt idx="34">
                  <c:v>0.50325379609544474</c:v>
                </c:pt>
                <c:pt idx="35">
                  <c:v>0.52895779739970794</c:v>
                </c:pt>
                <c:pt idx="36">
                  <c:v>0.55000000000000004</c:v>
                </c:pt>
                <c:pt idx="37">
                  <c:v>0.5505050505050505</c:v>
                </c:pt>
                <c:pt idx="38">
                  <c:v>0.55640828856485036</c:v>
                </c:pt>
                <c:pt idx="39">
                  <c:v>0.59375</c:v>
                </c:pt>
                <c:pt idx="40">
                  <c:v>0.6073619631901841</c:v>
                </c:pt>
                <c:pt idx="41">
                  <c:v>0.71376811594202894</c:v>
                </c:pt>
                <c:pt idx="42">
                  <c:v>0.73360655737704916</c:v>
                </c:pt>
                <c:pt idx="43">
                  <c:v>0.85632183908045978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93-4983-913E-B1457C4E38B6}"/>
            </c:ext>
          </c:extLst>
        </c:ser>
        <c:ser>
          <c:idx val="1"/>
          <c:order val="1"/>
          <c:tx>
            <c:strRef>
              <c:f>'Dzimumu līdzsvars'!$G$1</c:f>
              <c:strCache>
                <c:ptCount val="1"/>
                <c:pt idx="0">
                  <c:v>S (%)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'Dzimumu līdzsvars'!$A$2:$A$46</c:f>
              <c:strCache>
                <c:ptCount val="44"/>
                <c:pt idx="0">
                  <c:v>Germany</c:v>
                </c:pt>
                <c:pt idx="1">
                  <c:v>Grece</c:v>
                </c:pt>
                <c:pt idx="2">
                  <c:v>Latvia</c:v>
                </c:pt>
                <c:pt idx="3">
                  <c:v>Slovenia</c:v>
                </c:pt>
                <c:pt idx="4">
                  <c:v>Romania</c:v>
                </c:pt>
                <c:pt idx="5">
                  <c:v>Serbia</c:v>
                </c:pt>
                <c:pt idx="6">
                  <c:v>Croatia</c:v>
                </c:pt>
                <c:pt idx="7">
                  <c:v>Luxembourg</c:v>
                </c:pt>
                <c:pt idx="8">
                  <c:v>Hungary</c:v>
                </c:pt>
                <c:pt idx="9">
                  <c:v>France</c:v>
                </c:pt>
                <c:pt idx="10">
                  <c:v>Bulgaria</c:v>
                </c:pt>
                <c:pt idx="11">
                  <c:v>Lithuania</c:v>
                </c:pt>
                <c:pt idx="12">
                  <c:v>Bosnia and Herzegovina</c:v>
                </c:pt>
                <c:pt idx="13">
                  <c:v>Estonia</c:v>
                </c:pt>
                <c:pt idx="14">
                  <c:v>Slovak Republic</c:v>
                </c:pt>
                <c:pt idx="15">
                  <c:v>Portugal</c:v>
                </c:pt>
                <c:pt idx="16">
                  <c:v>Poland</c:v>
                </c:pt>
                <c:pt idx="17">
                  <c:v>North Macedonia</c:v>
                </c:pt>
                <c:pt idx="18">
                  <c:v>Czech Republic</c:v>
                </c:pt>
                <c:pt idx="19">
                  <c:v>Netherlands</c:v>
                </c:pt>
                <c:pt idx="20">
                  <c:v>Finland</c:v>
                </c:pt>
                <c:pt idx="21">
                  <c:v>Montenegro</c:v>
                </c:pt>
                <c:pt idx="22">
                  <c:v>Belgium</c:v>
                </c:pt>
                <c:pt idx="23">
                  <c:v>Malta</c:v>
                </c:pt>
                <c:pt idx="24">
                  <c:v>Italy</c:v>
                </c:pt>
                <c:pt idx="25">
                  <c:v>Andorra</c:v>
                </c:pt>
                <c:pt idx="26">
                  <c:v>Sweden</c:v>
                </c:pt>
                <c:pt idx="27">
                  <c:v>Spain</c:v>
                </c:pt>
                <c:pt idx="28">
                  <c:v>Denmark</c:v>
                </c:pt>
                <c:pt idx="29">
                  <c:v>Georgia</c:v>
                </c:pt>
                <c:pt idx="30">
                  <c:v>Ukraine</c:v>
                </c:pt>
                <c:pt idx="31">
                  <c:v>Albania</c:v>
                </c:pt>
                <c:pt idx="32">
                  <c:v>Cyprus</c:v>
                </c:pt>
                <c:pt idx="33">
                  <c:v>Austria</c:v>
                </c:pt>
                <c:pt idx="34">
                  <c:v>Republic of Moldova</c:v>
                </c:pt>
                <c:pt idx="35">
                  <c:v>Turkey</c:v>
                </c:pt>
                <c:pt idx="36">
                  <c:v>Monaco</c:v>
                </c:pt>
                <c:pt idx="37">
                  <c:v>Norway</c:v>
                </c:pt>
                <c:pt idx="38">
                  <c:v>Switzerland</c:v>
                </c:pt>
                <c:pt idx="39">
                  <c:v>Iceland</c:v>
                </c:pt>
                <c:pt idx="40">
                  <c:v>Ireland</c:v>
                </c:pt>
                <c:pt idx="41">
                  <c:v>United Kingdom</c:v>
                </c:pt>
                <c:pt idx="42">
                  <c:v>Armenia</c:v>
                </c:pt>
                <c:pt idx="43">
                  <c:v>Azerbaijan</c:v>
                </c:pt>
              </c:strCache>
            </c:strRef>
          </c:cat>
          <c:val>
            <c:numRef>
              <c:f>'Dzimumu līdzsvars'!$G$2:$G$46</c:f>
              <c:numCache>
                <c:formatCode>0%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0.80909090909090908</c:v>
                </c:pt>
                <c:pt idx="3">
                  <c:v>0.79885714285714282</c:v>
                </c:pt>
                <c:pt idx="4">
                  <c:v>0.73413043478260864</c:v>
                </c:pt>
                <c:pt idx="5">
                  <c:v>0.71989429973574937</c:v>
                </c:pt>
                <c:pt idx="6">
                  <c:v>0.71211199026171634</c:v>
                </c:pt>
                <c:pt idx="7">
                  <c:v>0.69432314410480345</c:v>
                </c:pt>
                <c:pt idx="8">
                  <c:v>0.68951902368987794</c:v>
                </c:pt>
                <c:pt idx="9">
                  <c:v>0.67482052645572987</c:v>
                </c:pt>
                <c:pt idx="10">
                  <c:v>0.6648351648351648</c:v>
                </c:pt>
                <c:pt idx="11">
                  <c:v>0.65</c:v>
                </c:pt>
                <c:pt idx="12">
                  <c:v>0.6435546875</c:v>
                </c:pt>
                <c:pt idx="13">
                  <c:v>0.63675213675213671</c:v>
                </c:pt>
                <c:pt idx="14">
                  <c:v>0.62327718223583461</c:v>
                </c:pt>
                <c:pt idx="15">
                  <c:v>0.62031015507753873</c:v>
                </c:pt>
                <c:pt idx="16">
                  <c:v>0.6163730569948187</c:v>
                </c:pt>
                <c:pt idx="17">
                  <c:v>0.60649087221095332</c:v>
                </c:pt>
                <c:pt idx="18">
                  <c:v>0.60359161955437313</c:v>
                </c:pt>
                <c:pt idx="19">
                  <c:v>0.60300346553715822</c:v>
                </c:pt>
                <c:pt idx="20">
                  <c:v>0.59795728876508825</c:v>
                </c:pt>
                <c:pt idx="21">
                  <c:v>0.59546925566343045</c:v>
                </c:pt>
                <c:pt idx="22">
                  <c:v>0.58005249343832022</c:v>
                </c:pt>
                <c:pt idx="23">
                  <c:v>0.5714285714285714</c:v>
                </c:pt>
                <c:pt idx="24">
                  <c:v>0.55571367582183007</c:v>
                </c:pt>
                <c:pt idx="25">
                  <c:v>0.55555555555555558</c:v>
                </c:pt>
                <c:pt idx="26">
                  <c:v>0.5541666666666667</c:v>
                </c:pt>
                <c:pt idx="27">
                  <c:v>0.5484962406015037</c:v>
                </c:pt>
                <c:pt idx="28">
                  <c:v>0.54381443298969068</c:v>
                </c:pt>
                <c:pt idx="29">
                  <c:v>0.53799392097264442</c:v>
                </c:pt>
                <c:pt idx="30">
                  <c:v>0.53763837638376388</c:v>
                </c:pt>
                <c:pt idx="31">
                  <c:v>0.53745928338762217</c:v>
                </c:pt>
                <c:pt idx="32">
                  <c:v>0.52380952380952384</c:v>
                </c:pt>
                <c:pt idx="33">
                  <c:v>0.51293935882580144</c:v>
                </c:pt>
                <c:pt idx="34">
                  <c:v>0.49674620390455532</c:v>
                </c:pt>
                <c:pt idx="35">
                  <c:v>0.471042202600292</c:v>
                </c:pt>
                <c:pt idx="36">
                  <c:v>0.45</c:v>
                </c:pt>
                <c:pt idx="37">
                  <c:v>0.4494949494949495</c:v>
                </c:pt>
                <c:pt idx="38">
                  <c:v>0.44359171143514964</c:v>
                </c:pt>
                <c:pt idx="39">
                  <c:v>0.40625</c:v>
                </c:pt>
                <c:pt idx="40">
                  <c:v>0.39263803680981596</c:v>
                </c:pt>
                <c:pt idx="41">
                  <c:v>0.28623188405797101</c:v>
                </c:pt>
                <c:pt idx="42">
                  <c:v>0.26639344262295084</c:v>
                </c:pt>
                <c:pt idx="43">
                  <c:v>0.14367816091954022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93-4983-913E-B1457C4E3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581096"/>
        <c:axId val="378586584"/>
      </c:barChart>
      <c:catAx>
        <c:axId val="37858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586584"/>
        <c:crosses val="autoZero"/>
        <c:auto val="1"/>
        <c:lblAlgn val="ctr"/>
        <c:lblOffset val="100"/>
        <c:noMultiLvlLbl val="0"/>
      </c:catAx>
      <c:valAx>
        <c:axId val="3785865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58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Dzimumu līdzsvars </a:t>
            </a:r>
          </a:p>
          <a:p>
            <a:pPr>
              <a:defRPr/>
            </a:pPr>
            <a:r>
              <a:rPr lang="lv-LV" dirty="0"/>
              <a:t>Latvijas tiesās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B9-4E82-AF00-B89555048EE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B9-4E82-AF00-B89555048E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'Dzimumu līdzsvars'!$F$1:$G$1</c:f>
              <c:strCache>
                <c:ptCount val="2"/>
                <c:pt idx="0">
                  <c:v>V (%)</c:v>
                </c:pt>
                <c:pt idx="1">
                  <c:v>S (%)</c:v>
                </c:pt>
              </c:strCache>
            </c:strRef>
          </c:cat>
          <c:val>
            <c:numRef>
              <c:f>'Dzimumu līdzsvars'!$F$4:$G$4</c:f>
              <c:numCache>
                <c:formatCode>0%</c:formatCode>
                <c:ptCount val="2"/>
                <c:pt idx="0">
                  <c:v>0.19090909090909092</c:v>
                </c:pt>
                <c:pt idx="1">
                  <c:v>0.80909090909090908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B9-4E82-AF00-B89555048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Dzimumu līdzsvars </a:t>
            </a:r>
          </a:p>
          <a:p>
            <a:pPr>
              <a:defRPr/>
            </a:pPr>
            <a:r>
              <a:rPr lang="lv-LV" dirty="0" err="1"/>
              <a:t>EirOpas</a:t>
            </a:r>
            <a:r>
              <a:rPr lang="lv-LV" dirty="0"/>
              <a:t> tiesās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1B-46E0-B797-46E190D9F71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1B-46E0-B797-46E190D9F7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'Dzimumu līdzsvars'!$F$1:$G$1</c:f>
              <c:strCache>
                <c:ptCount val="2"/>
                <c:pt idx="0">
                  <c:v>V (%)</c:v>
                </c:pt>
                <c:pt idx="1">
                  <c:v>S (%)</c:v>
                </c:pt>
              </c:strCache>
            </c:strRef>
          </c:cat>
          <c:val>
            <c:numRef>
              <c:f>'Dzimumu līdzsvars'!$F$47:$G$47</c:f>
              <c:numCache>
                <c:formatCode>0%</c:formatCode>
                <c:ptCount val="2"/>
                <c:pt idx="0">
                  <c:v>0.41412841738496747</c:v>
                </c:pt>
                <c:pt idx="1">
                  <c:v>0.58587158261503247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1B-46E0-B797-46E190D9F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skaits un vakances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Vakances!$F$2</c:f>
              <c:strCache>
                <c:ptCount val="1"/>
                <c:pt idx="0">
                  <c:v>Tiesnešu faktiskais sk.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Vakances!$F$3:$F$18</c:f>
              <c:numCache>
                <c:formatCode>General</c:formatCode>
                <c:ptCount val="16"/>
                <c:pt idx="0">
                  <c:v>33</c:v>
                </c:pt>
                <c:pt idx="1">
                  <c:v>20</c:v>
                </c:pt>
                <c:pt idx="2">
                  <c:v>58</c:v>
                </c:pt>
                <c:pt idx="3">
                  <c:v>13</c:v>
                </c:pt>
                <c:pt idx="4">
                  <c:v>12</c:v>
                </c:pt>
                <c:pt idx="5">
                  <c:v>12</c:v>
                </c:pt>
                <c:pt idx="6">
                  <c:v>13</c:v>
                </c:pt>
                <c:pt idx="7">
                  <c:v>39</c:v>
                </c:pt>
                <c:pt idx="8">
                  <c:v>113</c:v>
                </c:pt>
                <c:pt idx="9">
                  <c:v>40</c:v>
                </c:pt>
                <c:pt idx="10">
                  <c:v>40</c:v>
                </c:pt>
                <c:pt idx="11">
                  <c:v>34</c:v>
                </c:pt>
                <c:pt idx="12">
                  <c:v>58</c:v>
                </c:pt>
                <c:pt idx="13">
                  <c:v>22</c:v>
                </c:pt>
                <c:pt idx="14">
                  <c:v>17</c:v>
                </c:pt>
                <c:pt idx="1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5E-4A54-AE79-586E34EFB1CD}"/>
            </c:ext>
          </c:extLst>
        </c:ser>
        <c:ser>
          <c:idx val="1"/>
          <c:order val="1"/>
          <c:tx>
            <c:strRef>
              <c:f>Vakances!$I$2</c:f>
              <c:strCache>
                <c:ptCount val="1"/>
                <c:pt idx="0">
                  <c:v>Tiesneša amata vakanču sk.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Vakances!$I$3:$I$18</c:f>
              <c:numCache>
                <c:formatCode>General</c:formatCode>
                <c:ptCount val="16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5E-4A54-AE79-586E34EFB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6171872"/>
        <c:axId val="346175008"/>
      </c:barChart>
      <c:catAx>
        <c:axId val="34617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75008"/>
        <c:crosses val="autoZero"/>
        <c:auto val="1"/>
        <c:lblAlgn val="ctr"/>
        <c:lblOffset val="100"/>
        <c:noMultiLvlLbl val="0"/>
      </c:catAx>
      <c:valAx>
        <c:axId val="346175008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7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Vakances un konkursi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Vakances!$I$2</c:f>
              <c:strCache>
                <c:ptCount val="1"/>
                <c:pt idx="0">
                  <c:v>Tiesneša amata vakanču sk.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Vakances!$I$3:$I$18</c:f>
              <c:numCache>
                <c:formatCode>General</c:formatCode>
                <c:ptCount val="16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5E-445F-AC53-565EEB39FA14}"/>
            </c:ext>
          </c:extLst>
        </c:ser>
        <c:ser>
          <c:idx val="1"/>
          <c:order val="1"/>
          <c:tx>
            <c:strRef>
              <c:f>Vakances!$J$2</c:f>
              <c:strCache>
                <c:ptCount val="1"/>
                <c:pt idx="0">
                  <c:v>Izsludināti konkursi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Vakances!$B$3:$B$18</c:f>
              <c:strCache>
                <c:ptCount val="16"/>
                <c:pt idx="0">
                  <c:v>Senāts</c:v>
                </c:pt>
                <c:pt idx="1">
                  <c:v>Administratīvā apgabaltiesa</c:v>
                </c:pt>
                <c:pt idx="2">
                  <c:v>Rīgas apgabaltiesa</c:v>
                </c:pt>
                <c:pt idx="3">
                  <c:v>Latgales apgabaltiesa</c:v>
                </c:pt>
                <c:pt idx="4">
                  <c:v>Kurzemes apgabaltiesa</c:v>
                </c:pt>
                <c:pt idx="5">
                  <c:v>Vidzemes apgabaltiesa</c:v>
                </c:pt>
                <c:pt idx="6">
                  <c:v>Zemgales apgabaltiesa</c:v>
                </c:pt>
                <c:pt idx="7">
                  <c:v>Administratīvā rajona tiesa</c:v>
                </c:pt>
                <c:pt idx="8">
                  <c:v>Rīgas pilsētas tiesa</c:v>
                </c:pt>
                <c:pt idx="9">
                  <c:v>Rīgas rajona tiesa</c:v>
                </c:pt>
                <c:pt idx="10">
                  <c:v>Kurzemes rajona tiesa</c:v>
                </c:pt>
                <c:pt idx="11">
                  <c:v>Vidzemes rajona tiesa</c:v>
                </c:pt>
                <c:pt idx="12">
                  <c:v>Zemgales rajona tiesa</c:v>
                </c:pt>
                <c:pt idx="13">
                  <c:v>Daugavpils tiesa</c:v>
                </c:pt>
                <c:pt idx="14">
                  <c:v>Rēzeknes tiesa</c:v>
                </c:pt>
                <c:pt idx="15">
                  <c:v>Ekonomisko lietu tiesa</c:v>
                </c:pt>
              </c:strCache>
            </c:strRef>
          </c:cat>
          <c:val>
            <c:numRef>
              <c:f>Vakances!$J$3:$J$18</c:f>
              <c:numCache>
                <c:formatCode>General</c:formatCode>
                <c:ptCount val="16"/>
                <c:pt idx="0">
                  <c:v>4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9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5E-445F-AC53-565EEB39FA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6172656"/>
        <c:axId val="346167952"/>
      </c:barChart>
      <c:catAx>
        <c:axId val="34617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67952"/>
        <c:crosses val="autoZero"/>
        <c:auto val="1"/>
        <c:lblAlgn val="ctr"/>
        <c:lblOffset val="100"/>
        <c:noMultiLvlLbl val="0"/>
      </c:catAx>
      <c:valAx>
        <c:axId val="34616795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7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Visu tiesnešu vecuma struktūra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analīze'!$P$16:$P$23</c:f>
              <c:numCache>
                <c:formatCode>0</c:formatCode>
                <c:ptCount val="8"/>
                <c:pt idx="0">
                  <c:v>8</c:v>
                </c:pt>
                <c:pt idx="1">
                  <c:v>32</c:v>
                </c:pt>
                <c:pt idx="2">
                  <c:v>73</c:v>
                </c:pt>
                <c:pt idx="3">
                  <c:v>113</c:v>
                </c:pt>
                <c:pt idx="4">
                  <c:v>109</c:v>
                </c:pt>
                <c:pt idx="5">
                  <c:v>103</c:v>
                </c:pt>
                <c:pt idx="6">
                  <c:v>79</c:v>
                </c:pt>
                <c:pt idx="7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35-45BF-BC96-AE953C4A8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46174616"/>
        <c:axId val="346174224"/>
      </c:barChart>
      <c:catAx>
        <c:axId val="34617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74224"/>
        <c:crosses val="autoZero"/>
        <c:auto val="1"/>
        <c:lblAlgn val="ctr"/>
        <c:lblOffset val="100"/>
        <c:noMultiLvlLbl val="0"/>
      </c:catAx>
      <c:valAx>
        <c:axId val="34617422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7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Vecuma struktūra, stājoties tiesneša amatā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'Tiesnešu analīze'!$O$124:$O$130</c:f>
              <c:strCache>
                <c:ptCount val="7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</c:strCache>
              <c:extLst xmlns:c16r2="http://schemas.microsoft.com/office/drawing/2015/06/chart"/>
            </c:strRef>
          </c:cat>
          <c:val>
            <c:numRef>
              <c:f>'Tiesnešu analīze'!$P$124:$P$130</c:f>
              <c:numCache>
                <c:formatCode>General</c:formatCode>
                <c:ptCount val="7"/>
                <c:pt idx="0">
                  <c:v>9</c:v>
                </c:pt>
                <c:pt idx="1">
                  <c:v>99</c:v>
                </c:pt>
                <c:pt idx="2">
                  <c:v>217</c:v>
                </c:pt>
                <c:pt idx="3">
                  <c:v>119</c:v>
                </c:pt>
                <c:pt idx="4">
                  <c:v>69</c:v>
                </c:pt>
                <c:pt idx="5">
                  <c:v>20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44-494F-B307-7A91F5A9C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46169128"/>
        <c:axId val="346173048"/>
      </c:barChart>
      <c:catAx>
        <c:axId val="3461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73048"/>
        <c:crosses val="autoZero"/>
        <c:auto val="1"/>
        <c:lblAlgn val="ctr"/>
        <c:lblOffset val="100"/>
        <c:noMultiLvlLbl val="0"/>
      </c:catAx>
      <c:valAx>
        <c:axId val="346173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6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Vecuma</a:t>
            </a:r>
            <a:r>
              <a:rPr lang="en-US" dirty="0"/>
              <a:t> s</a:t>
            </a:r>
            <a:r>
              <a:rPr lang="lv-LV" dirty="0" err="1"/>
              <a:t>truktūra</a:t>
            </a:r>
            <a:r>
              <a:rPr lang="lv-LV" dirty="0"/>
              <a:t>,</a:t>
            </a:r>
            <a:r>
              <a:rPr lang="lv-LV" baseline="0" dirty="0"/>
              <a:t> stājoties tiesneša amatā (pēdējie 10g.)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'Tiesnešu analīze'!$O$124:$O$130</c:f>
              <c:strCache>
                <c:ptCount val="7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</c:strCache>
              <c:extLst xmlns:c16r2="http://schemas.microsoft.com/office/drawing/2015/06/chart"/>
            </c:strRef>
          </c:cat>
          <c:val>
            <c:numRef>
              <c:f>'Tiesnešu analīze'!$T$124:$T$130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41</c:v>
                </c:pt>
                <c:pt idx="3">
                  <c:v>40</c:v>
                </c:pt>
                <c:pt idx="4">
                  <c:v>24</c:v>
                </c:pt>
                <c:pt idx="5">
                  <c:v>8</c:v>
                </c:pt>
                <c:pt idx="6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23-4535-926F-4FCA020F8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46173440"/>
        <c:axId val="346169912"/>
      </c:barChart>
      <c:catAx>
        <c:axId val="34617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69912"/>
        <c:crosses val="autoZero"/>
        <c:auto val="1"/>
        <c:lblAlgn val="ctr"/>
        <c:lblOffset val="100"/>
        <c:noMultiLvlLbl val="0"/>
      </c:catAx>
      <c:valAx>
        <c:axId val="346169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7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Tiesnešu izdienas struktūra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'Tiesnešu analīze'!$P$95</c:f>
              <c:strCache>
                <c:ptCount val="1"/>
                <c:pt idx="0">
                  <c:v>Visi tiesneši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'Tiesnešu analīze'!$O$96:$O$104</c:f>
              <c:strCache>
                <c:ptCount val="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40+</c:v>
                </c:pt>
              </c:strCache>
            </c:strRef>
          </c:cat>
          <c:val>
            <c:numRef>
              <c:f>'Tiesnešu analīze'!$P$96:$P$104</c:f>
              <c:numCache>
                <c:formatCode>0</c:formatCode>
                <c:ptCount val="9"/>
                <c:pt idx="0">
                  <c:v>53</c:v>
                </c:pt>
                <c:pt idx="1">
                  <c:v>60</c:v>
                </c:pt>
                <c:pt idx="2">
                  <c:v>89</c:v>
                </c:pt>
                <c:pt idx="3">
                  <c:v>131</c:v>
                </c:pt>
                <c:pt idx="4">
                  <c:v>54</c:v>
                </c:pt>
                <c:pt idx="5">
                  <c:v>119</c:v>
                </c:pt>
                <c:pt idx="6">
                  <c:v>14</c:v>
                </c:pt>
                <c:pt idx="7">
                  <c:v>12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0-4A85-80D7-1C4E4D51F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46171088"/>
        <c:axId val="346172264"/>
      </c:barChart>
      <c:catAx>
        <c:axId val="34617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72264"/>
        <c:crosses val="autoZero"/>
        <c:auto val="1"/>
        <c:lblAlgn val="ctr"/>
        <c:lblOffset val="100"/>
        <c:noMultiLvlLbl val="0"/>
      </c:catAx>
      <c:valAx>
        <c:axId val="34617226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4617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Visu tiesnešu vecuma struktūra un</a:t>
            </a:r>
            <a:r>
              <a:rPr lang="lv-LV" baseline="0" dirty="0"/>
              <a:t> izdiena</a:t>
            </a:r>
          </a:p>
          <a:p>
            <a:pPr>
              <a:defRPr/>
            </a:pPr>
            <a:r>
              <a:rPr lang="lv-LV" baseline="0" dirty="0"/>
              <a:t>(sk.)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'Tiesnešu analīze'!$Q$15</c:f>
              <c:strCache>
                <c:ptCount val="1"/>
                <c:pt idx="0">
                  <c:v>Vairāk par 5g. līdz pens. vec.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analīze'!$Q$16:$Q$23</c:f>
              <c:numCache>
                <c:formatCode>0</c:formatCode>
                <c:ptCount val="8"/>
                <c:pt idx="0">
                  <c:v>8</c:v>
                </c:pt>
                <c:pt idx="1">
                  <c:v>32</c:v>
                </c:pt>
                <c:pt idx="2">
                  <c:v>73</c:v>
                </c:pt>
                <c:pt idx="3">
                  <c:v>110</c:v>
                </c:pt>
                <c:pt idx="4">
                  <c:v>78</c:v>
                </c:pt>
                <c:pt idx="5">
                  <c:v>49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CA-4FDE-9DBD-A526C4595578}"/>
            </c:ext>
          </c:extLst>
        </c:ser>
        <c:ser>
          <c:idx val="1"/>
          <c:order val="1"/>
          <c:tx>
            <c:strRef>
              <c:f>'Tiesnešu analīze'!$R$15</c:f>
              <c:strCache>
                <c:ptCount val="1"/>
                <c:pt idx="0">
                  <c:v>Mazāk par 5g. līdz pens. vec.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analīze'!$R$16:$R$23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31</c:v>
                </c:pt>
                <c:pt idx="5">
                  <c:v>50</c:v>
                </c:pt>
                <c:pt idx="6">
                  <c:v>59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CA-4FDE-9DBD-A526C4595578}"/>
            </c:ext>
          </c:extLst>
        </c:ser>
        <c:ser>
          <c:idx val="2"/>
          <c:order val="2"/>
          <c:tx>
            <c:strRef>
              <c:f>'Tiesnešu analīze'!$S$15</c:f>
              <c:strCache>
                <c:ptCount val="1"/>
                <c:pt idx="0">
                  <c:v>Sasniegts pens. vec.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'Tiesnešu analīze'!$O$16:$O$23</c:f>
              <c:strCache>
                <c:ptCount val="8"/>
                <c:pt idx="0">
                  <c:v>30-34</c:v>
                </c:pt>
                <c:pt idx="1">
                  <c:v>35-39</c:v>
                </c:pt>
                <c:pt idx="2">
                  <c:v>40-44</c:v>
                </c:pt>
                <c:pt idx="3">
                  <c:v>45-49</c:v>
                </c:pt>
                <c:pt idx="4">
                  <c:v>50-54</c:v>
                </c:pt>
                <c:pt idx="5">
                  <c:v>55-59</c:v>
                </c:pt>
                <c:pt idx="6">
                  <c:v>60-64</c:v>
                </c:pt>
                <c:pt idx="7">
                  <c:v>65-69</c:v>
                </c:pt>
              </c:strCache>
            </c:strRef>
          </c:cat>
          <c:val>
            <c:numRef>
              <c:f>'Tiesnešu analīze'!$S$16:$S$23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17</c:v>
                </c:pt>
                <c:pt idx="7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CA-4FDE-9DBD-A526C4595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324128"/>
        <c:axId val="378319424"/>
      </c:barChart>
      <c:catAx>
        <c:axId val="3783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19424"/>
        <c:crosses val="autoZero"/>
        <c:auto val="1"/>
        <c:lblAlgn val="ctr"/>
        <c:lblOffset val="100"/>
        <c:noMultiLvlLbl val="0"/>
      </c:catAx>
      <c:valAx>
        <c:axId val="37831942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832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269229262704089"/>
          <c:y val="0.2424179104477612"/>
          <c:w val="0.71461520749886165"/>
          <c:h val="0.10962792337524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xmlns="" id="{9379F09E-4C60-45F7-8449-A93EBCE3B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D949DD65-AD15-4445-B50A-376DB3EA9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2E1E-74F1-46D2-A519-CFE0E793EB53}" type="datetime1">
              <a:rPr lang="lv-LV" smtClean="0"/>
              <a:t>14.11.2022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2BE4CB01-1AF4-496F-B25A-C0CBA86C2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0BC68D3A-243F-4B5A-876E-DC9BAB0F2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4247-3D82-459C-B1ED-40B8E081DF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480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4E18-4C9F-42E9-81D7-17284957D0CE}" type="datetime1">
              <a:rPr lang="lv-LV" noProof="0" smtClean="0"/>
              <a:pPr/>
              <a:t>14.11.2022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3A6C-5B2A-4743-802B-3F22EFECA128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60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5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1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3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9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974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8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3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0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4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8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8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5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6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2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0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hards.Veinbergs@at.gov.l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xmlns="" id="{C1668208-E23F-5065-7968-C1DCE9ABE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6699" r="9090" b="41407"/>
          <a:stretch/>
        </p:blipFill>
        <p:spPr>
          <a:xfrm>
            <a:off x="0" y="1587"/>
            <a:ext cx="12192000" cy="6873288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820162" y="1870230"/>
            <a:ext cx="8827245" cy="21313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3600" b="1" dirty="0">
                <a:ea typeface="Times New Roman" panose="02020603050405020304" pitchFamily="18" charset="0"/>
              </a:rPr>
              <a:t>Tiesnešu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demogrāfiskā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struktūra </a:t>
            </a:r>
            <a:br>
              <a:rPr lang="lv-LV" sz="3600" b="1" dirty="0">
                <a:ea typeface="Times New Roman" panose="02020603050405020304" pitchFamily="18" charset="0"/>
              </a:rPr>
            </a:br>
            <a:endParaRPr lang="lv-LV" sz="360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840287" y="4999839"/>
            <a:ext cx="1744910" cy="1259116"/>
          </a:xfrm>
        </p:spPr>
        <p:txBody>
          <a:bodyPr rtlCol="0">
            <a:normAutofit fontScale="85000" lnSpcReduction="20000"/>
          </a:bodyPr>
          <a:lstStyle/>
          <a:p>
            <a:pPr algn="r"/>
            <a:r>
              <a:rPr lang="lv-LV" dirty="0">
                <a:solidFill>
                  <a:schemeClr val="bg1"/>
                </a:solidFill>
              </a:rPr>
              <a:t>Tieslietu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Padomes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Sekretariāts</a:t>
            </a:r>
          </a:p>
          <a:p>
            <a:pPr algn="r"/>
            <a:r>
              <a:rPr lang="lv-LV" dirty="0">
                <a:solidFill>
                  <a:schemeClr val="bg1"/>
                </a:solidFill>
              </a:rPr>
              <a:t>2022</a:t>
            </a: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Apakšvirsraksts 2">
            <a:extLst>
              <a:ext uri="{FF2B5EF4-FFF2-40B4-BE49-F238E27FC236}">
                <a16:creationId xmlns:a16="http://schemas.microsoft.com/office/drawing/2014/main" xmlns="" id="{B283BC56-6BCC-13CC-C923-B05EA2FD7D1F}"/>
              </a:ext>
            </a:extLst>
          </p:cNvPr>
          <p:cNvSpPr txBox="1">
            <a:spLocks/>
          </p:cNvSpPr>
          <p:nvPr/>
        </p:nvSpPr>
        <p:spPr bwMode="gray">
          <a:xfrm>
            <a:off x="680906" y="5178100"/>
            <a:ext cx="2313964" cy="1080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bg1"/>
                </a:solidFill>
              </a:rPr>
              <a:t>Rihards Veinbergs</a:t>
            </a:r>
          </a:p>
          <a:p>
            <a:pPr>
              <a:spcBef>
                <a:spcPts val="0"/>
              </a:spcBef>
            </a:pPr>
            <a:r>
              <a:rPr lang="lv-LV" sz="1200" cap="none" dirty="0" err="1">
                <a:solidFill>
                  <a:schemeClr val="bg1"/>
                </a:solidFill>
                <a:hlinkClick r:id="rId4"/>
              </a:rPr>
              <a:t>Rihards.Veinbergs@at.gov.lv</a:t>
            </a:r>
            <a:endParaRPr lang="lv-LV" sz="1200" cap="none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F93EA-B70C-55D7-77D0-0D883FCF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 un sadalījums pa tiesām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BD0B4AA3-9F64-0A66-EE9B-2CBFC866D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75B1798-8FE1-CDBB-2648-CCBA80435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55776"/>
              </p:ext>
            </p:extLst>
          </p:nvPr>
        </p:nvGraphicFramePr>
        <p:xfrm>
          <a:off x="4963886" y="1600915"/>
          <a:ext cx="7137918" cy="4221388"/>
        </p:xfrm>
        <a:graphic>
          <a:graphicData uri="http://schemas.openxmlformats.org/drawingml/2006/table">
            <a:tbl>
              <a:tblPr/>
              <a:tblGrid>
                <a:gridCol w="254926">
                  <a:extLst>
                    <a:ext uri="{9D8B030D-6E8A-4147-A177-3AD203B41FA5}">
                      <a16:colId xmlns:a16="http://schemas.microsoft.com/office/drawing/2014/main" xmlns="" val="4009923346"/>
                    </a:ext>
                  </a:extLst>
                </a:gridCol>
                <a:gridCol w="2124378">
                  <a:extLst>
                    <a:ext uri="{9D8B030D-6E8A-4147-A177-3AD203B41FA5}">
                      <a16:colId xmlns:a16="http://schemas.microsoft.com/office/drawing/2014/main" xmlns="" val="1315823192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xmlns="" val="1207956689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xmlns="" val="390180054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xmlns="" val="2916642053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xmlns="" val="2817603567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xmlns="" val="3726999393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xmlns="" val="1335739194"/>
                    </a:ext>
                  </a:extLst>
                </a:gridCol>
                <a:gridCol w="679802">
                  <a:extLst>
                    <a:ext uri="{9D8B030D-6E8A-4147-A177-3AD203B41FA5}">
                      <a16:colId xmlns:a16="http://schemas.microsoft.com/office/drawing/2014/main" xmlns="" val="54748523"/>
                    </a:ext>
                  </a:extLst>
                </a:gridCol>
              </a:tblGrid>
              <a:tr h="95723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Kopējais tiesnešu skaits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Vairāk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 5g.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līdz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Mazāk par 5g. līdz pens. vec. (sk.)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Sasniegts pens. vec. (sk.)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Vairāk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 5g.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līdz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Mazāk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 5g.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līdz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Sasniegts </a:t>
                      </a:r>
                      <a:r>
                        <a:rPr lang="lv-LV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</a:t>
                      </a:r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vec.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195159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Augstākā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204054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343819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023077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Latgales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160094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094445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019736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apgabaltiesa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8049011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359788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pilsētas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002462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6748889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3800536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568609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rajona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0533402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Daugavpils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67398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Rēzeknes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9681588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Ekonomisko lietu tiesa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4219142"/>
                  </a:ext>
                </a:extLst>
              </a:tr>
              <a:tr h="191446">
                <a:tc>
                  <a:txBody>
                    <a:bodyPr/>
                    <a:lstStyle/>
                    <a:p>
                      <a:pPr algn="l" fontAlgn="b"/>
                      <a:endParaRPr lang="lv-LV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Tiesu sistēma 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22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88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F055A47-689C-27C7-35F2-43D668CF4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084790"/>
              </p:ext>
            </p:extLst>
          </p:nvPr>
        </p:nvGraphicFramePr>
        <p:xfrm>
          <a:off x="489857" y="506186"/>
          <a:ext cx="11185072" cy="587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27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E47DDBAB-89E7-4117-A839-57135AF70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365894"/>
              </p:ext>
            </p:extLst>
          </p:nvPr>
        </p:nvGraphicFramePr>
        <p:xfrm>
          <a:off x="633046" y="422032"/>
          <a:ext cx="10972800" cy="59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05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59D15983-65D2-4D37-9850-CCC1670B0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314758"/>
              </p:ext>
            </p:extLst>
          </p:nvPr>
        </p:nvGraphicFramePr>
        <p:xfrm>
          <a:off x="844062" y="615820"/>
          <a:ext cx="10550769" cy="566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054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4E4F0EA5-4757-484D-A6D9-CFAF92E59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45612"/>
              </p:ext>
            </p:extLst>
          </p:nvPr>
        </p:nvGraphicFramePr>
        <p:xfrm>
          <a:off x="750277" y="550506"/>
          <a:ext cx="10667999" cy="575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567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63755756-1A46-43CE-B09F-63B8BF86A6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72669"/>
              </p:ext>
            </p:extLst>
          </p:nvPr>
        </p:nvGraphicFramePr>
        <p:xfrm>
          <a:off x="438539" y="587830"/>
          <a:ext cx="11299371" cy="589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65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1D729-0D8D-3F1D-BC20-49BE2907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 3 līmeņos</a:t>
            </a:r>
            <a:endParaRPr lang="lv-LV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BC138AA-880D-4EE1-8002-85D9472E0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51982"/>
              </p:ext>
            </p:extLst>
          </p:nvPr>
        </p:nvGraphicFramePr>
        <p:xfrm>
          <a:off x="466531" y="2258008"/>
          <a:ext cx="11234057" cy="406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54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92F5A192-CF4C-0AAC-78FC-C9B7470A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 3 līmeņos</a:t>
            </a:r>
            <a:endParaRPr lang="lv-LV" dirty="0"/>
          </a:p>
        </p:txBody>
      </p:sp>
      <p:graphicFrame>
        <p:nvGraphicFramePr>
          <p:cNvPr id="19" name="Picture Placeholder 18">
            <a:extLst>
              <a:ext uri="{FF2B5EF4-FFF2-40B4-BE49-F238E27FC236}">
                <a16:creationId xmlns:a16="http://schemas.microsoft.com/office/drawing/2014/main" xmlns="" id="{4D2C4146-B6F9-46BF-89A9-C58FD0737DC7}"/>
              </a:ext>
            </a:extLst>
          </p:cNvPr>
          <p:cNvGraphicFramePr>
            <a:graphicFrameLocks noGrp="1"/>
          </p:cNvGraphicFramePr>
          <p:nvPr>
            <p:ph type="pic" idx="15"/>
            <p:extLst>
              <p:ext uri="{D42A27DB-BD31-4B8C-83A1-F6EECF244321}">
                <p14:modId xmlns:p14="http://schemas.microsoft.com/office/powerpoint/2010/main" val="3311044121"/>
              </p:ext>
            </p:extLst>
          </p:nvPr>
        </p:nvGraphicFramePr>
        <p:xfrm>
          <a:off x="1157002" y="2631492"/>
          <a:ext cx="3051746" cy="363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Picture Placeholder 19">
            <a:extLst>
              <a:ext uri="{FF2B5EF4-FFF2-40B4-BE49-F238E27FC236}">
                <a16:creationId xmlns:a16="http://schemas.microsoft.com/office/drawing/2014/main" xmlns="" id="{695A8260-9840-4C5A-A928-F689855DFF19}"/>
              </a:ext>
            </a:extLst>
          </p:cNvPr>
          <p:cNvGraphicFramePr>
            <a:graphicFrameLocks noGrp="1"/>
          </p:cNvGraphicFramePr>
          <p:nvPr>
            <p:ph type="pic" idx="21"/>
            <p:extLst>
              <p:ext uri="{D42A27DB-BD31-4B8C-83A1-F6EECF244321}">
                <p14:modId xmlns:p14="http://schemas.microsoft.com/office/powerpoint/2010/main" val="208601869"/>
              </p:ext>
            </p:extLst>
          </p:nvPr>
        </p:nvGraphicFramePr>
        <p:xfrm>
          <a:off x="4570127" y="2631492"/>
          <a:ext cx="3051746" cy="363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Picture Placeholder 20">
            <a:extLst>
              <a:ext uri="{FF2B5EF4-FFF2-40B4-BE49-F238E27FC236}">
                <a16:creationId xmlns:a16="http://schemas.microsoft.com/office/drawing/2014/main" xmlns="" id="{7F1CB8A8-5815-4A56-949C-BA888D137322}"/>
              </a:ext>
            </a:extLst>
          </p:cNvPr>
          <p:cNvGraphicFramePr>
            <a:graphicFrameLocks noGrp="1"/>
          </p:cNvGraphicFramePr>
          <p:nvPr>
            <p:ph type="pic" idx="22"/>
            <p:extLst>
              <p:ext uri="{D42A27DB-BD31-4B8C-83A1-F6EECF244321}">
                <p14:modId xmlns:p14="http://schemas.microsoft.com/office/powerpoint/2010/main" val="4113308247"/>
              </p:ext>
            </p:extLst>
          </p:nvPr>
        </p:nvGraphicFramePr>
        <p:xfrm>
          <a:off x="7984839" y="2631492"/>
          <a:ext cx="3051747" cy="363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898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3C282-D3A5-03DA-16D1-6D3594339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struktūra, visi tiesneši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1095685-6745-44E2-B9CB-822A96EEB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175257"/>
              </p:ext>
            </p:extLst>
          </p:nvPr>
        </p:nvGraphicFramePr>
        <p:xfrm>
          <a:off x="1510263" y="2622161"/>
          <a:ext cx="88249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920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4528E-E72D-D6FC-EE29-2A129D52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Dzimumu līdzsvars Eiropas tiesās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1F65E76-C9AC-D6CB-8F53-E261EA65F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4360"/>
              </p:ext>
            </p:extLst>
          </p:nvPr>
        </p:nvGraphicFramePr>
        <p:xfrm>
          <a:off x="427839" y="2239861"/>
          <a:ext cx="11249635" cy="412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93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5077A-D90A-AA14-F43F-1C290E20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Kontekstam:</a:t>
            </a:r>
            <a:br>
              <a:rPr lang="lv-LV" b="1" dirty="0"/>
            </a:br>
            <a:r>
              <a:rPr lang="lv-LV" b="1" dirty="0"/>
              <a:t>Tiesnešu skaits un vakances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959068AE-9371-6435-04F8-BE7881DCF8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5052" y="2286001"/>
          <a:ext cx="8692309" cy="4438656"/>
        </p:xfrm>
        <a:graphic>
          <a:graphicData uri="http://schemas.openxmlformats.org/drawingml/2006/table">
            <a:tbl>
              <a:tblPr/>
              <a:tblGrid>
                <a:gridCol w="1806533">
                  <a:extLst>
                    <a:ext uri="{9D8B030D-6E8A-4147-A177-3AD203B41FA5}">
                      <a16:colId xmlns:a16="http://schemas.microsoft.com/office/drawing/2014/main" xmlns="" val="117729102"/>
                    </a:ext>
                  </a:extLst>
                </a:gridCol>
                <a:gridCol w="785450">
                  <a:extLst>
                    <a:ext uri="{9D8B030D-6E8A-4147-A177-3AD203B41FA5}">
                      <a16:colId xmlns:a16="http://schemas.microsoft.com/office/drawing/2014/main" xmlns="" val="1941052530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xmlns="" val="3362201499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xmlns="" val="1684749051"/>
                    </a:ext>
                  </a:extLst>
                </a:gridCol>
                <a:gridCol w="785450">
                  <a:extLst>
                    <a:ext uri="{9D8B030D-6E8A-4147-A177-3AD203B41FA5}">
                      <a16:colId xmlns:a16="http://schemas.microsoft.com/office/drawing/2014/main" xmlns="" val="1402677244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xmlns="" val="1483617804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xmlns="" val="240529594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xmlns="" val="39774750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xmlns="" val="3221115934"/>
                    </a:ext>
                  </a:extLst>
                </a:gridCol>
                <a:gridCol w="759268">
                  <a:extLst>
                    <a:ext uri="{9D8B030D-6E8A-4147-A177-3AD203B41FA5}">
                      <a16:colId xmlns:a16="http://schemas.microsoft.com/office/drawing/2014/main" xmlns="" val="3073251284"/>
                    </a:ext>
                  </a:extLst>
                </a:gridCol>
              </a:tblGrid>
              <a:tr h="220880">
                <a:tc>
                  <a:txBody>
                    <a:bodyPr/>
                    <a:lstStyle/>
                    <a:p>
                      <a:pPr algn="l" fontAlgn="b"/>
                      <a:endParaRPr lang="lv-LV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lv-LV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5474950"/>
                  </a:ext>
                </a:extLst>
              </a:tr>
              <a:tr h="631088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Tiesa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Tieneša amata vietu kopskaits.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t.sk. tiesneši (AL; CL; KL)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t.sk. tiesneši ar ZG spec.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Tiesnešu faktiskais sk.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t.sk. tiesneši (AL; CL; KL)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t.sk. tiesneši ar ZG spec.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Tiesneša amata vakanču sk.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Izsludināti konkursi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Vakanču %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9508885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Senāts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2686410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6794142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5573368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Latgales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2688497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316887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0856361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apgabaltiesa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338647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Administratīvā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6900379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pilsētas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4583942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Rīgas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8613166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Kurzemes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0767278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Vidzemes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307977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Zemgales rajona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6943279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Daugavpils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302665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Rēzeknes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6378646"/>
                  </a:ext>
                </a:extLst>
              </a:tr>
              <a:tr h="220880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Ekonomisko lietu tiesa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95" marR="8095" marT="809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620321"/>
                  </a:ext>
                </a:extLst>
              </a:tr>
              <a:tr h="210363"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Tiesu sistēma ∑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8095" marR="8095" marT="809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3771337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3EFCA75A-90C9-6175-2912-C9F9749C34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57467"/>
              </p:ext>
            </p:extLst>
          </p:nvPr>
        </p:nvGraphicFramePr>
        <p:xfrm>
          <a:off x="9401174" y="2562787"/>
          <a:ext cx="2790826" cy="332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7921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9B947-3D61-B99F-4D69-B36C5E25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Dzimumu līdzsvars Latvijas tiesu sistēmā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E16F9C2-91AF-FEFE-E2D9-6630AB2E7C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4940965"/>
              </p:ext>
            </p:extLst>
          </p:nvPr>
        </p:nvGraphicFramePr>
        <p:xfrm>
          <a:off x="492128" y="2603500"/>
          <a:ext cx="5487986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842D4D3D-D65D-4B84-BECB-8C8ACFEC4B1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8260143"/>
              </p:ext>
            </p:extLst>
          </p:nvPr>
        </p:nvGraphicFramePr>
        <p:xfrm>
          <a:off x="6208712" y="2603500"/>
          <a:ext cx="5487987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311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0F08F-1711-02DF-9F3B-3A7C47AD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Dzimumu līdzsvara dinamika Latvijas tiesās</a:t>
            </a:r>
            <a:br>
              <a:rPr lang="lv-LV" dirty="0"/>
            </a:br>
            <a:r>
              <a:rPr lang="lv-LV" dirty="0"/>
              <a:t>2010-2020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883F1F-B630-A4E4-D5EA-866A2C092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076188-EC64-586B-3A83-D62E7424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23" y="1357844"/>
            <a:ext cx="5052678" cy="4923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FC3275-887D-450C-002C-166CDAA5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36" y="877268"/>
            <a:ext cx="2789076" cy="126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91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B4EE287-EAA0-7E12-EDB1-4067540B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Secinājumi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60B9A9E-7F43-E9CC-7D4A-81E2EB67A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2332139"/>
            <a:ext cx="11157358" cy="4157561"/>
          </a:xfrm>
        </p:spPr>
        <p:txBody>
          <a:bodyPr>
            <a:normAutofit/>
          </a:bodyPr>
          <a:lstStyle/>
          <a:p>
            <a:pPr algn="just"/>
            <a:r>
              <a:rPr lang="lv-LV" dirty="0">
                <a:solidFill>
                  <a:schemeClr val="tx1"/>
                </a:solidFill>
              </a:rPr>
              <a:t>Latvijas tiesnešu vidū vērojama strauja tuvošanās pensijas vecumam. Vidējā laika termiņā tas var novest pie augsta vakanto amata vietu skaita grūtībām aizpildīt brīvās tiesnešu amata vietas.</a:t>
            </a:r>
          </a:p>
          <a:p>
            <a:pPr algn="just"/>
            <a:r>
              <a:rPr lang="lv-LV" dirty="0">
                <a:solidFill>
                  <a:schemeClr val="tx1"/>
                </a:solidFill>
              </a:rPr>
              <a:t>7% tiesnešu jau šobrīd ir tiesīgi doties izdienas pensijā, savukārt tuvāko piecu gadu laikā, tiesības uz pensiju būs jau 34% no šobrīd strādājošajiem tiesnešiem.</a:t>
            </a:r>
          </a:p>
          <a:p>
            <a:pPr algn="just"/>
            <a:r>
              <a:rPr lang="lv-LV" dirty="0">
                <a:solidFill>
                  <a:schemeClr val="tx1"/>
                </a:solidFill>
              </a:rPr>
              <a:t>Īpaši augsta tiesnešu nomaiņa prognozējama vispārējās jurisdikcijas apgabaltiesās.</a:t>
            </a:r>
          </a:p>
          <a:p>
            <a:pPr algn="just"/>
            <a:r>
              <a:rPr lang="lv-LV" dirty="0">
                <a:solidFill>
                  <a:schemeClr val="tx1"/>
                </a:solidFill>
              </a:rPr>
              <a:t>Aizpildot vakances augstākā līmeņa tiesās, vakanču slodze tiks pārnesta uz rajona tiesām. Vakanču aizpildīšana var izrādīties izaicinoša.</a:t>
            </a:r>
          </a:p>
          <a:p>
            <a:pPr algn="just"/>
            <a:r>
              <a:rPr lang="lv-LV" dirty="0">
                <a:solidFill>
                  <a:schemeClr val="tx1"/>
                </a:solidFill>
              </a:rPr>
              <a:t>Latvijā vērojams zemākais vīriešu īpatsvars tiesnešu vidū starp visām Eiropas padomes dalībvalstīm – 19%</a:t>
            </a:r>
          </a:p>
        </p:txBody>
      </p:sp>
    </p:spTree>
    <p:extLst>
      <p:ext uri="{BB962C8B-B14F-4D97-AF65-F5344CB8AC3E}">
        <p14:creationId xmlns:p14="http://schemas.microsoft.com/office/powerpoint/2010/main" val="194284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42B9B-E68F-318D-DFDE-EF2CB391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skaits un vakances </a:t>
            </a:r>
            <a:br>
              <a:rPr lang="lv-LV" b="1" dirty="0"/>
            </a:br>
            <a:r>
              <a:rPr lang="lv-LV" b="1" dirty="0"/>
              <a:t>(skaitlisks sadalījums)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A194247-AA50-2801-3503-99568ED19B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2257425"/>
          <a:ext cx="11163300" cy="412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33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42B9B-E68F-318D-DFDE-EF2CB391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skaits un vakances </a:t>
            </a:r>
            <a:br>
              <a:rPr lang="lv-LV" b="1" dirty="0"/>
            </a:br>
            <a:r>
              <a:rPr lang="lv-LV" b="1" dirty="0"/>
              <a:t>(procentuāls sadalījums)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FFCE1CA7-496B-45A3-AAF1-D906ACC180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300" y="2295525"/>
          <a:ext cx="1118235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53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42B9B-E68F-318D-DFDE-EF2CB391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Vakanču sadalījums un izsludinātie konkursi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5B631327-A782-407B-B94E-961B2CBE14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250" y="2276475"/>
          <a:ext cx="11229975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82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9CD33ED-9BA9-4EEC-275A-A1740BAA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C87D433-A21B-033E-D8FC-85084D42C0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2388708"/>
              </p:ext>
            </p:extLst>
          </p:nvPr>
        </p:nvGraphicFramePr>
        <p:xfrm>
          <a:off x="6836569" y="3835400"/>
          <a:ext cx="4332175" cy="130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4101">
                  <a:extLst>
                    <a:ext uri="{9D8B030D-6E8A-4147-A177-3AD203B41FA5}">
                      <a16:colId xmlns:a16="http://schemas.microsoft.com/office/drawing/2014/main" xmlns="" val="3697138250"/>
                    </a:ext>
                  </a:extLst>
                </a:gridCol>
                <a:gridCol w="739358">
                  <a:extLst>
                    <a:ext uri="{9D8B030D-6E8A-4147-A177-3AD203B41FA5}">
                      <a16:colId xmlns:a16="http://schemas.microsoft.com/office/drawing/2014/main" xmlns="" val="1839505883"/>
                    </a:ext>
                  </a:extLst>
                </a:gridCol>
                <a:gridCol w="739358">
                  <a:extLst>
                    <a:ext uri="{9D8B030D-6E8A-4147-A177-3AD203B41FA5}">
                      <a16:colId xmlns:a16="http://schemas.microsoft.com/office/drawing/2014/main" xmlns="" val="3686963330"/>
                    </a:ext>
                  </a:extLst>
                </a:gridCol>
                <a:gridCol w="739358">
                  <a:extLst>
                    <a:ext uri="{9D8B030D-6E8A-4147-A177-3AD203B41FA5}">
                      <a16:colId xmlns:a16="http://schemas.microsoft.com/office/drawing/2014/main" xmlns="" val="166219553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Vidējais tiesneša vecums: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51,85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25326461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826276736"/>
                  </a:ext>
                </a:extLst>
              </a:tr>
              <a:tr h="2616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Vidējais tiesneša izdienas stāžs: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17,59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75240628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10400657"/>
                  </a:ext>
                </a:extLst>
              </a:tr>
              <a:tr h="261620">
                <a:tc gridSpan="3"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Vidējais tiesneša vecums stājoties amatā: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34,26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608445291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17B41F45-05F6-B421-648B-E7091E33656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0793015"/>
              </p:ext>
            </p:extLst>
          </p:nvPr>
        </p:nvGraphicFramePr>
        <p:xfrm>
          <a:off x="1155700" y="2603500"/>
          <a:ext cx="4940300" cy="403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853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D455D3A-7D0F-8372-09C1-6FBD90E3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Vecums stājoties tiesneša amatā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33AFA772-099C-4D74-D87F-816B775D9F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7903241"/>
              </p:ext>
            </p:extLst>
          </p:nvPr>
        </p:nvGraphicFramePr>
        <p:xfrm>
          <a:off x="1155700" y="2603500"/>
          <a:ext cx="48244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F9DF0A0B-2825-45C5-8EBB-79C7DC93D89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1723874"/>
              </p:ext>
            </p:extLst>
          </p:nvPr>
        </p:nvGraphicFramePr>
        <p:xfrm>
          <a:off x="6208713" y="2603500"/>
          <a:ext cx="4824412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357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13EE903-10C6-867D-17ED-67AFF167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izdienas struktūra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FA75F3F-7EBA-35E2-A2BE-ED56409D73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029742"/>
              </p:ext>
            </p:extLst>
          </p:nvPr>
        </p:nvGraphicFramePr>
        <p:xfrm>
          <a:off x="1155700" y="2603500"/>
          <a:ext cx="10239131" cy="37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78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8DD879-0493-0F35-7A39-BA1A162C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Tiesnešu vecuma struktūra</a:t>
            </a:r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C2209519-D249-EDCF-D81F-522436BBA1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8765877"/>
              </p:ext>
            </p:extLst>
          </p:nvPr>
        </p:nvGraphicFramePr>
        <p:xfrm>
          <a:off x="1154954" y="2211614"/>
          <a:ext cx="4825159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F8E87E81-D062-4031-A9AC-D613EF682A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23664"/>
              </p:ext>
            </p:extLst>
          </p:nvPr>
        </p:nvGraphicFramePr>
        <p:xfrm>
          <a:off x="6208713" y="2211614"/>
          <a:ext cx="4825158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DCAD8A-928D-F818-4681-631379889161}"/>
              </a:ext>
            </a:extLst>
          </p:cNvPr>
          <p:cNvSpPr txBox="1"/>
          <p:nvPr/>
        </p:nvSpPr>
        <p:spPr>
          <a:xfrm>
            <a:off x="382555" y="6466114"/>
            <a:ext cx="9339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solidFill>
                  <a:srgbClr val="FF0000"/>
                </a:solidFill>
              </a:rPr>
              <a:t>* </a:t>
            </a:r>
            <a:r>
              <a:rPr lang="lv-LV" sz="1100" dirty="0"/>
              <a:t>Tiesnešu pensionēšanās vecums rēķināts atbilstoši Tiesnešu izdienas pensiju likumā noteiktajiem kritērijiem, nevis vispārīgo 65.g.v.</a:t>
            </a:r>
          </a:p>
        </p:txBody>
      </p:sp>
    </p:spTree>
    <p:extLst>
      <p:ext uri="{BB962C8B-B14F-4D97-AF65-F5344CB8AC3E}">
        <p14:creationId xmlns:p14="http://schemas.microsoft.com/office/powerpoint/2010/main" val="3508461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4541</TotalTime>
  <Words>872</Words>
  <Application>Microsoft Office PowerPoint</Application>
  <PresentationFormat>Widescreen</PresentationFormat>
  <Paragraphs>400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Ion Boardroom</vt:lpstr>
      <vt:lpstr>Tiesnešu  demogrāfiskā  struktūra  </vt:lpstr>
      <vt:lpstr>Kontekstam: Tiesnešu skaits un vakances</vt:lpstr>
      <vt:lpstr>Tiesnešu skaits un vakances  (skaitlisks sadalījums)</vt:lpstr>
      <vt:lpstr>Tiesnešu skaits un vakances  (procentuāls sadalījums)</vt:lpstr>
      <vt:lpstr>Vakanču sadalījums un izsludinātie konkursi</vt:lpstr>
      <vt:lpstr>Tiesnešu vecuma struktūra</vt:lpstr>
      <vt:lpstr>Vecums stājoties tiesneša amatā</vt:lpstr>
      <vt:lpstr>Tiesnešu izdienas struktūra</vt:lpstr>
      <vt:lpstr>Tiesnešu vecuma struktūra</vt:lpstr>
      <vt:lpstr>Tiesnešu vecuma struktūra un sadalījums pa tiesām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Tiesnešu vecuma struktūra 3 līmeņos</vt:lpstr>
      <vt:lpstr>Tiesnešu vecuma struktūra 3 līmeņos</vt:lpstr>
      <vt:lpstr>Tiesnešu vecuma struktūra, visi tiesneši</vt:lpstr>
      <vt:lpstr>Dzimumu līdzsvars Eiropas tiesās</vt:lpstr>
      <vt:lpstr>Dzimumu līdzsvars Latvijas tiesu sistēmā</vt:lpstr>
      <vt:lpstr>Dzimumu līdzsvara dinamika Latvijas tiesās 2010-2020</vt:lpstr>
      <vt:lpstr>Secinājumi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Alla Spale</dc:creator>
  <cp:lastModifiedBy>Rasma Zvejniece</cp:lastModifiedBy>
  <cp:revision>362</cp:revision>
  <dcterms:created xsi:type="dcterms:W3CDTF">2022-03-18T14:34:05Z</dcterms:created>
  <dcterms:modified xsi:type="dcterms:W3CDTF">2022-11-14T10:04:21Z</dcterms:modified>
</cp:coreProperties>
</file>