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7" r:id="rId4"/>
    <p:sldId id="281" r:id="rId5"/>
    <p:sldId id="280" r:id="rId6"/>
    <p:sldId id="264" r:id="rId7"/>
    <p:sldId id="283" r:id="rId8"/>
    <p:sldId id="269" r:id="rId9"/>
    <p:sldId id="258" r:id="rId10"/>
    <p:sldId id="275" r:id="rId11"/>
    <p:sldId id="276" r:id="rId12"/>
    <p:sldId id="274" r:id="rId13"/>
    <p:sldId id="259" r:id="rId14"/>
    <p:sldId id="260" r:id="rId15"/>
    <p:sldId id="268" r:id="rId16"/>
    <p:sldId id="261" r:id="rId17"/>
    <p:sldId id="277" r:id="rId18"/>
    <p:sldId id="262" r:id="rId19"/>
    <p:sldId id="265" r:id="rId20"/>
    <p:sldId id="263" r:id="rId21"/>
    <p:sldId id="270" r:id="rId22"/>
    <p:sldId id="271" r:id="rId23"/>
    <p:sldId id="278" r:id="rId24"/>
    <p:sldId id="279" r:id="rId25"/>
    <p:sldId id="272"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D7EE"/>
    <a:srgbClr val="840B55"/>
    <a:srgbClr val="DEEBF7"/>
    <a:srgbClr val="000000"/>
    <a:srgbClr val="DAE3F3"/>
    <a:srgbClr val="EDEDED"/>
    <a:srgbClr val="D6DC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0" d="100"/>
          <a:sy n="70" d="100"/>
        </p:scale>
        <p:origin x="53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E634FEA7-1D0A-447C-A3F8-F59FF0298366}"/>
              </a:ext>
            </a:extLst>
          </p:cNvPr>
          <p:cNvSpPr>
            <a:spLocks noGrp="1"/>
          </p:cNvSpPr>
          <p:nvPr>
            <p:ph type="ctrTitle"/>
          </p:nvPr>
        </p:nvSpPr>
        <p:spPr>
          <a:xfrm>
            <a:off x="1524000" y="1122363"/>
            <a:ext cx="9144000" cy="2387600"/>
          </a:xfrm>
        </p:spPr>
        <p:txBody>
          <a:bodyPr anchor="b"/>
          <a:lstStyle>
            <a:lvl1pPr algn="ctr">
              <a:defRPr sz="6000"/>
            </a:lvl1pPr>
          </a:lstStyle>
          <a:p>
            <a:r>
              <a:rPr lang="lv-LV"/>
              <a:t>Rediģēt šablona virsraksta stilu</a:t>
            </a:r>
            <a:endParaRPr lang="en-GB"/>
          </a:p>
        </p:txBody>
      </p:sp>
      <p:sp>
        <p:nvSpPr>
          <p:cNvPr id="3" name="Apakšvirsraksts 2">
            <a:extLst>
              <a:ext uri="{FF2B5EF4-FFF2-40B4-BE49-F238E27FC236}">
                <a16:creationId xmlns:a16="http://schemas.microsoft.com/office/drawing/2014/main" xmlns="" id="{014DB4FE-7C3C-461E-9CAE-BDC62AFAAF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a:t>Noklikšķiniet, lai rediģētu šablona apakšvirsraksta stilu</a:t>
            </a:r>
            <a:endParaRPr lang="en-GB"/>
          </a:p>
        </p:txBody>
      </p:sp>
      <p:sp>
        <p:nvSpPr>
          <p:cNvPr id="4" name="Datuma vietturis 3">
            <a:extLst>
              <a:ext uri="{FF2B5EF4-FFF2-40B4-BE49-F238E27FC236}">
                <a16:creationId xmlns:a16="http://schemas.microsoft.com/office/drawing/2014/main" xmlns="" id="{016AD3FD-4C59-4900-9C38-55CB1AE7CC0B}"/>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5" name="Kājenes vietturis 4">
            <a:extLst>
              <a:ext uri="{FF2B5EF4-FFF2-40B4-BE49-F238E27FC236}">
                <a16:creationId xmlns:a16="http://schemas.microsoft.com/office/drawing/2014/main" xmlns="" id="{C1DAF98B-E425-428B-AB2A-F3494A341649}"/>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xmlns="" id="{576944C0-6949-4EA3-8275-8F16455B2879}"/>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3117585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B724EEDA-7A73-430E-8DDB-15672D51BAD5}"/>
              </a:ext>
            </a:extLst>
          </p:cNvPr>
          <p:cNvSpPr>
            <a:spLocks noGrp="1"/>
          </p:cNvSpPr>
          <p:nvPr>
            <p:ph type="title"/>
          </p:nvPr>
        </p:nvSpPr>
        <p:spPr/>
        <p:txBody>
          <a:bodyPr/>
          <a:lstStyle/>
          <a:p>
            <a:r>
              <a:rPr lang="lv-LV"/>
              <a:t>Rediģēt šablona virsraksta stilu</a:t>
            </a:r>
            <a:endParaRPr lang="en-GB"/>
          </a:p>
        </p:txBody>
      </p:sp>
      <p:sp>
        <p:nvSpPr>
          <p:cNvPr id="3" name="Vertikāls teksta vietturis 2">
            <a:extLst>
              <a:ext uri="{FF2B5EF4-FFF2-40B4-BE49-F238E27FC236}">
                <a16:creationId xmlns:a16="http://schemas.microsoft.com/office/drawing/2014/main" xmlns="" id="{B82E4AE5-8791-4BD1-8BBF-8007C2877039}"/>
              </a:ext>
            </a:extLst>
          </p:cNvPr>
          <p:cNvSpPr>
            <a:spLocks noGrp="1"/>
          </p:cNvSpPr>
          <p:nvPr>
            <p:ph type="body" orient="vert" idx="1"/>
          </p:nvPr>
        </p:nvSpPr>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a:extLst>
              <a:ext uri="{FF2B5EF4-FFF2-40B4-BE49-F238E27FC236}">
                <a16:creationId xmlns:a16="http://schemas.microsoft.com/office/drawing/2014/main" xmlns="" id="{53FCE8CA-C8E8-41AD-8A0D-552174B3CD44}"/>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5" name="Kājenes vietturis 4">
            <a:extLst>
              <a:ext uri="{FF2B5EF4-FFF2-40B4-BE49-F238E27FC236}">
                <a16:creationId xmlns:a16="http://schemas.microsoft.com/office/drawing/2014/main" xmlns="" id="{F105457A-86C0-4ED1-87D3-15871DE04ACA}"/>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xmlns="" id="{6406FD80-3AD1-44E1-BBAA-E363346D4F76}"/>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630336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a:extLst>
              <a:ext uri="{FF2B5EF4-FFF2-40B4-BE49-F238E27FC236}">
                <a16:creationId xmlns:a16="http://schemas.microsoft.com/office/drawing/2014/main" xmlns="" id="{7394EF06-593F-409F-9E22-868711BA3AAA}"/>
              </a:ext>
            </a:extLst>
          </p:cNvPr>
          <p:cNvSpPr>
            <a:spLocks noGrp="1"/>
          </p:cNvSpPr>
          <p:nvPr>
            <p:ph type="title" orient="vert"/>
          </p:nvPr>
        </p:nvSpPr>
        <p:spPr>
          <a:xfrm>
            <a:off x="8724900" y="365125"/>
            <a:ext cx="2628900" cy="5811838"/>
          </a:xfrm>
        </p:spPr>
        <p:txBody>
          <a:bodyPr vert="eaVert"/>
          <a:lstStyle/>
          <a:p>
            <a:r>
              <a:rPr lang="lv-LV"/>
              <a:t>Rediģēt šablona virsraksta stilu</a:t>
            </a:r>
            <a:endParaRPr lang="en-GB"/>
          </a:p>
        </p:txBody>
      </p:sp>
      <p:sp>
        <p:nvSpPr>
          <p:cNvPr id="3" name="Vertikāls teksta vietturis 2">
            <a:extLst>
              <a:ext uri="{FF2B5EF4-FFF2-40B4-BE49-F238E27FC236}">
                <a16:creationId xmlns:a16="http://schemas.microsoft.com/office/drawing/2014/main" xmlns="" id="{638F62C3-7001-4A26-A5E6-420ECEC4486D}"/>
              </a:ext>
            </a:extLst>
          </p:cNvPr>
          <p:cNvSpPr>
            <a:spLocks noGrp="1"/>
          </p:cNvSpPr>
          <p:nvPr>
            <p:ph type="body" orient="vert" idx="1"/>
          </p:nvPr>
        </p:nvSpPr>
        <p:spPr>
          <a:xfrm>
            <a:off x="838200" y="365125"/>
            <a:ext cx="7734300" cy="5811838"/>
          </a:xfrm>
        </p:spPr>
        <p:txBody>
          <a:bodyPr vert="eaVert"/>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a:extLst>
              <a:ext uri="{FF2B5EF4-FFF2-40B4-BE49-F238E27FC236}">
                <a16:creationId xmlns:a16="http://schemas.microsoft.com/office/drawing/2014/main" xmlns="" id="{3D02D306-D23A-4DF7-A4E3-9D4EC46F4F98}"/>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5" name="Kājenes vietturis 4">
            <a:extLst>
              <a:ext uri="{FF2B5EF4-FFF2-40B4-BE49-F238E27FC236}">
                <a16:creationId xmlns:a16="http://schemas.microsoft.com/office/drawing/2014/main" xmlns="" id="{85E9C982-0885-4C78-A118-38E1A59A6398}"/>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xmlns="" id="{B074437C-1B3E-4CB3-B557-0780A5EF983D}"/>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16501524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17272379-E0BE-4CA6-82BA-08319289BD1F}"/>
              </a:ext>
            </a:extLst>
          </p:cNvPr>
          <p:cNvSpPr>
            <a:spLocks noGrp="1"/>
          </p:cNvSpPr>
          <p:nvPr>
            <p:ph type="title"/>
          </p:nvPr>
        </p:nvSpPr>
        <p:spPr/>
        <p:txBody>
          <a:bodyPr/>
          <a:lstStyle/>
          <a:p>
            <a:r>
              <a:rPr lang="lv-LV"/>
              <a:t>Rediģēt šablona virsraksta stilu</a:t>
            </a:r>
            <a:endParaRPr lang="en-GB"/>
          </a:p>
        </p:txBody>
      </p:sp>
      <p:sp>
        <p:nvSpPr>
          <p:cNvPr id="3" name="Satura vietturis 2">
            <a:extLst>
              <a:ext uri="{FF2B5EF4-FFF2-40B4-BE49-F238E27FC236}">
                <a16:creationId xmlns:a16="http://schemas.microsoft.com/office/drawing/2014/main" xmlns="" id="{2D00AA00-3689-429E-AECB-9AC4FE8D5D7F}"/>
              </a:ext>
            </a:extLst>
          </p:cNvPr>
          <p:cNvSpPr>
            <a:spLocks noGrp="1"/>
          </p:cNvSpPr>
          <p:nvPr>
            <p:ph idx="1"/>
          </p:nvPr>
        </p:nvSpPr>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a:extLst>
              <a:ext uri="{FF2B5EF4-FFF2-40B4-BE49-F238E27FC236}">
                <a16:creationId xmlns:a16="http://schemas.microsoft.com/office/drawing/2014/main" xmlns="" id="{9CBCBF3A-FD1F-420B-BE87-6EAC1F631619}"/>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5" name="Kājenes vietturis 4">
            <a:extLst>
              <a:ext uri="{FF2B5EF4-FFF2-40B4-BE49-F238E27FC236}">
                <a16:creationId xmlns:a16="http://schemas.microsoft.com/office/drawing/2014/main" xmlns="" id="{909F9C42-7DDA-492F-91E4-B8F14C1B1E0E}"/>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xmlns="" id="{3A16AB78-DAEB-4BB6-9300-40C2CC6BB1A4}"/>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2104010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3A76EDCA-2E89-49AC-BFF0-B474644076B1}"/>
              </a:ext>
            </a:extLst>
          </p:cNvPr>
          <p:cNvSpPr>
            <a:spLocks noGrp="1"/>
          </p:cNvSpPr>
          <p:nvPr>
            <p:ph type="title"/>
          </p:nvPr>
        </p:nvSpPr>
        <p:spPr>
          <a:xfrm>
            <a:off x="831850" y="1709738"/>
            <a:ext cx="10515600" cy="2852737"/>
          </a:xfrm>
        </p:spPr>
        <p:txBody>
          <a:bodyPr anchor="b"/>
          <a:lstStyle>
            <a:lvl1pPr>
              <a:defRPr sz="6000"/>
            </a:lvl1pPr>
          </a:lstStyle>
          <a:p>
            <a:r>
              <a:rPr lang="lv-LV"/>
              <a:t>Rediģēt šablona virsraksta stilu</a:t>
            </a:r>
            <a:endParaRPr lang="en-GB"/>
          </a:p>
        </p:txBody>
      </p:sp>
      <p:sp>
        <p:nvSpPr>
          <p:cNvPr id="3" name="Teksta vietturis 2">
            <a:extLst>
              <a:ext uri="{FF2B5EF4-FFF2-40B4-BE49-F238E27FC236}">
                <a16:creationId xmlns:a16="http://schemas.microsoft.com/office/drawing/2014/main" xmlns="" id="{46B0999A-6773-4E57-A916-BA3BA5F39C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a:t>Noklikšķiniet, lai rediģētu šablona teksta stilus</a:t>
            </a:r>
          </a:p>
        </p:txBody>
      </p:sp>
      <p:sp>
        <p:nvSpPr>
          <p:cNvPr id="4" name="Datuma vietturis 3">
            <a:extLst>
              <a:ext uri="{FF2B5EF4-FFF2-40B4-BE49-F238E27FC236}">
                <a16:creationId xmlns:a16="http://schemas.microsoft.com/office/drawing/2014/main" xmlns="" id="{B87BE992-06F6-4866-A274-0B50B0ABA86E}"/>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5" name="Kājenes vietturis 4">
            <a:extLst>
              <a:ext uri="{FF2B5EF4-FFF2-40B4-BE49-F238E27FC236}">
                <a16:creationId xmlns:a16="http://schemas.microsoft.com/office/drawing/2014/main" xmlns="" id="{B07F3F43-3AF7-4D84-9725-EFD7B5992BF7}"/>
              </a:ext>
            </a:extLst>
          </p:cNvPr>
          <p:cNvSpPr>
            <a:spLocks noGrp="1"/>
          </p:cNvSpPr>
          <p:nvPr>
            <p:ph type="ftr" sz="quarter" idx="11"/>
          </p:nvPr>
        </p:nvSpPr>
        <p:spPr/>
        <p:txBody>
          <a:bodyPr/>
          <a:lstStyle/>
          <a:p>
            <a:endParaRPr lang="en-GB"/>
          </a:p>
        </p:txBody>
      </p:sp>
      <p:sp>
        <p:nvSpPr>
          <p:cNvPr id="6" name="Slaida numura vietturis 5">
            <a:extLst>
              <a:ext uri="{FF2B5EF4-FFF2-40B4-BE49-F238E27FC236}">
                <a16:creationId xmlns:a16="http://schemas.microsoft.com/office/drawing/2014/main" xmlns="" id="{0FF6166A-2283-4AD4-9861-F7F81B45D3CE}"/>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2819421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6C5DD4FB-F6FE-4B9C-BF54-F880A7C09F21}"/>
              </a:ext>
            </a:extLst>
          </p:cNvPr>
          <p:cNvSpPr>
            <a:spLocks noGrp="1"/>
          </p:cNvSpPr>
          <p:nvPr>
            <p:ph type="title"/>
          </p:nvPr>
        </p:nvSpPr>
        <p:spPr/>
        <p:txBody>
          <a:bodyPr/>
          <a:lstStyle/>
          <a:p>
            <a:r>
              <a:rPr lang="lv-LV"/>
              <a:t>Rediģēt šablona virsraksta stilu</a:t>
            </a:r>
            <a:endParaRPr lang="en-GB"/>
          </a:p>
        </p:txBody>
      </p:sp>
      <p:sp>
        <p:nvSpPr>
          <p:cNvPr id="3" name="Satura vietturis 2">
            <a:extLst>
              <a:ext uri="{FF2B5EF4-FFF2-40B4-BE49-F238E27FC236}">
                <a16:creationId xmlns:a16="http://schemas.microsoft.com/office/drawing/2014/main" xmlns="" id="{8572772B-EEC3-47F9-8BF7-FF027B31F1B1}"/>
              </a:ext>
            </a:extLst>
          </p:cNvPr>
          <p:cNvSpPr>
            <a:spLocks noGrp="1"/>
          </p:cNvSpPr>
          <p:nvPr>
            <p:ph sz="half" idx="1"/>
          </p:nvPr>
        </p:nvSpPr>
        <p:spPr>
          <a:xfrm>
            <a:off x="838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Satura vietturis 3">
            <a:extLst>
              <a:ext uri="{FF2B5EF4-FFF2-40B4-BE49-F238E27FC236}">
                <a16:creationId xmlns:a16="http://schemas.microsoft.com/office/drawing/2014/main" xmlns="" id="{29E19004-34DD-480F-A33A-5AF3B271F666}"/>
              </a:ext>
            </a:extLst>
          </p:cNvPr>
          <p:cNvSpPr>
            <a:spLocks noGrp="1"/>
          </p:cNvSpPr>
          <p:nvPr>
            <p:ph sz="half" idx="2"/>
          </p:nvPr>
        </p:nvSpPr>
        <p:spPr>
          <a:xfrm>
            <a:off x="6172200" y="1825625"/>
            <a:ext cx="5181600" cy="435133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5" name="Datuma vietturis 4">
            <a:extLst>
              <a:ext uri="{FF2B5EF4-FFF2-40B4-BE49-F238E27FC236}">
                <a16:creationId xmlns:a16="http://schemas.microsoft.com/office/drawing/2014/main" xmlns="" id="{842C9955-CFF1-4111-8891-6D1ACA8A8295}"/>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6" name="Kājenes vietturis 5">
            <a:extLst>
              <a:ext uri="{FF2B5EF4-FFF2-40B4-BE49-F238E27FC236}">
                <a16:creationId xmlns:a16="http://schemas.microsoft.com/office/drawing/2014/main" xmlns="" id="{ACB1F80F-34C3-4A1A-AF04-CA0B9030AAC6}"/>
              </a:ext>
            </a:extLst>
          </p:cNvPr>
          <p:cNvSpPr>
            <a:spLocks noGrp="1"/>
          </p:cNvSpPr>
          <p:nvPr>
            <p:ph type="ftr" sz="quarter" idx="11"/>
          </p:nvPr>
        </p:nvSpPr>
        <p:spPr/>
        <p:txBody>
          <a:bodyPr/>
          <a:lstStyle/>
          <a:p>
            <a:endParaRPr lang="en-GB"/>
          </a:p>
        </p:txBody>
      </p:sp>
      <p:sp>
        <p:nvSpPr>
          <p:cNvPr id="7" name="Slaida numura vietturis 6">
            <a:extLst>
              <a:ext uri="{FF2B5EF4-FFF2-40B4-BE49-F238E27FC236}">
                <a16:creationId xmlns:a16="http://schemas.microsoft.com/office/drawing/2014/main" xmlns="" id="{440E00D7-6D94-4B35-8226-5D20743A0448}"/>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752067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4EF7CFD1-767B-4085-9A53-FBB5AFEA3D6F}"/>
              </a:ext>
            </a:extLst>
          </p:cNvPr>
          <p:cNvSpPr>
            <a:spLocks noGrp="1"/>
          </p:cNvSpPr>
          <p:nvPr>
            <p:ph type="title"/>
          </p:nvPr>
        </p:nvSpPr>
        <p:spPr>
          <a:xfrm>
            <a:off x="839788" y="365125"/>
            <a:ext cx="10515600" cy="1325563"/>
          </a:xfrm>
        </p:spPr>
        <p:txBody>
          <a:bodyPr/>
          <a:lstStyle/>
          <a:p>
            <a:r>
              <a:rPr lang="lv-LV"/>
              <a:t>Rediģēt šablona virsraksta stilu</a:t>
            </a:r>
            <a:endParaRPr lang="en-GB"/>
          </a:p>
        </p:txBody>
      </p:sp>
      <p:sp>
        <p:nvSpPr>
          <p:cNvPr id="3" name="Teksta vietturis 2">
            <a:extLst>
              <a:ext uri="{FF2B5EF4-FFF2-40B4-BE49-F238E27FC236}">
                <a16:creationId xmlns:a16="http://schemas.microsoft.com/office/drawing/2014/main" xmlns="" id="{FEB5C25B-F7A7-4021-A02B-73CB104B96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4" name="Satura vietturis 3">
            <a:extLst>
              <a:ext uri="{FF2B5EF4-FFF2-40B4-BE49-F238E27FC236}">
                <a16:creationId xmlns:a16="http://schemas.microsoft.com/office/drawing/2014/main" xmlns="" id="{C77B89BA-F6D8-49B4-8C0A-D4EF2EC8279B}"/>
              </a:ext>
            </a:extLst>
          </p:cNvPr>
          <p:cNvSpPr>
            <a:spLocks noGrp="1"/>
          </p:cNvSpPr>
          <p:nvPr>
            <p:ph sz="half" idx="2"/>
          </p:nvPr>
        </p:nvSpPr>
        <p:spPr>
          <a:xfrm>
            <a:off x="839788" y="2505075"/>
            <a:ext cx="5157787"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5" name="Teksta vietturis 4">
            <a:extLst>
              <a:ext uri="{FF2B5EF4-FFF2-40B4-BE49-F238E27FC236}">
                <a16:creationId xmlns:a16="http://schemas.microsoft.com/office/drawing/2014/main" xmlns="" id="{DA516DC2-DD17-44BA-938B-EB509074FB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a:t>Noklikšķiniet, lai rediģētu šablona teksta stilus</a:t>
            </a:r>
          </a:p>
        </p:txBody>
      </p:sp>
      <p:sp>
        <p:nvSpPr>
          <p:cNvPr id="6" name="Satura vietturis 5">
            <a:extLst>
              <a:ext uri="{FF2B5EF4-FFF2-40B4-BE49-F238E27FC236}">
                <a16:creationId xmlns:a16="http://schemas.microsoft.com/office/drawing/2014/main" xmlns="" id="{BE1907BD-0056-4E4F-A377-46DC25CD48AE}"/>
              </a:ext>
            </a:extLst>
          </p:cNvPr>
          <p:cNvSpPr>
            <a:spLocks noGrp="1"/>
          </p:cNvSpPr>
          <p:nvPr>
            <p:ph sz="quarter" idx="4"/>
          </p:nvPr>
        </p:nvSpPr>
        <p:spPr>
          <a:xfrm>
            <a:off x="6172200" y="2505075"/>
            <a:ext cx="5183188" cy="3684588"/>
          </a:xfrm>
        </p:spPr>
        <p:txBody>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7" name="Datuma vietturis 6">
            <a:extLst>
              <a:ext uri="{FF2B5EF4-FFF2-40B4-BE49-F238E27FC236}">
                <a16:creationId xmlns:a16="http://schemas.microsoft.com/office/drawing/2014/main" xmlns="" id="{85EFA8B7-5BAB-433A-8DB9-369271137E00}"/>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8" name="Kājenes vietturis 7">
            <a:extLst>
              <a:ext uri="{FF2B5EF4-FFF2-40B4-BE49-F238E27FC236}">
                <a16:creationId xmlns:a16="http://schemas.microsoft.com/office/drawing/2014/main" xmlns="" id="{ECB7D81B-FB5F-46F2-8FDD-F77AE24A4292}"/>
              </a:ext>
            </a:extLst>
          </p:cNvPr>
          <p:cNvSpPr>
            <a:spLocks noGrp="1"/>
          </p:cNvSpPr>
          <p:nvPr>
            <p:ph type="ftr" sz="quarter" idx="11"/>
          </p:nvPr>
        </p:nvSpPr>
        <p:spPr/>
        <p:txBody>
          <a:bodyPr/>
          <a:lstStyle/>
          <a:p>
            <a:endParaRPr lang="en-GB"/>
          </a:p>
        </p:txBody>
      </p:sp>
      <p:sp>
        <p:nvSpPr>
          <p:cNvPr id="9" name="Slaida numura vietturis 8">
            <a:extLst>
              <a:ext uri="{FF2B5EF4-FFF2-40B4-BE49-F238E27FC236}">
                <a16:creationId xmlns:a16="http://schemas.microsoft.com/office/drawing/2014/main" xmlns="" id="{8A6F96BC-758F-4F2C-8029-A20E460EC840}"/>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4872350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E9978967-7EF7-4E23-82BF-04A51AE993F9}"/>
              </a:ext>
            </a:extLst>
          </p:cNvPr>
          <p:cNvSpPr>
            <a:spLocks noGrp="1"/>
          </p:cNvSpPr>
          <p:nvPr>
            <p:ph type="title"/>
          </p:nvPr>
        </p:nvSpPr>
        <p:spPr/>
        <p:txBody>
          <a:bodyPr/>
          <a:lstStyle/>
          <a:p>
            <a:r>
              <a:rPr lang="lv-LV"/>
              <a:t>Rediģēt šablona virsraksta stilu</a:t>
            </a:r>
            <a:endParaRPr lang="en-GB"/>
          </a:p>
        </p:txBody>
      </p:sp>
      <p:sp>
        <p:nvSpPr>
          <p:cNvPr id="3" name="Datuma vietturis 2">
            <a:extLst>
              <a:ext uri="{FF2B5EF4-FFF2-40B4-BE49-F238E27FC236}">
                <a16:creationId xmlns:a16="http://schemas.microsoft.com/office/drawing/2014/main" xmlns="" id="{558A8424-4067-4261-AB3F-4BBC3038B318}"/>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4" name="Kājenes vietturis 3">
            <a:extLst>
              <a:ext uri="{FF2B5EF4-FFF2-40B4-BE49-F238E27FC236}">
                <a16:creationId xmlns:a16="http://schemas.microsoft.com/office/drawing/2014/main" xmlns="" id="{4AAC663E-4B82-4064-B62F-99F8F830A0AE}"/>
              </a:ext>
            </a:extLst>
          </p:cNvPr>
          <p:cNvSpPr>
            <a:spLocks noGrp="1"/>
          </p:cNvSpPr>
          <p:nvPr>
            <p:ph type="ftr" sz="quarter" idx="11"/>
          </p:nvPr>
        </p:nvSpPr>
        <p:spPr/>
        <p:txBody>
          <a:bodyPr/>
          <a:lstStyle/>
          <a:p>
            <a:endParaRPr lang="en-GB"/>
          </a:p>
        </p:txBody>
      </p:sp>
      <p:sp>
        <p:nvSpPr>
          <p:cNvPr id="5" name="Slaida numura vietturis 4">
            <a:extLst>
              <a:ext uri="{FF2B5EF4-FFF2-40B4-BE49-F238E27FC236}">
                <a16:creationId xmlns:a16="http://schemas.microsoft.com/office/drawing/2014/main" xmlns="" id="{F6F9D415-E1F1-4EEC-B0BA-108A7ACBCF47}"/>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38631138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a:extLst>
              <a:ext uri="{FF2B5EF4-FFF2-40B4-BE49-F238E27FC236}">
                <a16:creationId xmlns:a16="http://schemas.microsoft.com/office/drawing/2014/main" xmlns="" id="{64C6DD62-EDD8-4ED0-B573-451AB40DFA41}"/>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3" name="Kājenes vietturis 2">
            <a:extLst>
              <a:ext uri="{FF2B5EF4-FFF2-40B4-BE49-F238E27FC236}">
                <a16:creationId xmlns:a16="http://schemas.microsoft.com/office/drawing/2014/main" xmlns="" id="{490A1113-0D24-48EC-91EF-525BB2F53F7A}"/>
              </a:ext>
            </a:extLst>
          </p:cNvPr>
          <p:cNvSpPr>
            <a:spLocks noGrp="1"/>
          </p:cNvSpPr>
          <p:nvPr>
            <p:ph type="ftr" sz="quarter" idx="11"/>
          </p:nvPr>
        </p:nvSpPr>
        <p:spPr/>
        <p:txBody>
          <a:bodyPr/>
          <a:lstStyle/>
          <a:p>
            <a:endParaRPr lang="en-GB"/>
          </a:p>
        </p:txBody>
      </p:sp>
      <p:sp>
        <p:nvSpPr>
          <p:cNvPr id="4" name="Slaida numura vietturis 3">
            <a:extLst>
              <a:ext uri="{FF2B5EF4-FFF2-40B4-BE49-F238E27FC236}">
                <a16:creationId xmlns:a16="http://schemas.microsoft.com/office/drawing/2014/main" xmlns="" id="{E6078A56-59AC-419D-A40D-5F4F9C02A18B}"/>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302652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6249E86E-F37B-4364-A334-9E9A382BB4F2}"/>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endParaRPr lang="en-GB"/>
          </a:p>
        </p:txBody>
      </p:sp>
      <p:sp>
        <p:nvSpPr>
          <p:cNvPr id="3" name="Satura vietturis 2">
            <a:extLst>
              <a:ext uri="{FF2B5EF4-FFF2-40B4-BE49-F238E27FC236}">
                <a16:creationId xmlns:a16="http://schemas.microsoft.com/office/drawing/2014/main" xmlns="" id="{E1578F3A-A8C3-4D67-AAD3-22152D3A56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Teksta vietturis 3">
            <a:extLst>
              <a:ext uri="{FF2B5EF4-FFF2-40B4-BE49-F238E27FC236}">
                <a16:creationId xmlns:a16="http://schemas.microsoft.com/office/drawing/2014/main" xmlns="" id="{BAAECC5C-2849-4583-89DB-208056B049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xmlns="" id="{465CE14D-C688-4389-B00A-6559AC4FE720}"/>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6" name="Kājenes vietturis 5">
            <a:extLst>
              <a:ext uri="{FF2B5EF4-FFF2-40B4-BE49-F238E27FC236}">
                <a16:creationId xmlns:a16="http://schemas.microsoft.com/office/drawing/2014/main" xmlns="" id="{77A881EE-AE24-4D41-98EB-2FF52EB5EDAA}"/>
              </a:ext>
            </a:extLst>
          </p:cNvPr>
          <p:cNvSpPr>
            <a:spLocks noGrp="1"/>
          </p:cNvSpPr>
          <p:nvPr>
            <p:ph type="ftr" sz="quarter" idx="11"/>
          </p:nvPr>
        </p:nvSpPr>
        <p:spPr/>
        <p:txBody>
          <a:bodyPr/>
          <a:lstStyle/>
          <a:p>
            <a:endParaRPr lang="en-GB"/>
          </a:p>
        </p:txBody>
      </p:sp>
      <p:sp>
        <p:nvSpPr>
          <p:cNvPr id="7" name="Slaida numura vietturis 6">
            <a:extLst>
              <a:ext uri="{FF2B5EF4-FFF2-40B4-BE49-F238E27FC236}">
                <a16:creationId xmlns:a16="http://schemas.microsoft.com/office/drawing/2014/main" xmlns="" id="{0765EA89-378D-42BB-8D71-6F5C312E73D5}"/>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1739263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C432779F-D3BF-4127-A46B-1C02BC5BC92E}"/>
              </a:ext>
            </a:extLst>
          </p:cNvPr>
          <p:cNvSpPr>
            <a:spLocks noGrp="1"/>
          </p:cNvSpPr>
          <p:nvPr>
            <p:ph type="title"/>
          </p:nvPr>
        </p:nvSpPr>
        <p:spPr>
          <a:xfrm>
            <a:off x="839788" y="457200"/>
            <a:ext cx="3932237" cy="1600200"/>
          </a:xfrm>
        </p:spPr>
        <p:txBody>
          <a:bodyPr anchor="b"/>
          <a:lstStyle>
            <a:lvl1pPr>
              <a:defRPr sz="3200"/>
            </a:lvl1pPr>
          </a:lstStyle>
          <a:p>
            <a:r>
              <a:rPr lang="lv-LV"/>
              <a:t>Rediģēt šablona virsraksta stilu</a:t>
            </a:r>
            <a:endParaRPr lang="en-GB"/>
          </a:p>
        </p:txBody>
      </p:sp>
      <p:sp>
        <p:nvSpPr>
          <p:cNvPr id="3" name="Attēla vietturis 2">
            <a:extLst>
              <a:ext uri="{FF2B5EF4-FFF2-40B4-BE49-F238E27FC236}">
                <a16:creationId xmlns:a16="http://schemas.microsoft.com/office/drawing/2014/main" xmlns="" id="{DEE8EF28-7CD3-4430-AC82-3F031CEA567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ksta vietturis 3">
            <a:extLst>
              <a:ext uri="{FF2B5EF4-FFF2-40B4-BE49-F238E27FC236}">
                <a16:creationId xmlns:a16="http://schemas.microsoft.com/office/drawing/2014/main" xmlns="" id="{558F1D3D-D459-4E10-8A39-2A19027046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a:t>Noklikšķiniet, lai rediģētu šablona teksta stilus</a:t>
            </a:r>
          </a:p>
        </p:txBody>
      </p:sp>
      <p:sp>
        <p:nvSpPr>
          <p:cNvPr id="5" name="Datuma vietturis 4">
            <a:extLst>
              <a:ext uri="{FF2B5EF4-FFF2-40B4-BE49-F238E27FC236}">
                <a16:creationId xmlns:a16="http://schemas.microsoft.com/office/drawing/2014/main" xmlns="" id="{4798B769-A064-4A98-AAE6-B5AA0003C99A}"/>
              </a:ext>
            </a:extLst>
          </p:cNvPr>
          <p:cNvSpPr>
            <a:spLocks noGrp="1"/>
          </p:cNvSpPr>
          <p:nvPr>
            <p:ph type="dt" sz="half" idx="10"/>
          </p:nvPr>
        </p:nvSpPr>
        <p:spPr/>
        <p:txBody>
          <a:bodyPr/>
          <a:lstStyle/>
          <a:p>
            <a:fld id="{6E6F52A9-1476-4154-B404-8CCE19B044C3}" type="datetimeFigureOut">
              <a:rPr lang="en-GB" smtClean="0"/>
              <a:t>19/05/2020</a:t>
            </a:fld>
            <a:endParaRPr lang="en-GB"/>
          </a:p>
        </p:txBody>
      </p:sp>
      <p:sp>
        <p:nvSpPr>
          <p:cNvPr id="6" name="Kājenes vietturis 5">
            <a:extLst>
              <a:ext uri="{FF2B5EF4-FFF2-40B4-BE49-F238E27FC236}">
                <a16:creationId xmlns:a16="http://schemas.microsoft.com/office/drawing/2014/main" xmlns="" id="{83626E82-62EF-47A3-84AF-9A200A707BEA}"/>
              </a:ext>
            </a:extLst>
          </p:cNvPr>
          <p:cNvSpPr>
            <a:spLocks noGrp="1"/>
          </p:cNvSpPr>
          <p:nvPr>
            <p:ph type="ftr" sz="quarter" idx="11"/>
          </p:nvPr>
        </p:nvSpPr>
        <p:spPr/>
        <p:txBody>
          <a:bodyPr/>
          <a:lstStyle/>
          <a:p>
            <a:endParaRPr lang="en-GB"/>
          </a:p>
        </p:txBody>
      </p:sp>
      <p:sp>
        <p:nvSpPr>
          <p:cNvPr id="7" name="Slaida numura vietturis 6">
            <a:extLst>
              <a:ext uri="{FF2B5EF4-FFF2-40B4-BE49-F238E27FC236}">
                <a16:creationId xmlns:a16="http://schemas.microsoft.com/office/drawing/2014/main" xmlns="" id="{9825F657-2B88-425F-9F56-EB9AEC091A81}"/>
              </a:ext>
            </a:extLst>
          </p:cNvPr>
          <p:cNvSpPr>
            <a:spLocks noGrp="1"/>
          </p:cNvSpPr>
          <p:nvPr>
            <p:ph type="sldNum" sz="quarter" idx="12"/>
          </p:nvPr>
        </p:nvSpPr>
        <p:spPr/>
        <p:txBody>
          <a:bodyPr/>
          <a:lstStyle/>
          <a:p>
            <a:fld id="{FCB3C2F2-CDD3-409B-A40F-8669A10D9807}" type="slidenum">
              <a:rPr lang="en-GB" smtClean="0"/>
              <a:t>‹#›</a:t>
            </a:fld>
            <a:endParaRPr lang="en-GB"/>
          </a:p>
        </p:txBody>
      </p:sp>
    </p:spTree>
    <p:extLst>
      <p:ext uri="{BB962C8B-B14F-4D97-AF65-F5344CB8AC3E}">
        <p14:creationId xmlns:p14="http://schemas.microsoft.com/office/powerpoint/2010/main" val="2839762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a:extLst>
              <a:ext uri="{FF2B5EF4-FFF2-40B4-BE49-F238E27FC236}">
                <a16:creationId xmlns:a16="http://schemas.microsoft.com/office/drawing/2014/main" xmlns="" id="{72B98554-90E6-4B9B-941E-786A2573DD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a:t>Rediģēt šablona virsraksta stilu</a:t>
            </a:r>
            <a:endParaRPr lang="en-GB"/>
          </a:p>
        </p:txBody>
      </p:sp>
      <p:sp>
        <p:nvSpPr>
          <p:cNvPr id="3" name="Teksta vietturis 2">
            <a:extLst>
              <a:ext uri="{FF2B5EF4-FFF2-40B4-BE49-F238E27FC236}">
                <a16:creationId xmlns:a16="http://schemas.microsoft.com/office/drawing/2014/main" xmlns="" id="{06B98FCF-E0B0-414C-A01D-8DC4F4CA8B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endParaRPr lang="en-GB"/>
          </a:p>
        </p:txBody>
      </p:sp>
      <p:sp>
        <p:nvSpPr>
          <p:cNvPr id="4" name="Datuma vietturis 3">
            <a:extLst>
              <a:ext uri="{FF2B5EF4-FFF2-40B4-BE49-F238E27FC236}">
                <a16:creationId xmlns:a16="http://schemas.microsoft.com/office/drawing/2014/main" xmlns="" id="{F730899E-6BB1-4C0A-902F-2BAB4AAA9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6F52A9-1476-4154-B404-8CCE19B044C3}" type="datetimeFigureOut">
              <a:rPr lang="en-GB" smtClean="0"/>
              <a:t>19/05/2020</a:t>
            </a:fld>
            <a:endParaRPr lang="en-GB"/>
          </a:p>
        </p:txBody>
      </p:sp>
      <p:sp>
        <p:nvSpPr>
          <p:cNvPr id="5" name="Kājenes vietturis 4">
            <a:extLst>
              <a:ext uri="{FF2B5EF4-FFF2-40B4-BE49-F238E27FC236}">
                <a16:creationId xmlns:a16="http://schemas.microsoft.com/office/drawing/2014/main" xmlns="" id="{FAEB3444-6082-437F-8C7F-0C196907A8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ida numura vietturis 5">
            <a:extLst>
              <a:ext uri="{FF2B5EF4-FFF2-40B4-BE49-F238E27FC236}">
                <a16:creationId xmlns:a16="http://schemas.microsoft.com/office/drawing/2014/main" xmlns="" id="{ED85168F-3894-48BF-945E-85E921C64A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B3C2F2-CDD3-409B-A40F-8669A10D9807}" type="slidenum">
              <a:rPr lang="en-GB" smtClean="0"/>
              <a:t>‹#›</a:t>
            </a:fld>
            <a:endParaRPr lang="en-GB"/>
          </a:p>
        </p:txBody>
      </p:sp>
    </p:spTree>
    <p:extLst>
      <p:ext uri="{BB962C8B-B14F-4D97-AF65-F5344CB8AC3E}">
        <p14:creationId xmlns:p14="http://schemas.microsoft.com/office/powerpoint/2010/main" val="12799452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23.png"/></Relationships>
</file>

<file path=ppt/slides/_rels/slide22.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24.png"/></Relationships>
</file>

<file path=ppt/slides/_rels/slide23.xml.rels><?xml version="1.0" encoding="UTF-8" standalone="yes"?>
<Relationships xmlns="http://schemas.openxmlformats.org/package/2006/relationships"><Relationship Id="rId3" Type="http://schemas.openxmlformats.org/officeDocument/2006/relationships/image" Target="../media/image35.svg"/><Relationship Id="rId2" Type="http://schemas.openxmlformats.org/officeDocument/2006/relationships/image" Target="../media/image22.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2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6.png"/><Relationship Id="rId1" Type="http://schemas.openxmlformats.org/officeDocument/2006/relationships/slideLayout" Target="../slideLayouts/slideLayout2.xml"/><Relationship Id="rId4" Type="http://schemas.openxmlformats.org/officeDocument/2006/relationships/image" Target="../media/image35.sv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11.sv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9.svg"/><Relationship Id="rId7" Type="http://schemas.openxmlformats.org/officeDocument/2006/relationships/image" Target="../media/image13.sv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11.sv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aisnstūris 4">
            <a:extLst>
              <a:ext uri="{FF2B5EF4-FFF2-40B4-BE49-F238E27FC236}">
                <a16:creationId xmlns:a16="http://schemas.microsoft.com/office/drawing/2014/main" xmlns="" id="{3786655D-8978-4846-A615-D710C58A5C3B}"/>
              </a:ext>
            </a:extLst>
          </p:cNvPr>
          <p:cNvSpPr/>
          <p:nvPr/>
        </p:nvSpPr>
        <p:spPr>
          <a:xfrm>
            <a:off x="1524000" y="0"/>
            <a:ext cx="573464" cy="6858000"/>
          </a:xfrm>
          <a:prstGeom prst="rect">
            <a:avLst/>
          </a:prstGeom>
          <a:solidFill>
            <a:srgbClr val="840B55">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Virsraksts 1">
            <a:extLst>
              <a:ext uri="{FF2B5EF4-FFF2-40B4-BE49-F238E27FC236}">
                <a16:creationId xmlns:a16="http://schemas.microsoft.com/office/drawing/2014/main" xmlns="" id="{BCA4B2E9-513E-4C23-81A7-04656ECCEBCD}"/>
              </a:ext>
            </a:extLst>
          </p:cNvPr>
          <p:cNvSpPr>
            <a:spLocks noGrp="1"/>
          </p:cNvSpPr>
          <p:nvPr>
            <p:ph type="ctrTitle"/>
          </p:nvPr>
        </p:nvSpPr>
        <p:spPr>
          <a:xfrm>
            <a:off x="2315065" y="607219"/>
            <a:ext cx="9144000" cy="2387600"/>
          </a:xfrm>
        </p:spPr>
        <p:txBody>
          <a:bodyPr/>
          <a:lstStyle/>
          <a:p>
            <a:r>
              <a:rPr lang="en-GB" dirty="0">
                <a:solidFill>
                  <a:schemeClr val="tx2"/>
                </a:solidFill>
              </a:rPr>
              <a:t>Tiesu </a:t>
            </a:r>
            <a:r>
              <a:rPr lang="en-GB" dirty="0" err="1">
                <a:solidFill>
                  <a:schemeClr val="tx2"/>
                </a:solidFill>
              </a:rPr>
              <a:t>administrācija</a:t>
            </a:r>
            <a:r>
              <a:rPr lang="en-GB" dirty="0">
                <a:solidFill>
                  <a:schemeClr val="tx2"/>
                </a:solidFill>
              </a:rPr>
              <a:t> </a:t>
            </a:r>
          </a:p>
        </p:txBody>
      </p:sp>
      <p:sp>
        <p:nvSpPr>
          <p:cNvPr id="3" name="Apakšvirsraksts 2">
            <a:extLst>
              <a:ext uri="{FF2B5EF4-FFF2-40B4-BE49-F238E27FC236}">
                <a16:creationId xmlns:a16="http://schemas.microsoft.com/office/drawing/2014/main" xmlns="" id="{6A0BBF0B-207E-4025-86EA-14F4CD322419}"/>
              </a:ext>
            </a:extLst>
          </p:cNvPr>
          <p:cNvSpPr>
            <a:spLocks noGrp="1"/>
          </p:cNvSpPr>
          <p:nvPr>
            <p:ph type="subTitle" idx="1"/>
          </p:nvPr>
        </p:nvSpPr>
        <p:spPr>
          <a:xfrm>
            <a:off x="2097464" y="3429000"/>
            <a:ext cx="9144000" cy="1655762"/>
          </a:xfrm>
        </p:spPr>
        <p:txBody>
          <a:bodyPr>
            <a:normAutofit lnSpcReduction="10000"/>
          </a:bodyPr>
          <a:lstStyle/>
          <a:p>
            <a:r>
              <a:rPr lang="en-GB" dirty="0" err="1">
                <a:solidFill>
                  <a:schemeClr val="tx2"/>
                </a:solidFill>
              </a:rPr>
              <a:t>Ziņojums</a:t>
            </a:r>
            <a:r>
              <a:rPr lang="en-GB" dirty="0">
                <a:solidFill>
                  <a:schemeClr val="tx2"/>
                </a:solidFill>
              </a:rPr>
              <a:t> </a:t>
            </a:r>
          </a:p>
          <a:p>
            <a:r>
              <a:rPr lang="en-GB" dirty="0" err="1">
                <a:solidFill>
                  <a:schemeClr val="tx2"/>
                </a:solidFill>
              </a:rPr>
              <a:t>Tieslietu</a:t>
            </a:r>
            <a:r>
              <a:rPr lang="en-GB" dirty="0">
                <a:solidFill>
                  <a:schemeClr val="tx2"/>
                </a:solidFill>
              </a:rPr>
              <a:t> </a:t>
            </a:r>
            <a:r>
              <a:rPr lang="en-GB" dirty="0" err="1">
                <a:solidFill>
                  <a:schemeClr val="tx2"/>
                </a:solidFill>
              </a:rPr>
              <a:t>padomei</a:t>
            </a:r>
            <a:r>
              <a:rPr lang="en-GB" dirty="0">
                <a:solidFill>
                  <a:schemeClr val="tx2"/>
                </a:solidFill>
              </a:rPr>
              <a:t> </a:t>
            </a:r>
          </a:p>
          <a:p>
            <a:r>
              <a:rPr lang="en-GB" dirty="0" err="1">
                <a:solidFill>
                  <a:schemeClr val="tx2"/>
                </a:solidFill>
              </a:rPr>
              <a:t>A.Munda</a:t>
            </a:r>
            <a:r>
              <a:rPr lang="en-GB" dirty="0">
                <a:solidFill>
                  <a:schemeClr val="tx2"/>
                </a:solidFill>
              </a:rPr>
              <a:t> </a:t>
            </a:r>
          </a:p>
          <a:p>
            <a:r>
              <a:rPr lang="en-GB" dirty="0">
                <a:solidFill>
                  <a:schemeClr val="tx2"/>
                </a:solidFill>
              </a:rPr>
              <a:t>2020</a:t>
            </a:r>
          </a:p>
        </p:txBody>
      </p:sp>
      <p:sp>
        <p:nvSpPr>
          <p:cNvPr id="4" name="Taisnstūris 3">
            <a:extLst>
              <a:ext uri="{FF2B5EF4-FFF2-40B4-BE49-F238E27FC236}">
                <a16:creationId xmlns:a16="http://schemas.microsoft.com/office/drawing/2014/main" xmlns="" id="{61DAB12C-1A53-4EB9-B650-9E071842171B}"/>
              </a:ext>
            </a:extLst>
          </p:cNvPr>
          <p:cNvSpPr/>
          <p:nvPr/>
        </p:nvSpPr>
        <p:spPr>
          <a:xfrm>
            <a:off x="0" y="0"/>
            <a:ext cx="1524000" cy="6858000"/>
          </a:xfrm>
          <a:prstGeom prst="rect">
            <a:avLst/>
          </a:prstGeom>
          <a:gradFill flip="none" rotWithShape="1">
            <a:gsLst>
              <a:gs pos="0">
                <a:srgbClr val="840B55">
                  <a:shade val="30000"/>
                  <a:satMod val="115000"/>
                </a:srgbClr>
              </a:gs>
              <a:gs pos="50000">
                <a:srgbClr val="840B55">
                  <a:shade val="67500"/>
                  <a:satMod val="115000"/>
                </a:srgbClr>
              </a:gs>
              <a:gs pos="100000">
                <a:srgbClr val="840B55">
                  <a:shade val="100000"/>
                  <a:satMod val="115000"/>
                </a:srgb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aisnstūris 5">
            <a:extLst>
              <a:ext uri="{FF2B5EF4-FFF2-40B4-BE49-F238E27FC236}">
                <a16:creationId xmlns:a16="http://schemas.microsoft.com/office/drawing/2014/main" xmlns="" id="{5ACB7101-88C3-4255-B59E-B54A84972CBC}"/>
              </a:ext>
            </a:extLst>
          </p:cNvPr>
          <p:cNvSpPr/>
          <p:nvPr/>
        </p:nvSpPr>
        <p:spPr>
          <a:xfrm>
            <a:off x="2097464" y="0"/>
            <a:ext cx="435203" cy="685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728340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a 3">
            <a:extLst>
              <a:ext uri="{FF2B5EF4-FFF2-40B4-BE49-F238E27FC236}">
                <a16:creationId xmlns:a16="http://schemas.microsoft.com/office/drawing/2014/main" xmlns="" id="{59DF0AF1-7FF1-4741-B657-0CB9E92FEA4D}"/>
              </a:ext>
            </a:extLst>
          </p:cNvPr>
          <p:cNvGrpSpPr/>
          <p:nvPr/>
        </p:nvGrpSpPr>
        <p:grpSpPr>
          <a:xfrm>
            <a:off x="11640" y="-4345"/>
            <a:ext cx="12192000" cy="7304314"/>
            <a:chOff x="0" y="0"/>
            <a:chExt cx="12192000" cy="7304314"/>
          </a:xfrm>
        </p:grpSpPr>
        <p:grpSp>
          <p:nvGrpSpPr>
            <p:cNvPr id="5" name="Grupa 4">
              <a:extLst>
                <a:ext uri="{FF2B5EF4-FFF2-40B4-BE49-F238E27FC236}">
                  <a16:creationId xmlns:a16="http://schemas.microsoft.com/office/drawing/2014/main" xmlns="" id="{C9EA99A1-D6DA-4C79-9E14-282B3416D7EC}"/>
                </a:ext>
              </a:extLst>
            </p:cNvPr>
            <p:cNvGrpSpPr/>
            <p:nvPr/>
          </p:nvGrpSpPr>
          <p:grpSpPr>
            <a:xfrm>
              <a:off x="1" y="0"/>
              <a:ext cx="12191999" cy="7304314"/>
              <a:chOff x="0" y="-152399"/>
              <a:chExt cx="12191999" cy="7304314"/>
            </a:xfrm>
          </p:grpSpPr>
          <p:sp>
            <p:nvSpPr>
              <p:cNvPr id="7" name="Taisnleņķa trīsstūris 6">
                <a:extLst>
                  <a:ext uri="{FF2B5EF4-FFF2-40B4-BE49-F238E27FC236}">
                    <a16:creationId xmlns:a16="http://schemas.microsoft.com/office/drawing/2014/main" xmlns="" id="{939B6A4D-FCBF-4F1F-9F22-5722C7563DD3}"/>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8" name="Taisnleņķa trīsstūris 7">
                <a:extLst>
                  <a:ext uri="{FF2B5EF4-FFF2-40B4-BE49-F238E27FC236}">
                    <a16:creationId xmlns:a16="http://schemas.microsoft.com/office/drawing/2014/main" xmlns="" id="{FE35E2E6-7510-4637-9EE3-16A2DE47DE23}"/>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grpSp>
        <p:sp>
          <p:nvSpPr>
            <p:cNvPr id="6" name="Taisnleņķa trīsstūris 5">
              <a:extLst>
                <a:ext uri="{FF2B5EF4-FFF2-40B4-BE49-F238E27FC236}">
                  <a16:creationId xmlns:a16="http://schemas.microsoft.com/office/drawing/2014/main" xmlns="" id="{BCC6D102-E258-46CC-A480-AB539617F3D9}"/>
                </a:ext>
              </a:extLst>
            </p:cNvPr>
            <p:cNvSpPr/>
            <p:nvPr/>
          </p:nvSpPr>
          <p:spPr>
            <a:xfrm>
              <a:off x="0" y="2231572"/>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sp>
        <p:nvSpPr>
          <p:cNvPr id="2" name="Virsraksts 1">
            <a:extLst>
              <a:ext uri="{FF2B5EF4-FFF2-40B4-BE49-F238E27FC236}">
                <a16:creationId xmlns:a16="http://schemas.microsoft.com/office/drawing/2014/main" xmlns="" id="{FFBB4FF2-7B11-4B20-8B6F-0FC54139117D}"/>
              </a:ext>
            </a:extLst>
          </p:cNvPr>
          <p:cNvSpPr>
            <a:spLocks noGrp="1"/>
          </p:cNvSpPr>
          <p:nvPr>
            <p:ph type="title"/>
          </p:nvPr>
        </p:nvSpPr>
        <p:spPr>
          <a:xfrm>
            <a:off x="1506160" y="139662"/>
            <a:ext cx="9851571" cy="1325563"/>
          </a:xfrm>
        </p:spPr>
        <p:txBody>
          <a:bodyPr/>
          <a:lstStyle/>
          <a:p>
            <a:r>
              <a:rPr lang="en-GB" dirty="0">
                <a:solidFill>
                  <a:schemeClr val="tx2"/>
                </a:solidFill>
                <a:latin typeface="+mn-lt"/>
              </a:rPr>
              <a:t>2019.gadā </a:t>
            </a:r>
            <a:r>
              <a:rPr lang="en-GB" dirty="0" err="1">
                <a:solidFill>
                  <a:schemeClr val="tx2"/>
                </a:solidFill>
                <a:latin typeface="+mn-lt"/>
              </a:rPr>
              <a:t>paveiktais</a:t>
            </a:r>
            <a:endParaRPr lang="en-GB" dirty="0">
              <a:latin typeface="+mn-lt"/>
            </a:endParaRPr>
          </a:p>
        </p:txBody>
      </p:sp>
      <p:sp>
        <p:nvSpPr>
          <p:cNvPr id="3" name="Satura vietturis 2">
            <a:extLst>
              <a:ext uri="{FF2B5EF4-FFF2-40B4-BE49-F238E27FC236}">
                <a16:creationId xmlns:a16="http://schemas.microsoft.com/office/drawing/2014/main" xmlns="" id="{A7B35A21-F285-4FE7-ACF1-9A9B77F3D7E6}"/>
              </a:ext>
            </a:extLst>
          </p:cNvPr>
          <p:cNvSpPr>
            <a:spLocks noGrp="1"/>
          </p:cNvSpPr>
          <p:nvPr>
            <p:ph idx="1"/>
          </p:nvPr>
        </p:nvSpPr>
        <p:spPr>
          <a:xfrm>
            <a:off x="763571" y="1465225"/>
            <a:ext cx="10458253" cy="4351338"/>
          </a:xfrm>
        </p:spPr>
        <p:txBody>
          <a:bodyPr>
            <a:normAutofit fontScale="92500" lnSpcReduction="10000"/>
          </a:bodyPr>
          <a:lstStyle/>
          <a:p>
            <a:pPr marL="0" indent="0">
              <a:buNone/>
            </a:pPr>
            <a:endParaRPr lang="en-GB" dirty="0">
              <a:solidFill>
                <a:schemeClr val="tx2"/>
              </a:solidFill>
              <a:latin typeface="Abadi" panose="020B0604020104020204" pitchFamily="34" charset="0"/>
            </a:endParaRPr>
          </a:p>
          <a:p>
            <a:pPr algn="just">
              <a:buClr>
                <a:srgbClr val="840B55"/>
              </a:buClr>
              <a:buSzPct val="117000"/>
            </a:pPr>
            <a:r>
              <a:rPr lang="en-GB" dirty="0">
                <a:solidFill>
                  <a:schemeClr val="tx2"/>
                </a:solidFill>
              </a:rPr>
              <a:t>I</a:t>
            </a:r>
            <a:r>
              <a:rPr lang="lv-LV" dirty="0" err="1">
                <a:solidFill>
                  <a:schemeClr val="tx2"/>
                </a:solidFill>
              </a:rPr>
              <a:t>zstrādāts</a:t>
            </a:r>
            <a:r>
              <a:rPr lang="lv-LV" dirty="0">
                <a:solidFill>
                  <a:schemeClr val="tx2"/>
                </a:solidFill>
              </a:rPr>
              <a:t> tiesu darbinieku kompetenču modelis, uz tā pamata pieņemta jauna tiesu darbinieku novērtēšanas kārtība, novērtējumā ietverot jaunās kompetences</a:t>
            </a:r>
            <a:r>
              <a:rPr lang="en-GB" dirty="0">
                <a:solidFill>
                  <a:schemeClr val="tx2"/>
                </a:solidFill>
              </a:rPr>
              <a:t>.</a:t>
            </a:r>
          </a:p>
          <a:p>
            <a:pPr algn="just">
              <a:buClr>
                <a:srgbClr val="840B55"/>
              </a:buClr>
              <a:buSzPct val="109000"/>
            </a:pPr>
            <a:endParaRPr lang="en-GB" dirty="0">
              <a:solidFill>
                <a:schemeClr val="tx2"/>
              </a:solidFill>
            </a:endParaRPr>
          </a:p>
          <a:p>
            <a:pPr algn="just">
              <a:buClr>
                <a:srgbClr val="840B55"/>
              </a:buClr>
              <a:buSzPct val="117000"/>
            </a:pPr>
            <a:r>
              <a:rPr lang="en-GB" dirty="0" err="1">
                <a:solidFill>
                  <a:schemeClr val="tx2"/>
                </a:solidFill>
              </a:rPr>
              <a:t>Izstrādāts</a:t>
            </a:r>
            <a:r>
              <a:rPr lang="en-GB" dirty="0">
                <a:solidFill>
                  <a:schemeClr val="tx2"/>
                </a:solidFill>
              </a:rPr>
              <a:t> un </a:t>
            </a:r>
            <a:r>
              <a:rPr lang="en-GB" dirty="0" err="1">
                <a:solidFill>
                  <a:schemeClr val="tx2"/>
                </a:solidFill>
              </a:rPr>
              <a:t>ieviests</a:t>
            </a:r>
            <a:r>
              <a:rPr lang="en-GB" dirty="0">
                <a:solidFill>
                  <a:schemeClr val="tx2"/>
                </a:solidFill>
              </a:rPr>
              <a:t> </a:t>
            </a:r>
            <a:r>
              <a:rPr lang="en-GB" dirty="0" err="1">
                <a:solidFill>
                  <a:schemeClr val="tx2"/>
                </a:solidFill>
              </a:rPr>
              <a:t>Sūdzību</a:t>
            </a:r>
            <a:r>
              <a:rPr lang="en-GB" dirty="0">
                <a:solidFill>
                  <a:schemeClr val="tx2"/>
                </a:solidFill>
              </a:rPr>
              <a:t> </a:t>
            </a:r>
            <a:r>
              <a:rPr lang="en-GB" dirty="0" err="1">
                <a:solidFill>
                  <a:schemeClr val="tx2"/>
                </a:solidFill>
              </a:rPr>
              <a:t>reģistrs</a:t>
            </a:r>
            <a:r>
              <a:rPr lang="en-GB" dirty="0">
                <a:solidFill>
                  <a:schemeClr val="tx2"/>
                </a:solidFill>
              </a:rPr>
              <a:t>, </a:t>
            </a:r>
            <a:r>
              <a:rPr lang="en-GB" dirty="0" err="1">
                <a:solidFill>
                  <a:schemeClr val="tx2"/>
                </a:solidFill>
              </a:rPr>
              <a:t>lai</a:t>
            </a:r>
            <a:r>
              <a:rPr lang="en-GB" dirty="0">
                <a:solidFill>
                  <a:schemeClr val="tx2"/>
                </a:solidFill>
              </a:rPr>
              <a:t> </a:t>
            </a:r>
            <a:r>
              <a:rPr lang="en-GB" dirty="0" err="1">
                <a:solidFill>
                  <a:schemeClr val="tx2"/>
                </a:solidFill>
              </a:rPr>
              <a:t>turpmāk</a:t>
            </a:r>
            <a:r>
              <a:rPr lang="en-GB" dirty="0">
                <a:solidFill>
                  <a:schemeClr val="tx2"/>
                </a:solidFill>
              </a:rPr>
              <a:t> </a:t>
            </a:r>
            <a:r>
              <a:rPr lang="en-GB" dirty="0" err="1">
                <a:solidFill>
                  <a:schemeClr val="tx2"/>
                </a:solidFill>
              </a:rPr>
              <a:t>visi</a:t>
            </a:r>
            <a:r>
              <a:rPr lang="en-GB" dirty="0">
                <a:solidFill>
                  <a:schemeClr val="tx2"/>
                </a:solidFill>
              </a:rPr>
              <a:t> </a:t>
            </a:r>
            <a:r>
              <a:rPr lang="en-GB" dirty="0" err="1">
                <a:solidFill>
                  <a:schemeClr val="tx2"/>
                </a:solidFill>
              </a:rPr>
              <a:t>iesniegumi</a:t>
            </a:r>
            <a:r>
              <a:rPr lang="en-GB" dirty="0">
                <a:solidFill>
                  <a:schemeClr val="tx2"/>
                </a:solidFill>
              </a:rPr>
              <a:t> par </a:t>
            </a:r>
            <a:r>
              <a:rPr lang="en-GB" dirty="0" err="1">
                <a:solidFill>
                  <a:schemeClr val="tx2"/>
                </a:solidFill>
              </a:rPr>
              <a:t>tiesnešiem</a:t>
            </a:r>
            <a:r>
              <a:rPr lang="en-GB" dirty="0">
                <a:solidFill>
                  <a:schemeClr val="tx2"/>
                </a:solidFill>
              </a:rPr>
              <a:t> </a:t>
            </a:r>
            <a:r>
              <a:rPr lang="en-GB" dirty="0" err="1">
                <a:solidFill>
                  <a:schemeClr val="tx2"/>
                </a:solidFill>
              </a:rPr>
              <a:t>būtu</a:t>
            </a:r>
            <a:r>
              <a:rPr lang="en-GB" dirty="0">
                <a:solidFill>
                  <a:schemeClr val="tx2"/>
                </a:solidFill>
              </a:rPr>
              <a:t> </a:t>
            </a:r>
            <a:r>
              <a:rPr lang="en-GB" dirty="0" err="1">
                <a:solidFill>
                  <a:schemeClr val="tx2"/>
                </a:solidFill>
              </a:rPr>
              <a:t>pieejamas</a:t>
            </a:r>
            <a:r>
              <a:rPr lang="en-GB" dirty="0">
                <a:solidFill>
                  <a:schemeClr val="tx2"/>
                </a:solidFill>
              </a:rPr>
              <a:t> </a:t>
            </a:r>
            <a:r>
              <a:rPr lang="en-GB" dirty="0" err="1">
                <a:solidFill>
                  <a:schemeClr val="tx2"/>
                </a:solidFill>
              </a:rPr>
              <a:t>vienkopus</a:t>
            </a:r>
            <a:r>
              <a:rPr lang="en-GB" dirty="0">
                <a:solidFill>
                  <a:schemeClr val="tx2"/>
                </a:solidFill>
              </a:rPr>
              <a:t>.</a:t>
            </a:r>
          </a:p>
          <a:p>
            <a:pPr algn="just">
              <a:buClr>
                <a:srgbClr val="840B55"/>
              </a:buClr>
              <a:buSzPct val="109000"/>
            </a:pPr>
            <a:endParaRPr lang="en-GB" dirty="0">
              <a:solidFill>
                <a:schemeClr val="tx2"/>
              </a:solidFill>
            </a:endParaRPr>
          </a:p>
          <a:p>
            <a:r>
              <a:rPr lang="en-GB" dirty="0" err="1">
                <a:solidFill>
                  <a:schemeClr val="tx2"/>
                </a:solidFill>
              </a:rPr>
              <a:t>Izstrādāts</a:t>
            </a:r>
            <a:r>
              <a:rPr lang="en-GB" dirty="0">
                <a:solidFill>
                  <a:schemeClr val="tx2"/>
                </a:solidFill>
              </a:rPr>
              <a:t> </a:t>
            </a:r>
            <a:r>
              <a:rPr lang="en-GB" dirty="0" err="1">
                <a:solidFill>
                  <a:schemeClr val="tx2"/>
                </a:solidFill>
              </a:rPr>
              <a:t>tiesu</a:t>
            </a:r>
            <a:r>
              <a:rPr lang="en-GB" dirty="0">
                <a:solidFill>
                  <a:schemeClr val="tx2"/>
                </a:solidFill>
              </a:rPr>
              <a:t> </a:t>
            </a:r>
            <a:r>
              <a:rPr lang="en-GB" dirty="0" err="1">
                <a:solidFill>
                  <a:schemeClr val="tx2"/>
                </a:solidFill>
              </a:rPr>
              <a:t>klientu</a:t>
            </a:r>
            <a:r>
              <a:rPr lang="en-GB" dirty="0">
                <a:solidFill>
                  <a:schemeClr val="tx2"/>
                </a:solidFill>
              </a:rPr>
              <a:t> </a:t>
            </a:r>
            <a:r>
              <a:rPr lang="en-GB" dirty="0" err="1">
                <a:solidFill>
                  <a:schemeClr val="tx2"/>
                </a:solidFill>
              </a:rPr>
              <a:t>apkalpošanas</a:t>
            </a:r>
            <a:r>
              <a:rPr lang="en-GB" dirty="0">
                <a:solidFill>
                  <a:schemeClr val="tx2"/>
                </a:solidFill>
              </a:rPr>
              <a:t> </a:t>
            </a:r>
            <a:r>
              <a:rPr lang="en-GB" dirty="0" err="1">
                <a:solidFill>
                  <a:schemeClr val="tx2"/>
                </a:solidFill>
              </a:rPr>
              <a:t>standarts</a:t>
            </a:r>
            <a:r>
              <a:rPr lang="en-GB" dirty="0">
                <a:solidFill>
                  <a:schemeClr val="tx2"/>
                </a:solidFill>
              </a:rPr>
              <a:t>, </a:t>
            </a:r>
            <a:r>
              <a:rPr lang="en-GB" dirty="0" err="1">
                <a:solidFill>
                  <a:schemeClr val="tx2"/>
                </a:solidFill>
              </a:rPr>
              <a:t>kurā</a:t>
            </a:r>
            <a:r>
              <a:rPr lang="en-GB" dirty="0">
                <a:solidFill>
                  <a:schemeClr val="tx2"/>
                </a:solidFill>
              </a:rPr>
              <a:t> </a:t>
            </a:r>
            <a:r>
              <a:rPr lang="en-GB" dirty="0" err="1">
                <a:solidFill>
                  <a:schemeClr val="tx2"/>
                </a:solidFill>
              </a:rPr>
              <a:t>ir</a:t>
            </a:r>
            <a:r>
              <a:rPr lang="en-GB" dirty="0">
                <a:solidFill>
                  <a:schemeClr val="tx2"/>
                </a:solidFill>
              </a:rPr>
              <a:t> </a:t>
            </a:r>
            <a:r>
              <a:rPr lang="en-GB" dirty="0" err="1">
                <a:solidFill>
                  <a:schemeClr val="tx2"/>
                </a:solidFill>
              </a:rPr>
              <a:t>noteiktas</a:t>
            </a:r>
            <a:r>
              <a:rPr lang="en-GB" dirty="0">
                <a:solidFill>
                  <a:schemeClr val="tx2"/>
                </a:solidFill>
              </a:rPr>
              <a:t> </a:t>
            </a:r>
            <a:r>
              <a:rPr lang="lv-LV" dirty="0">
                <a:solidFill>
                  <a:schemeClr val="tx2"/>
                </a:solidFill>
              </a:rPr>
              <a:t>klientu apkalpošanas pamatvērtības, klientu apkalpošanas </a:t>
            </a:r>
            <a:r>
              <a:rPr lang="lv-LV" dirty="0" err="1">
                <a:solidFill>
                  <a:schemeClr val="tx2"/>
                </a:solidFill>
              </a:rPr>
              <a:t>vispārēj</a:t>
            </a:r>
            <a:r>
              <a:rPr lang="en-GB" dirty="0" err="1">
                <a:solidFill>
                  <a:schemeClr val="tx2"/>
                </a:solidFill>
              </a:rPr>
              <a:t>ie</a:t>
            </a:r>
            <a:r>
              <a:rPr lang="lv-LV" dirty="0">
                <a:solidFill>
                  <a:schemeClr val="tx2"/>
                </a:solidFill>
              </a:rPr>
              <a:t> princip</a:t>
            </a:r>
            <a:r>
              <a:rPr lang="en-GB" dirty="0" err="1">
                <a:solidFill>
                  <a:schemeClr val="tx2"/>
                </a:solidFill>
              </a:rPr>
              <a:t>i</a:t>
            </a:r>
            <a:r>
              <a:rPr lang="lv-LV" dirty="0">
                <a:solidFill>
                  <a:schemeClr val="tx2"/>
                </a:solidFill>
              </a:rPr>
              <a:t> un pamatnoteikum</a:t>
            </a:r>
            <a:r>
              <a:rPr lang="en-GB" dirty="0" err="1">
                <a:solidFill>
                  <a:schemeClr val="tx2"/>
                </a:solidFill>
              </a:rPr>
              <a:t>i</a:t>
            </a:r>
            <a:r>
              <a:rPr lang="en-GB" dirty="0">
                <a:solidFill>
                  <a:schemeClr val="tx2"/>
                </a:solidFill>
              </a:rPr>
              <a:t>.</a:t>
            </a:r>
          </a:p>
          <a:p>
            <a:pPr marL="0" indent="0">
              <a:buNone/>
            </a:pPr>
            <a:endParaRPr lang="en-GB" dirty="0">
              <a:solidFill>
                <a:schemeClr val="tx2"/>
              </a:solidFill>
              <a:latin typeface="Abadi" panose="020B0604020104020204" pitchFamily="34" charset="0"/>
            </a:endParaRPr>
          </a:p>
          <a:p>
            <a:endParaRPr lang="en-GB" dirty="0"/>
          </a:p>
        </p:txBody>
      </p:sp>
      <p:cxnSp>
        <p:nvCxnSpPr>
          <p:cNvPr id="9" name="Taisns savienotājs 8">
            <a:extLst>
              <a:ext uri="{FF2B5EF4-FFF2-40B4-BE49-F238E27FC236}">
                <a16:creationId xmlns:a16="http://schemas.microsoft.com/office/drawing/2014/main" xmlns="" id="{0AD6DEF7-DF08-4BF7-B472-963A61F425B9}"/>
              </a:ext>
            </a:extLst>
          </p:cNvPr>
          <p:cNvCxnSpPr>
            <a:cxnSpLocks/>
          </p:cNvCxnSpPr>
          <p:nvPr/>
        </p:nvCxnSpPr>
        <p:spPr>
          <a:xfrm>
            <a:off x="926972" y="1110767"/>
            <a:ext cx="0" cy="5324143"/>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Grafika 9" descr="Kontrolsaraksts RTL">
            <a:extLst>
              <a:ext uri="{FF2B5EF4-FFF2-40B4-BE49-F238E27FC236}">
                <a16:creationId xmlns:a16="http://schemas.microsoft.com/office/drawing/2014/main" xmlns="" id="{F9F20867-F32C-4247-9958-073EC03D333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10116" y="324096"/>
            <a:ext cx="664029" cy="664029"/>
          </a:xfrm>
          <a:prstGeom prst="rect">
            <a:avLst/>
          </a:prstGeom>
        </p:spPr>
      </p:pic>
      <p:sp>
        <p:nvSpPr>
          <p:cNvPr id="11" name="Ovāls 10">
            <a:extLst>
              <a:ext uri="{FF2B5EF4-FFF2-40B4-BE49-F238E27FC236}">
                <a16:creationId xmlns:a16="http://schemas.microsoft.com/office/drawing/2014/main" xmlns="" id="{527E0488-6F67-418B-87E4-BCD6E149BDE1}"/>
              </a:ext>
            </a:extLst>
          </p:cNvPr>
          <p:cNvSpPr/>
          <p:nvPr/>
        </p:nvSpPr>
        <p:spPr>
          <a:xfrm>
            <a:off x="369419" y="152770"/>
            <a:ext cx="1026160" cy="957997"/>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39696955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8000"/>
            <a:lum/>
          </a:blip>
          <a:srcRect/>
          <a:stretch>
            <a:fillRect t="-17000" b="-17000"/>
          </a:stretch>
        </a:blipFill>
        <a:effectLst/>
      </p:bgPr>
    </p:bg>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7F800DDD-4720-4E6D-A9D3-264218C5FEC5}"/>
              </a:ext>
            </a:extLst>
          </p:cNvPr>
          <p:cNvSpPr>
            <a:spLocks noGrp="1"/>
          </p:cNvSpPr>
          <p:nvPr>
            <p:ph type="title"/>
          </p:nvPr>
        </p:nvSpPr>
        <p:spPr>
          <a:xfrm>
            <a:off x="467768" y="416560"/>
            <a:ext cx="8739433" cy="1325563"/>
          </a:xfrm>
        </p:spPr>
        <p:txBody>
          <a:bodyPr/>
          <a:lstStyle/>
          <a:p>
            <a:r>
              <a:rPr lang="en-GB" dirty="0" err="1">
                <a:solidFill>
                  <a:schemeClr val="tx2"/>
                </a:solidFill>
                <a:latin typeface="+mn-lt"/>
              </a:rPr>
              <a:t>Jauni</a:t>
            </a:r>
            <a:r>
              <a:rPr lang="en-GB" dirty="0">
                <a:solidFill>
                  <a:schemeClr val="tx2"/>
                </a:solidFill>
                <a:latin typeface="+mn-lt"/>
              </a:rPr>
              <a:t> </a:t>
            </a:r>
            <a:r>
              <a:rPr lang="en-GB" dirty="0" err="1">
                <a:solidFill>
                  <a:schemeClr val="tx2"/>
                </a:solidFill>
                <a:latin typeface="+mn-lt"/>
              </a:rPr>
              <a:t>tiesu</a:t>
            </a:r>
            <a:r>
              <a:rPr lang="en-GB" dirty="0">
                <a:solidFill>
                  <a:schemeClr val="tx2"/>
                </a:solidFill>
                <a:latin typeface="+mn-lt"/>
              </a:rPr>
              <a:t> </a:t>
            </a:r>
            <a:r>
              <a:rPr lang="en-GB" dirty="0" err="1">
                <a:solidFill>
                  <a:schemeClr val="tx2"/>
                </a:solidFill>
                <a:latin typeface="+mn-lt"/>
              </a:rPr>
              <a:t>nami</a:t>
            </a:r>
            <a:r>
              <a:rPr lang="en-GB" dirty="0">
                <a:solidFill>
                  <a:schemeClr val="tx2"/>
                </a:solidFill>
                <a:latin typeface="Abadi" panose="020B0604020104020204" pitchFamily="34" charset="0"/>
              </a:rPr>
              <a:t/>
            </a:r>
            <a:br>
              <a:rPr lang="en-GB" dirty="0">
                <a:solidFill>
                  <a:schemeClr val="tx2"/>
                </a:solidFill>
                <a:latin typeface="Abadi" panose="020B0604020104020204" pitchFamily="34" charset="0"/>
              </a:rPr>
            </a:br>
            <a:endParaRPr lang="en-GB" dirty="0"/>
          </a:p>
        </p:txBody>
      </p:sp>
      <p:sp>
        <p:nvSpPr>
          <p:cNvPr id="3" name="Satura vietturis 2">
            <a:extLst>
              <a:ext uri="{FF2B5EF4-FFF2-40B4-BE49-F238E27FC236}">
                <a16:creationId xmlns:a16="http://schemas.microsoft.com/office/drawing/2014/main" xmlns="" id="{A0659CB2-F084-46AD-B1A5-4EFBF1590607}"/>
              </a:ext>
            </a:extLst>
          </p:cNvPr>
          <p:cNvSpPr>
            <a:spLocks noGrp="1"/>
          </p:cNvSpPr>
          <p:nvPr>
            <p:ph idx="1"/>
          </p:nvPr>
        </p:nvSpPr>
        <p:spPr>
          <a:xfrm>
            <a:off x="1731232" y="1936455"/>
            <a:ext cx="9749568" cy="2757465"/>
          </a:xfrm>
        </p:spPr>
        <p:txBody>
          <a:bodyPr>
            <a:normAutofit/>
          </a:bodyPr>
          <a:lstStyle/>
          <a:p>
            <a:r>
              <a:rPr lang="en-GB" sz="4400" dirty="0" err="1">
                <a:solidFill>
                  <a:schemeClr val="tx2"/>
                </a:solidFill>
              </a:rPr>
              <a:t>Tieslietu</a:t>
            </a:r>
            <a:r>
              <a:rPr lang="en-GB" sz="4400" dirty="0">
                <a:solidFill>
                  <a:schemeClr val="tx2"/>
                </a:solidFill>
              </a:rPr>
              <a:t> </a:t>
            </a:r>
            <a:r>
              <a:rPr lang="en-GB" sz="4400" dirty="0" err="1">
                <a:solidFill>
                  <a:schemeClr val="tx2"/>
                </a:solidFill>
              </a:rPr>
              <a:t>nams</a:t>
            </a:r>
            <a:r>
              <a:rPr lang="en-GB" sz="4400" dirty="0">
                <a:solidFill>
                  <a:schemeClr val="tx2"/>
                </a:solidFill>
              </a:rPr>
              <a:t> </a:t>
            </a:r>
            <a:r>
              <a:rPr lang="en-GB" sz="4400" dirty="0" err="1">
                <a:solidFill>
                  <a:schemeClr val="tx2"/>
                </a:solidFill>
              </a:rPr>
              <a:t>Madonā</a:t>
            </a:r>
            <a:r>
              <a:rPr lang="en-GB" sz="4400" dirty="0">
                <a:solidFill>
                  <a:schemeClr val="tx2"/>
                </a:solidFill>
              </a:rPr>
              <a:t> </a:t>
            </a:r>
          </a:p>
          <a:p>
            <a:r>
              <a:rPr lang="en-GB" sz="4400" dirty="0" err="1">
                <a:solidFill>
                  <a:schemeClr val="tx2"/>
                </a:solidFill>
              </a:rPr>
              <a:t>Tieslietu</a:t>
            </a:r>
            <a:r>
              <a:rPr lang="en-GB" sz="4400" dirty="0">
                <a:solidFill>
                  <a:schemeClr val="tx2"/>
                </a:solidFill>
              </a:rPr>
              <a:t> </a:t>
            </a:r>
            <a:r>
              <a:rPr lang="en-GB" sz="4400" dirty="0" err="1">
                <a:solidFill>
                  <a:schemeClr val="tx2"/>
                </a:solidFill>
              </a:rPr>
              <a:t>nams</a:t>
            </a:r>
            <a:r>
              <a:rPr lang="en-GB" sz="4400" dirty="0">
                <a:solidFill>
                  <a:schemeClr val="tx2"/>
                </a:solidFill>
              </a:rPr>
              <a:t> </a:t>
            </a:r>
            <a:r>
              <a:rPr lang="en-GB" sz="4400" dirty="0" err="1">
                <a:solidFill>
                  <a:schemeClr val="tx2"/>
                </a:solidFill>
              </a:rPr>
              <a:t>Jēkabpilī</a:t>
            </a:r>
            <a:endParaRPr lang="en-GB" sz="4400" dirty="0">
              <a:solidFill>
                <a:schemeClr val="tx2"/>
              </a:solidFill>
            </a:endParaRPr>
          </a:p>
          <a:p>
            <a:r>
              <a:rPr lang="en-GB" sz="4400" dirty="0">
                <a:solidFill>
                  <a:schemeClr val="tx2"/>
                </a:solidFill>
              </a:rPr>
              <a:t> </a:t>
            </a:r>
            <a:r>
              <a:rPr lang="en-GB" sz="4400" dirty="0" err="1">
                <a:solidFill>
                  <a:schemeClr val="tx2"/>
                </a:solidFill>
              </a:rPr>
              <a:t>tiesu</a:t>
            </a:r>
            <a:r>
              <a:rPr lang="en-GB" sz="4400" dirty="0">
                <a:solidFill>
                  <a:schemeClr val="tx2"/>
                </a:solidFill>
              </a:rPr>
              <a:t> </a:t>
            </a:r>
            <a:r>
              <a:rPr lang="en-GB" sz="4400" dirty="0" err="1">
                <a:solidFill>
                  <a:schemeClr val="tx2"/>
                </a:solidFill>
              </a:rPr>
              <a:t>ēkas</a:t>
            </a:r>
            <a:r>
              <a:rPr lang="en-GB" sz="4400" dirty="0">
                <a:solidFill>
                  <a:schemeClr val="tx2"/>
                </a:solidFill>
              </a:rPr>
              <a:t> </a:t>
            </a:r>
            <a:r>
              <a:rPr lang="en-GB" sz="4400" dirty="0" err="1">
                <a:solidFill>
                  <a:schemeClr val="tx2"/>
                </a:solidFill>
              </a:rPr>
              <a:t>korpuss</a:t>
            </a:r>
            <a:r>
              <a:rPr lang="en-GB" sz="4400" dirty="0">
                <a:solidFill>
                  <a:schemeClr val="tx2"/>
                </a:solidFill>
              </a:rPr>
              <a:t> </a:t>
            </a:r>
            <a:r>
              <a:rPr lang="en-GB" sz="4400" dirty="0" err="1">
                <a:solidFill>
                  <a:schemeClr val="tx2"/>
                </a:solidFill>
              </a:rPr>
              <a:t>Tukumā</a:t>
            </a:r>
            <a:r>
              <a:rPr lang="en-GB" sz="4400" dirty="0">
                <a:solidFill>
                  <a:schemeClr val="tx2"/>
                </a:solidFill>
              </a:rPr>
              <a:t> </a:t>
            </a:r>
          </a:p>
          <a:p>
            <a:endParaRPr lang="en-GB" dirty="0"/>
          </a:p>
          <a:p>
            <a:endParaRPr lang="en-GB" dirty="0"/>
          </a:p>
          <a:p>
            <a:pPr marL="0" indent="0">
              <a:buNone/>
            </a:pPr>
            <a:endParaRPr lang="en-GB" dirty="0"/>
          </a:p>
        </p:txBody>
      </p:sp>
    </p:spTree>
    <p:extLst>
      <p:ext uri="{BB962C8B-B14F-4D97-AF65-F5344CB8AC3E}">
        <p14:creationId xmlns:p14="http://schemas.microsoft.com/office/powerpoint/2010/main" val="2073772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upa 18">
            <a:extLst>
              <a:ext uri="{FF2B5EF4-FFF2-40B4-BE49-F238E27FC236}">
                <a16:creationId xmlns:a16="http://schemas.microsoft.com/office/drawing/2014/main" xmlns="" id="{F5439BA2-209C-41FE-BA28-3C1FBD976F9F}"/>
              </a:ext>
            </a:extLst>
          </p:cNvPr>
          <p:cNvGrpSpPr/>
          <p:nvPr/>
        </p:nvGrpSpPr>
        <p:grpSpPr>
          <a:xfrm>
            <a:off x="1" y="0"/>
            <a:ext cx="12191999" cy="7304314"/>
            <a:chOff x="0" y="-152399"/>
            <a:chExt cx="12191999" cy="7304314"/>
          </a:xfrm>
        </p:grpSpPr>
        <p:sp>
          <p:nvSpPr>
            <p:cNvPr id="20" name="Taisnleņķa trīsstūris 19">
              <a:extLst>
                <a:ext uri="{FF2B5EF4-FFF2-40B4-BE49-F238E27FC236}">
                  <a16:creationId xmlns:a16="http://schemas.microsoft.com/office/drawing/2014/main" xmlns="" id="{0D7055C8-D57C-4749-839C-B400B3A252D3}"/>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aisnleņķa trīsstūris 20">
              <a:extLst>
                <a:ext uri="{FF2B5EF4-FFF2-40B4-BE49-F238E27FC236}">
                  <a16:creationId xmlns:a16="http://schemas.microsoft.com/office/drawing/2014/main" xmlns="" id="{DD687010-A6AB-4F75-A1E4-FCF50B6DA8D9}"/>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22" name="Grupa 21">
            <a:extLst>
              <a:ext uri="{FF2B5EF4-FFF2-40B4-BE49-F238E27FC236}">
                <a16:creationId xmlns:a16="http://schemas.microsoft.com/office/drawing/2014/main" xmlns="" id="{7943CB62-D950-4BFD-BA0C-1125FA8E1C47}"/>
              </a:ext>
            </a:extLst>
          </p:cNvPr>
          <p:cNvGrpSpPr/>
          <p:nvPr/>
        </p:nvGrpSpPr>
        <p:grpSpPr>
          <a:xfrm>
            <a:off x="1" y="0"/>
            <a:ext cx="12191999" cy="7304314"/>
            <a:chOff x="0" y="-152399"/>
            <a:chExt cx="12191999" cy="7304314"/>
          </a:xfrm>
        </p:grpSpPr>
        <p:sp>
          <p:nvSpPr>
            <p:cNvPr id="23" name="Taisnleņķa trīsstūris 22">
              <a:extLst>
                <a:ext uri="{FF2B5EF4-FFF2-40B4-BE49-F238E27FC236}">
                  <a16:creationId xmlns:a16="http://schemas.microsoft.com/office/drawing/2014/main" xmlns="" id="{02B7B6B3-9209-42CE-AE2E-B94082C20944}"/>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4" name="Taisnleņķa trīsstūris 23">
              <a:extLst>
                <a:ext uri="{FF2B5EF4-FFF2-40B4-BE49-F238E27FC236}">
                  <a16:creationId xmlns:a16="http://schemas.microsoft.com/office/drawing/2014/main" xmlns="" id="{3B735FE9-1827-422F-92EF-0DA7551FF485}"/>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25" name="Taisnleņķa trīsstūris 24">
            <a:extLst>
              <a:ext uri="{FF2B5EF4-FFF2-40B4-BE49-F238E27FC236}">
                <a16:creationId xmlns:a16="http://schemas.microsoft.com/office/drawing/2014/main" xmlns="" id="{7A09802B-592E-4947-81F4-859D424F2DA6}"/>
              </a:ext>
            </a:extLst>
          </p:cNvPr>
          <p:cNvSpPr/>
          <p:nvPr/>
        </p:nvSpPr>
        <p:spPr>
          <a:xfrm>
            <a:off x="0" y="2231572"/>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Virsraksts 1">
            <a:extLst>
              <a:ext uri="{FF2B5EF4-FFF2-40B4-BE49-F238E27FC236}">
                <a16:creationId xmlns:a16="http://schemas.microsoft.com/office/drawing/2014/main" xmlns="" id="{FEF697C3-5965-46E8-BBE7-8A9D47048160}"/>
              </a:ext>
            </a:extLst>
          </p:cNvPr>
          <p:cNvSpPr>
            <a:spLocks noGrp="1"/>
          </p:cNvSpPr>
          <p:nvPr>
            <p:ph type="title"/>
          </p:nvPr>
        </p:nvSpPr>
        <p:spPr>
          <a:xfrm>
            <a:off x="1349828" y="288925"/>
            <a:ext cx="10515600" cy="1325563"/>
          </a:xfrm>
        </p:spPr>
        <p:txBody>
          <a:bodyPr/>
          <a:lstStyle/>
          <a:p>
            <a:r>
              <a:rPr lang="en-GB" dirty="0">
                <a:solidFill>
                  <a:schemeClr val="tx2"/>
                </a:solidFill>
                <a:latin typeface="+mn-lt"/>
              </a:rPr>
              <a:t>E-</a:t>
            </a:r>
            <a:r>
              <a:rPr lang="en-GB" dirty="0" err="1">
                <a:solidFill>
                  <a:schemeClr val="tx2"/>
                </a:solidFill>
                <a:latin typeface="+mn-lt"/>
              </a:rPr>
              <a:t>lieta</a:t>
            </a:r>
            <a:endParaRPr lang="en-GB" dirty="0">
              <a:solidFill>
                <a:schemeClr val="tx2"/>
              </a:solidFill>
              <a:latin typeface="+mn-lt"/>
            </a:endParaRPr>
          </a:p>
        </p:txBody>
      </p:sp>
      <p:sp>
        <p:nvSpPr>
          <p:cNvPr id="3" name="Satura vietturis 2">
            <a:extLst>
              <a:ext uri="{FF2B5EF4-FFF2-40B4-BE49-F238E27FC236}">
                <a16:creationId xmlns:a16="http://schemas.microsoft.com/office/drawing/2014/main" xmlns="" id="{F4D52602-380A-4868-9357-402FD8F90FAC}"/>
              </a:ext>
            </a:extLst>
          </p:cNvPr>
          <p:cNvSpPr>
            <a:spLocks noGrp="1"/>
          </p:cNvSpPr>
          <p:nvPr>
            <p:ph idx="1"/>
          </p:nvPr>
        </p:nvSpPr>
        <p:spPr>
          <a:xfrm>
            <a:off x="579120" y="1536688"/>
            <a:ext cx="10515600" cy="4753680"/>
          </a:xfrm>
        </p:spPr>
        <p:txBody>
          <a:bodyPr>
            <a:normAutofit fontScale="77500" lnSpcReduction="20000"/>
          </a:bodyPr>
          <a:lstStyle/>
          <a:p>
            <a:endParaRPr lang="en-GB" dirty="0"/>
          </a:p>
          <a:p>
            <a:pPr algn="just">
              <a:buClr>
                <a:srgbClr val="840B55"/>
              </a:buClr>
              <a:buSzPct val="130000"/>
            </a:pPr>
            <a:r>
              <a:rPr lang="en-GB" dirty="0"/>
              <a:t> </a:t>
            </a:r>
            <a:r>
              <a:rPr lang="lv-LV" dirty="0">
                <a:solidFill>
                  <a:schemeClr val="tx2"/>
                </a:solidFill>
              </a:rPr>
              <a:t>Izstrādātas tehniskās specifikācijas TIESU INFORMATĪVĀS SISTĒMAS (TIS) pilnveidošanai un uzsākta TIS pilnveide, pārstrādājot un uzlabojot esošos darbības procesus tiesās</a:t>
            </a:r>
            <a:r>
              <a:rPr lang="en-GB" dirty="0">
                <a:solidFill>
                  <a:schemeClr val="tx2"/>
                </a:solidFill>
              </a:rPr>
              <a:t>.</a:t>
            </a:r>
          </a:p>
          <a:p>
            <a:pPr algn="just">
              <a:buClr>
                <a:srgbClr val="840B55"/>
              </a:buClr>
              <a:buSzPct val="130000"/>
            </a:pPr>
            <a:endParaRPr lang="en-GB" dirty="0">
              <a:solidFill>
                <a:schemeClr val="tx2"/>
              </a:solidFill>
            </a:endParaRPr>
          </a:p>
          <a:p>
            <a:pPr algn="just">
              <a:buClr>
                <a:srgbClr val="840B55"/>
              </a:buClr>
              <a:buSzPct val="130000"/>
            </a:pPr>
            <a:r>
              <a:rPr lang="lv-LV" dirty="0">
                <a:solidFill>
                  <a:schemeClr val="tx2"/>
                </a:solidFill>
              </a:rPr>
              <a:t>Izstrādāta tehniskā specifikācija E-lietas koplietošanas platformas izstrādei un ieviešanai un uzsākta E-lietas koplietošanas platformas izstrāde (īstenoti 10</a:t>
            </a:r>
            <a:r>
              <a:rPr lang="en-GB" dirty="0">
                <a:solidFill>
                  <a:schemeClr val="tx2"/>
                </a:solidFill>
              </a:rPr>
              <a:t> </a:t>
            </a:r>
            <a:r>
              <a:rPr lang="lv-LV" dirty="0">
                <a:solidFill>
                  <a:schemeClr val="tx2"/>
                </a:solidFill>
              </a:rPr>
              <a:t>izstrādes posmi un viena ieviešanas kārta platformas nomaiņai, sagatavojot administratoru vidi nepieciešamajām izmaiņām), nodrošinot E-lietas koplietošanas komponenšu izmantošanu datu apmaiņai ar pārējām E-lietas programmas 1.posma projektus īstenojošo iestāžu informācijas sistēmām (</a:t>
            </a:r>
            <a:r>
              <a:rPr lang="lv-LV" dirty="0" err="1">
                <a:solidFill>
                  <a:schemeClr val="tx2"/>
                </a:solidFill>
              </a:rPr>
              <a:t>ProIS</a:t>
            </a:r>
            <a:r>
              <a:rPr lang="lv-LV" dirty="0">
                <a:solidFill>
                  <a:schemeClr val="tx2"/>
                </a:solidFill>
              </a:rPr>
              <a:t>, PLUS, IIS kā arī informācijas saņemšanai no IeM IC izstrādātās Administratīvo pārkāpumu procesa atbalsta sistēmas (APAS)</a:t>
            </a:r>
            <a:r>
              <a:rPr lang="en-GB" dirty="0">
                <a:solidFill>
                  <a:schemeClr val="tx2"/>
                </a:solidFill>
              </a:rPr>
              <a:t>.</a:t>
            </a:r>
          </a:p>
          <a:p>
            <a:pPr algn="just">
              <a:buClr>
                <a:srgbClr val="840B55"/>
              </a:buClr>
              <a:buSzPct val="130000"/>
            </a:pPr>
            <a:endParaRPr lang="en-GB" dirty="0">
              <a:solidFill>
                <a:schemeClr val="tx2"/>
              </a:solidFill>
            </a:endParaRPr>
          </a:p>
          <a:p>
            <a:pPr algn="just">
              <a:buClr>
                <a:srgbClr val="840B55"/>
              </a:buClr>
              <a:buSzPct val="130000"/>
            </a:pPr>
            <a:r>
              <a:rPr lang="lv-LV" dirty="0">
                <a:solidFill>
                  <a:schemeClr val="tx2"/>
                </a:solidFill>
              </a:rPr>
              <a:t>Nodrošināta līdzsvarota un savstarpējo informācijas sistēmu pilnveidē esošo izstrādes atkarību nepieciešama koordinācija E-lietas programmas sadarbības partneru ietvaros</a:t>
            </a:r>
            <a:r>
              <a:rPr lang="en-GB" dirty="0">
                <a:solidFill>
                  <a:schemeClr val="tx2"/>
                </a:solidFill>
              </a:rPr>
              <a:t>.</a:t>
            </a:r>
          </a:p>
          <a:p>
            <a:pPr algn="just">
              <a:buClr>
                <a:srgbClr val="840B55"/>
              </a:buClr>
              <a:buSzPct val="130000"/>
            </a:pPr>
            <a:endParaRPr lang="en-GB" dirty="0">
              <a:solidFill>
                <a:schemeClr val="tx2"/>
              </a:solidFill>
            </a:endParaRPr>
          </a:p>
          <a:p>
            <a:pPr marL="0" indent="0">
              <a:buNone/>
            </a:pPr>
            <a:endParaRPr lang="en-GB" dirty="0">
              <a:solidFill>
                <a:schemeClr val="tx2"/>
              </a:solidFill>
              <a:latin typeface="Abadi" panose="020B0604020104020204" pitchFamily="34" charset="0"/>
            </a:endParaRPr>
          </a:p>
        </p:txBody>
      </p:sp>
      <p:sp>
        <p:nvSpPr>
          <p:cNvPr id="4" name="Ovāls 3">
            <a:extLst>
              <a:ext uri="{FF2B5EF4-FFF2-40B4-BE49-F238E27FC236}">
                <a16:creationId xmlns:a16="http://schemas.microsoft.com/office/drawing/2014/main" xmlns="" id="{D86DA2E7-B848-4339-85CC-BCA402545962}"/>
              </a:ext>
            </a:extLst>
          </p:cNvPr>
          <p:cNvSpPr/>
          <p:nvPr/>
        </p:nvSpPr>
        <p:spPr>
          <a:xfrm>
            <a:off x="195943" y="284604"/>
            <a:ext cx="1153885" cy="114300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Grafika 5" descr="Kontrolsaraksts RTL">
            <a:extLst>
              <a:ext uri="{FF2B5EF4-FFF2-40B4-BE49-F238E27FC236}">
                <a16:creationId xmlns:a16="http://schemas.microsoft.com/office/drawing/2014/main" xmlns="" id="{9C3E5F30-E214-4BDD-A000-2DF22A81DBB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40871" y="525003"/>
            <a:ext cx="664029" cy="664029"/>
          </a:xfrm>
          <a:prstGeom prst="rect">
            <a:avLst/>
          </a:prstGeom>
        </p:spPr>
      </p:pic>
      <p:sp>
        <p:nvSpPr>
          <p:cNvPr id="17" name="Taisnleņķa trīsstūris 16">
            <a:extLst>
              <a:ext uri="{FF2B5EF4-FFF2-40B4-BE49-F238E27FC236}">
                <a16:creationId xmlns:a16="http://schemas.microsoft.com/office/drawing/2014/main" xmlns="" id="{A0EED059-9920-4414-AF45-A399025794E6}"/>
              </a:ext>
            </a:extLst>
          </p:cNvPr>
          <p:cNvSpPr/>
          <p:nvPr/>
        </p:nvSpPr>
        <p:spPr>
          <a:xfrm>
            <a:off x="4125686" y="-381000"/>
            <a:ext cx="45719" cy="45719"/>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aisnstūris 4">
            <a:extLst>
              <a:ext uri="{FF2B5EF4-FFF2-40B4-BE49-F238E27FC236}">
                <a16:creationId xmlns:a16="http://schemas.microsoft.com/office/drawing/2014/main" xmlns="" id="{78BC12A8-BBB3-4789-9C16-EB1668A5A50F}"/>
              </a:ext>
            </a:extLst>
          </p:cNvPr>
          <p:cNvSpPr/>
          <p:nvPr/>
        </p:nvSpPr>
        <p:spPr>
          <a:xfrm>
            <a:off x="579120" y="1640175"/>
            <a:ext cx="11286307" cy="492122"/>
          </a:xfrm>
          <a:prstGeom prst="rect">
            <a:avLst/>
          </a:prstGeom>
        </p:spPr>
        <p:txBody>
          <a:bodyPr wrap="square">
            <a:spAutoFit/>
          </a:bodyPr>
          <a:lstStyle/>
          <a:p>
            <a:pPr marL="342900" lvl="0" indent="-342900" algn="just">
              <a:lnSpc>
                <a:spcPct val="115000"/>
              </a:lnSpc>
              <a:spcAft>
                <a:spcPts val="0"/>
              </a:spcAft>
              <a:buClr>
                <a:srgbClr val="840B55"/>
              </a:buClr>
              <a:buSzPct val="119000"/>
              <a:buFont typeface="Arial" panose="020B0604020202020204" pitchFamily="34" charset="0"/>
              <a:buChar char="•"/>
            </a:pPr>
            <a:endParaRPr lang="en-GB" sz="2400" dirty="0">
              <a:solidFill>
                <a:schemeClr val="tx2"/>
              </a:solidFill>
              <a:ea typeface="Times New Roman" panose="02020603050405020304" pitchFamily="18" charset="0"/>
            </a:endParaRPr>
          </a:p>
        </p:txBody>
      </p:sp>
      <p:cxnSp>
        <p:nvCxnSpPr>
          <p:cNvPr id="9" name="Taisns savienotājs 8">
            <a:extLst>
              <a:ext uri="{FF2B5EF4-FFF2-40B4-BE49-F238E27FC236}">
                <a16:creationId xmlns:a16="http://schemas.microsoft.com/office/drawing/2014/main" xmlns="" id="{EA96CDA3-B2F3-4D38-B658-882D76393579}"/>
              </a:ext>
            </a:extLst>
          </p:cNvPr>
          <p:cNvCxnSpPr/>
          <p:nvPr/>
        </p:nvCxnSpPr>
        <p:spPr>
          <a:xfrm>
            <a:off x="734424" y="1427604"/>
            <a:ext cx="0" cy="538843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1373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upa 12">
            <a:extLst>
              <a:ext uri="{FF2B5EF4-FFF2-40B4-BE49-F238E27FC236}">
                <a16:creationId xmlns:a16="http://schemas.microsoft.com/office/drawing/2014/main" xmlns="" id="{FCCFD9BB-87BB-4EF2-ABF0-839F1B669454}"/>
              </a:ext>
            </a:extLst>
          </p:cNvPr>
          <p:cNvGrpSpPr/>
          <p:nvPr/>
        </p:nvGrpSpPr>
        <p:grpSpPr>
          <a:xfrm>
            <a:off x="1" y="0"/>
            <a:ext cx="12191999" cy="7304314"/>
            <a:chOff x="0" y="-152399"/>
            <a:chExt cx="12191999" cy="7304314"/>
          </a:xfrm>
        </p:grpSpPr>
        <p:sp>
          <p:nvSpPr>
            <p:cNvPr id="14" name="Taisnleņķa trīsstūris 13">
              <a:extLst>
                <a:ext uri="{FF2B5EF4-FFF2-40B4-BE49-F238E27FC236}">
                  <a16:creationId xmlns:a16="http://schemas.microsoft.com/office/drawing/2014/main" xmlns="" id="{22580B5F-435C-4DB4-A331-D26E044FB11E}"/>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aisnleņķa trīsstūris 14">
              <a:extLst>
                <a:ext uri="{FF2B5EF4-FFF2-40B4-BE49-F238E27FC236}">
                  <a16:creationId xmlns:a16="http://schemas.microsoft.com/office/drawing/2014/main" xmlns="" id="{5FF05578-5FD3-4368-A06D-7818C2D1EF4E}"/>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6" name="Taisnleņķa trīsstūris 15">
            <a:extLst>
              <a:ext uri="{FF2B5EF4-FFF2-40B4-BE49-F238E27FC236}">
                <a16:creationId xmlns:a16="http://schemas.microsoft.com/office/drawing/2014/main" xmlns="" id="{A48208CE-ECA2-482F-B56E-AD5423B69CDF}"/>
              </a:ext>
            </a:extLst>
          </p:cNvPr>
          <p:cNvSpPr/>
          <p:nvPr/>
        </p:nvSpPr>
        <p:spPr>
          <a:xfrm>
            <a:off x="0" y="2226855"/>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Virsraksts 1">
            <a:extLst>
              <a:ext uri="{FF2B5EF4-FFF2-40B4-BE49-F238E27FC236}">
                <a16:creationId xmlns:a16="http://schemas.microsoft.com/office/drawing/2014/main" xmlns="" id="{4A2A28FF-D52D-4B7A-BA5A-76E22107AA93}"/>
              </a:ext>
            </a:extLst>
          </p:cNvPr>
          <p:cNvSpPr>
            <a:spLocks noGrp="1"/>
          </p:cNvSpPr>
          <p:nvPr>
            <p:ph type="title"/>
          </p:nvPr>
        </p:nvSpPr>
        <p:spPr>
          <a:xfrm>
            <a:off x="1660071" y="316439"/>
            <a:ext cx="9525000" cy="1240972"/>
          </a:xfrm>
        </p:spPr>
        <p:txBody>
          <a:bodyPr>
            <a:normAutofit fontScale="90000"/>
          </a:bodyPr>
          <a:lstStyle/>
          <a:p>
            <a:r>
              <a:rPr lang="en-GB" dirty="0" err="1">
                <a:solidFill>
                  <a:schemeClr val="tx2"/>
                </a:solidFill>
                <a:latin typeface="+mn-lt"/>
              </a:rPr>
              <a:t>Informācijas</a:t>
            </a:r>
            <a:r>
              <a:rPr lang="en-GB" dirty="0">
                <a:solidFill>
                  <a:schemeClr val="tx2"/>
                </a:solidFill>
                <a:latin typeface="+mn-lt"/>
              </a:rPr>
              <a:t> </a:t>
            </a:r>
            <a:r>
              <a:rPr lang="en-GB" dirty="0" err="1">
                <a:solidFill>
                  <a:schemeClr val="tx2"/>
                </a:solidFill>
                <a:latin typeface="+mn-lt"/>
              </a:rPr>
              <a:t>komunikāciju</a:t>
            </a:r>
            <a:r>
              <a:rPr lang="en-GB" dirty="0">
                <a:solidFill>
                  <a:schemeClr val="tx2"/>
                </a:solidFill>
                <a:latin typeface="+mn-lt"/>
              </a:rPr>
              <a:t> </a:t>
            </a:r>
            <a:r>
              <a:rPr lang="en-GB" dirty="0" err="1">
                <a:solidFill>
                  <a:schemeClr val="tx2"/>
                </a:solidFill>
                <a:latin typeface="+mn-lt"/>
              </a:rPr>
              <a:t>tehnolo</a:t>
            </a:r>
            <a:r>
              <a:rPr lang="lv-LV" dirty="0">
                <a:solidFill>
                  <a:schemeClr val="tx2"/>
                </a:solidFill>
                <a:latin typeface="+mn-lt"/>
              </a:rPr>
              <a:t>ģ</a:t>
            </a:r>
            <a:r>
              <a:rPr lang="en-GB" dirty="0" err="1">
                <a:solidFill>
                  <a:schemeClr val="tx2"/>
                </a:solidFill>
                <a:latin typeface="+mn-lt"/>
              </a:rPr>
              <a:t>iju</a:t>
            </a:r>
            <a:r>
              <a:rPr lang="en-GB" dirty="0">
                <a:solidFill>
                  <a:schemeClr val="tx2"/>
                </a:solidFill>
                <a:latin typeface="+mn-lt"/>
              </a:rPr>
              <a:t> </a:t>
            </a:r>
            <a:r>
              <a:rPr lang="en-GB" dirty="0" err="1">
                <a:solidFill>
                  <a:schemeClr val="tx2"/>
                </a:solidFill>
                <a:latin typeface="+mn-lt"/>
              </a:rPr>
              <a:t>attīstība</a:t>
            </a:r>
            <a:endParaRPr lang="en-GB" dirty="0">
              <a:solidFill>
                <a:schemeClr val="tx2"/>
              </a:solidFill>
              <a:latin typeface="+mn-lt"/>
            </a:endParaRPr>
          </a:p>
        </p:txBody>
      </p:sp>
      <p:sp>
        <p:nvSpPr>
          <p:cNvPr id="3" name="Satura vietturis 2">
            <a:extLst>
              <a:ext uri="{FF2B5EF4-FFF2-40B4-BE49-F238E27FC236}">
                <a16:creationId xmlns:a16="http://schemas.microsoft.com/office/drawing/2014/main" xmlns="" id="{27073B1A-422E-4B91-8E54-6D6AFD4E2A8E}"/>
              </a:ext>
            </a:extLst>
          </p:cNvPr>
          <p:cNvSpPr>
            <a:spLocks noGrp="1"/>
          </p:cNvSpPr>
          <p:nvPr>
            <p:ph idx="1"/>
          </p:nvPr>
        </p:nvSpPr>
        <p:spPr>
          <a:xfrm>
            <a:off x="797043" y="1371600"/>
            <a:ext cx="10515600" cy="4749704"/>
          </a:xfrm>
        </p:spPr>
        <p:txBody>
          <a:bodyPr>
            <a:normAutofit fontScale="92500" lnSpcReduction="10000"/>
          </a:bodyPr>
          <a:lstStyle/>
          <a:p>
            <a:pPr marL="0" indent="0">
              <a:buNone/>
            </a:pPr>
            <a:endParaRPr lang="en-GB" dirty="0"/>
          </a:p>
          <a:p>
            <a:pPr marL="0" indent="0" algn="just">
              <a:buNone/>
            </a:pPr>
            <a:r>
              <a:rPr lang="en-GB" dirty="0">
                <a:solidFill>
                  <a:schemeClr val="tx2"/>
                </a:solidFill>
              </a:rPr>
              <a:t> </a:t>
            </a:r>
            <a:r>
              <a:rPr lang="en-GB" dirty="0" err="1">
                <a:solidFill>
                  <a:schemeClr val="tx2"/>
                </a:solidFill>
              </a:rPr>
              <a:t>Ieviesta</a:t>
            </a:r>
            <a:r>
              <a:rPr lang="en-GB" dirty="0">
                <a:solidFill>
                  <a:schemeClr val="tx2"/>
                </a:solidFill>
              </a:rPr>
              <a:t> </a:t>
            </a:r>
            <a:r>
              <a:rPr lang="en-GB" dirty="0" err="1">
                <a:solidFill>
                  <a:schemeClr val="tx2"/>
                </a:solidFill>
              </a:rPr>
              <a:t>Elektroniskā</a:t>
            </a:r>
            <a:r>
              <a:rPr lang="en-GB" dirty="0">
                <a:solidFill>
                  <a:schemeClr val="tx2"/>
                </a:solidFill>
              </a:rPr>
              <a:t> </a:t>
            </a:r>
            <a:r>
              <a:rPr lang="en-GB" dirty="0" err="1">
                <a:solidFill>
                  <a:schemeClr val="tx2"/>
                </a:solidFill>
              </a:rPr>
              <a:t>maksātnespējas</a:t>
            </a:r>
            <a:r>
              <a:rPr lang="en-GB" dirty="0">
                <a:solidFill>
                  <a:schemeClr val="tx2"/>
                </a:solidFill>
              </a:rPr>
              <a:t> </a:t>
            </a:r>
            <a:r>
              <a:rPr lang="en-GB" dirty="0" err="1">
                <a:solidFill>
                  <a:schemeClr val="tx2"/>
                </a:solidFill>
              </a:rPr>
              <a:t>uzraudzības</a:t>
            </a:r>
            <a:r>
              <a:rPr lang="en-GB" dirty="0">
                <a:solidFill>
                  <a:schemeClr val="tx2"/>
                </a:solidFill>
              </a:rPr>
              <a:t> </a:t>
            </a:r>
            <a:r>
              <a:rPr lang="en-GB" dirty="0" err="1">
                <a:solidFill>
                  <a:schemeClr val="tx2"/>
                </a:solidFill>
              </a:rPr>
              <a:t>sistēma</a:t>
            </a:r>
            <a:r>
              <a:rPr lang="en-GB" dirty="0">
                <a:solidFill>
                  <a:schemeClr val="tx2"/>
                </a:solidFill>
              </a:rPr>
              <a:t>, </a:t>
            </a:r>
            <a:r>
              <a:rPr lang="en-GB" dirty="0" err="1">
                <a:solidFill>
                  <a:schemeClr val="tx2"/>
                </a:solidFill>
              </a:rPr>
              <a:t>kuras</a:t>
            </a:r>
            <a:r>
              <a:rPr lang="en-GB" dirty="0">
                <a:solidFill>
                  <a:schemeClr val="tx2"/>
                </a:solidFill>
              </a:rPr>
              <a:t> </a:t>
            </a:r>
            <a:r>
              <a:rPr lang="en-GB" dirty="0" err="1">
                <a:solidFill>
                  <a:schemeClr val="tx2"/>
                </a:solidFill>
              </a:rPr>
              <a:t>mērķis</a:t>
            </a:r>
            <a:r>
              <a:rPr lang="en-GB" dirty="0">
                <a:solidFill>
                  <a:schemeClr val="tx2"/>
                </a:solidFill>
              </a:rPr>
              <a:t> </a:t>
            </a:r>
            <a:r>
              <a:rPr lang="en-GB" dirty="0" err="1">
                <a:solidFill>
                  <a:schemeClr val="tx2"/>
                </a:solidFill>
              </a:rPr>
              <a:t>ir</a:t>
            </a:r>
            <a:r>
              <a:rPr lang="en-GB" dirty="0">
                <a:solidFill>
                  <a:schemeClr val="tx2"/>
                </a:solidFill>
              </a:rPr>
              <a:t> </a:t>
            </a:r>
            <a:r>
              <a:rPr lang="lv-LV" dirty="0">
                <a:solidFill>
                  <a:schemeClr val="tx2"/>
                </a:solidFill>
              </a:rPr>
              <a:t>sekmēt visu maksātnespējas procesā un tiesiskās aizsardzības procesā iesaistīto pušu interešu aizsardzību, kā arī vienkāršot šo personu iesaisti maksātnespējas procesa un tiesiskās aizsardzības procesa norisē.</a:t>
            </a:r>
            <a:endParaRPr lang="en-GB" dirty="0">
              <a:solidFill>
                <a:schemeClr val="tx2"/>
              </a:solidFill>
            </a:endParaRPr>
          </a:p>
          <a:p>
            <a:pPr marL="0" indent="0" algn="just">
              <a:buNone/>
            </a:pPr>
            <a:endParaRPr lang="en-GB" dirty="0">
              <a:solidFill>
                <a:schemeClr val="tx2"/>
              </a:solidFill>
            </a:endParaRPr>
          </a:p>
          <a:p>
            <a:pPr marL="0" indent="0" algn="just">
              <a:buNone/>
            </a:pPr>
            <a:r>
              <a:rPr lang="en-GB" dirty="0">
                <a:solidFill>
                  <a:schemeClr val="tx2"/>
                </a:solidFill>
              </a:rPr>
              <a:t> </a:t>
            </a:r>
            <a:r>
              <a:rPr lang="en-GB" dirty="0" err="1">
                <a:solidFill>
                  <a:schemeClr val="tx2"/>
                </a:solidFill>
              </a:rPr>
              <a:t>Tiek</a:t>
            </a:r>
            <a:r>
              <a:rPr lang="en-GB" dirty="0">
                <a:solidFill>
                  <a:schemeClr val="tx2"/>
                </a:solidFill>
              </a:rPr>
              <a:t> </a:t>
            </a:r>
            <a:r>
              <a:rPr lang="en-GB" dirty="0" err="1">
                <a:solidFill>
                  <a:schemeClr val="tx2"/>
                </a:solidFill>
              </a:rPr>
              <a:t>ieviests</a:t>
            </a:r>
            <a:r>
              <a:rPr lang="en-GB" dirty="0">
                <a:solidFill>
                  <a:schemeClr val="tx2"/>
                </a:solidFill>
              </a:rPr>
              <a:t> </a:t>
            </a:r>
            <a:r>
              <a:rPr lang="en-GB" dirty="0" err="1">
                <a:solidFill>
                  <a:schemeClr val="tx2"/>
                </a:solidFill>
              </a:rPr>
              <a:t>informatīvs</a:t>
            </a:r>
            <a:r>
              <a:rPr lang="en-GB" dirty="0">
                <a:solidFill>
                  <a:schemeClr val="tx2"/>
                </a:solidFill>
              </a:rPr>
              <a:t> </a:t>
            </a:r>
            <a:r>
              <a:rPr lang="en-GB" dirty="0" err="1">
                <a:solidFill>
                  <a:schemeClr val="tx2"/>
                </a:solidFill>
              </a:rPr>
              <a:t>tiešsaistes</a:t>
            </a:r>
            <a:r>
              <a:rPr lang="en-GB" dirty="0">
                <a:solidFill>
                  <a:schemeClr val="tx2"/>
                </a:solidFill>
              </a:rPr>
              <a:t> </a:t>
            </a:r>
            <a:r>
              <a:rPr lang="en-GB" dirty="0" err="1">
                <a:solidFill>
                  <a:schemeClr val="tx2"/>
                </a:solidFill>
              </a:rPr>
              <a:t>vednis</a:t>
            </a:r>
            <a:r>
              <a:rPr lang="en-GB" dirty="0">
                <a:solidFill>
                  <a:schemeClr val="tx2"/>
                </a:solidFill>
              </a:rPr>
              <a:t> </a:t>
            </a:r>
            <a:r>
              <a:rPr lang="en-GB" dirty="0" err="1">
                <a:solidFill>
                  <a:schemeClr val="tx2"/>
                </a:solidFill>
              </a:rPr>
              <a:t>civiltiesisku</a:t>
            </a:r>
            <a:r>
              <a:rPr lang="en-GB" dirty="0">
                <a:solidFill>
                  <a:schemeClr val="tx2"/>
                </a:solidFill>
              </a:rPr>
              <a:t> </a:t>
            </a:r>
            <a:r>
              <a:rPr lang="en-GB" dirty="0" err="1">
                <a:solidFill>
                  <a:schemeClr val="tx2"/>
                </a:solidFill>
              </a:rPr>
              <a:t>jautājumu</a:t>
            </a:r>
            <a:r>
              <a:rPr lang="en-GB" dirty="0">
                <a:solidFill>
                  <a:schemeClr val="tx2"/>
                </a:solidFill>
              </a:rPr>
              <a:t> </a:t>
            </a:r>
            <a:r>
              <a:rPr lang="en-GB" dirty="0" err="1">
                <a:solidFill>
                  <a:schemeClr val="tx2"/>
                </a:solidFill>
              </a:rPr>
              <a:t>risināšanai</a:t>
            </a:r>
            <a:r>
              <a:rPr lang="en-GB" dirty="0">
                <a:solidFill>
                  <a:schemeClr val="tx2"/>
                </a:solidFill>
              </a:rPr>
              <a:t> manas.tiesas.lv.</a:t>
            </a:r>
            <a:r>
              <a:rPr lang="lv-LV" dirty="0">
                <a:solidFill>
                  <a:schemeClr val="tx2"/>
                </a:solidFill>
              </a:rPr>
              <a:t> Vednis palīdzē</a:t>
            </a:r>
            <a:r>
              <a:rPr lang="en-GB" dirty="0">
                <a:solidFill>
                  <a:schemeClr val="tx2"/>
                </a:solidFill>
              </a:rPr>
              <a:t>s</a:t>
            </a:r>
            <a:r>
              <a:rPr lang="lv-LV" dirty="0">
                <a:solidFill>
                  <a:schemeClr val="tx2"/>
                </a:solidFill>
              </a:rPr>
              <a:t> un uzlabo</a:t>
            </a:r>
            <a:r>
              <a:rPr lang="en-GB" dirty="0">
                <a:solidFill>
                  <a:schemeClr val="tx2"/>
                </a:solidFill>
              </a:rPr>
              <a:t>s</a:t>
            </a:r>
            <a:r>
              <a:rPr lang="lv-LV" dirty="0">
                <a:solidFill>
                  <a:schemeClr val="tx2"/>
                </a:solidFill>
              </a:rPr>
              <a:t> iespēju iedzīvotājiem saņemt ātru, kvalitatīvu un finansiāli pieejamu informatīva rakstura atbalsta pakalpojumu kopu juridisku problēmu vai konfliktu risināšanai</a:t>
            </a:r>
            <a:r>
              <a:rPr lang="en-GB" dirty="0">
                <a:solidFill>
                  <a:schemeClr val="tx2"/>
                </a:solidFill>
              </a:rPr>
              <a:t>.</a:t>
            </a:r>
          </a:p>
          <a:p>
            <a:pPr algn="just"/>
            <a:endParaRPr lang="en-GB" dirty="0">
              <a:solidFill>
                <a:schemeClr val="tx2"/>
              </a:solidFill>
            </a:endParaRPr>
          </a:p>
          <a:p>
            <a:pPr marL="0" indent="0" algn="just">
              <a:buNone/>
            </a:pPr>
            <a:r>
              <a:rPr lang="en-GB" dirty="0">
                <a:solidFill>
                  <a:schemeClr val="tx2"/>
                </a:solidFill>
              </a:rPr>
              <a:t> </a:t>
            </a:r>
            <a:r>
              <a:rPr lang="en-GB" dirty="0" err="1">
                <a:solidFill>
                  <a:schemeClr val="tx2"/>
                </a:solidFill>
              </a:rPr>
              <a:t>Ieviests</a:t>
            </a:r>
            <a:r>
              <a:rPr lang="en-GB" dirty="0">
                <a:solidFill>
                  <a:schemeClr val="tx2"/>
                </a:solidFill>
              </a:rPr>
              <a:t> </a:t>
            </a:r>
            <a:r>
              <a:rPr lang="en-GB" dirty="0" err="1">
                <a:solidFill>
                  <a:schemeClr val="tx2"/>
                </a:solidFill>
              </a:rPr>
              <a:t>elektronisks</a:t>
            </a:r>
            <a:r>
              <a:rPr lang="en-GB" dirty="0">
                <a:solidFill>
                  <a:schemeClr val="tx2"/>
                </a:solidFill>
              </a:rPr>
              <a:t> </a:t>
            </a:r>
            <a:r>
              <a:rPr lang="en-GB" dirty="0" err="1">
                <a:solidFill>
                  <a:schemeClr val="tx2"/>
                </a:solidFill>
              </a:rPr>
              <a:t>nodevu</a:t>
            </a:r>
            <a:r>
              <a:rPr lang="en-GB" dirty="0">
                <a:solidFill>
                  <a:schemeClr val="tx2"/>
                </a:solidFill>
              </a:rPr>
              <a:t> </a:t>
            </a:r>
            <a:r>
              <a:rPr lang="en-GB" dirty="0" err="1">
                <a:solidFill>
                  <a:schemeClr val="tx2"/>
                </a:solidFill>
              </a:rPr>
              <a:t>atmaksas</a:t>
            </a:r>
            <a:r>
              <a:rPr lang="en-GB" dirty="0">
                <a:solidFill>
                  <a:schemeClr val="tx2"/>
                </a:solidFill>
              </a:rPr>
              <a:t> </a:t>
            </a:r>
            <a:r>
              <a:rPr lang="en-GB" dirty="0" err="1">
                <a:solidFill>
                  <a:schemeClr val="tx2"/>
                </a:solidFill>
              </a:rPr>
              <a:t>pieteikumu</a:t>
            </a:r>
            <a:r>
              <a:rPr lang="en-GB" dirty="0">
                <a:solidFill>
                  <a:schemeClr val="tx2"/>
                </a:solidFill>
              </a:rPr>
              <a:t> </a:t>
            </a:r>
            <a:r>
              <a:rPr lang="en-GB" dirty="0" err="1">
                <a:solidFill>
                  <a:schemeClr val="tx2"/>
                </a:solidFill>
              </a:rPr>
              <a:t>pakalpojums</a:t>
            </a:r>
            <a:r>
              <a:rPr lang="en-GB" dirty="0">
                <a:solidFill>
                  <a:schemeClr val="tx2"/>
                </a:solidFill>
              </a:rPr>
              <a:t>.</a:t>
            </a:r>
          </a:p>
        </p:txBody>
      </p:sp>
      <p:sp>
        <p:nvSpPr>
          <p:cNvPr id="4" name="Ovāls 3">
            <a:extLst>
              <a:ext uri="{FF2B5EF4-FFF2-40B4-BE49-F238E27FC236}">
                <a16:creationId xmlns:a16="http://schemas.microsoft.com/office/drawing/2014/main" xmlns="" id="{1EC3868A-9F0A-42A3-AB07-1C7B470295D2}"/>
              </a:ext>
            </a:extLst>
          </p:cNvPr>
          <p:cNvSpPr/>
          <p:nvPr/>
        </p:nvSpPr>
        <p:spPr>
          <a:xfrm>
            <a:off x="261257" y="318002"/>
            <a:ext cx="1230086" cy="1240972"/>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Grafika 5" descr="Klēpjdators">
            <a:extLst>
              <a:ext uri="{FF2B5EF4-FFF2-40B4-BE49-F238E27FC236}">
                <a16:creationId xmlns:a16="http://schemas.microsoft.com/office/drawing/2014/main" xmlns="" id="{F3C7FEB4-C9E6-49AE-B472-C61225E7BC2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85572" y="547760"/>
            <a:ext cx="781455" cy="781455"/>
          </a:xfrm>
          <a:prstGeom prst="rect">
            <a:avLst/>
          </a:prstGeom>
        </p:spPr>
      </p:pic>
      <p:cxnSp>
        <p:nvCxnSpPr>
          <p:cNvPr id="8" name="Taisns savienotājs 7">
            <a:extLst>
              <a:ext uri="{FF2B5EF4-FFF2-40B4-BE49-F238E27FC236}">
                <a16:creationId xmlns:a16="http://schemas.microsoft.com/office/drawing/2014/main" xmlns="" id="{79976A13-5351-4FDF-A95D-129D5D103C4A}"/>
              </a:ext>
            </a:extLst>
          </p:cNvPr>
          <p:cNvCxnSpPr/>
          <p:nvPr/>
        </p:nvCxnSpPr>
        <p:spPr>
          <a:xfrm>
            <a:off x="854528" y="1557411"/>
            <a:ext cx="0" cy="4619552"/>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Ovāls 8">
            <a:extLst>
              <a:ext uri="{FF2B5EF4-FFF2-40B4-BE49-F238E27FC236}">
                <a16:creationId xmlns:a16="http://schemas.microsoft.com/office/drawing/2014/main" xmlns="" id="{DE7ECECB-5007-4723-9862-6E7BE2147702}"/>
              </a:ext>
            </a:extLst>
          </p:cNvPr>
          <p:cNvSpPr/>
          <p:nvPr/>
        </p:nvSpPr>
        <p:spPr>
          <a:xfrm>
            <a:off x="783777" y="1967229"/>
            <a:ext cx="141502" cy="141514"/>
          </a:xfrm>
          <a:prstGeom prst="ellipse">
            <a:avLst/>
          </a:prstGeom>
          <a:solidFill>
            <a:srgbClr val="840B55"/>
          </a:solidFill>
          <a:ln>
            <a:solidFill>
              <a:srgbClr val="840B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āls 10">
            <a:extLst>
              <a:ext uri="{FF2B5EF4-FFF2-40B4-BE49-F238E27FC236}">
                <a16:creationId xmlns:a16="http://schemas.microsoft.com/office/drawing/2014/main" xmlns="" id="{D8ADCA7F-C6FF-4BAE-9A41-C5A817079445}"/>
              </a:ext>
            </a:extLst>
          </p:cNvPr>
          <p:cNvSpPr/>
          <p:nvPr/>
        </p:nvSpPr>
        <p:spPr>
          <a:xfrm>
            <a:off x="783777" y="3785829"/>
            <a:ext cx="141502" cy="141514"/>
          </a:xfrm>
          <a:prstGeom prst="ellipse">
            <a:avLst/>
          </a:prstGeom>
          <a:solidFill>
            <a:srgbClr val="840B55"/>
          </a:solidFill>
          <a:ln>
            <a:solidFill>
              <a:srgbClr val="840B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āls 11">
            <a:extLst>
              <a:ext uri="{FF2B5EF4-FFF2-40B4-BE49-F238E27FC236}">
                <a16:creationId xmlns:a16="http://schemas.microsoft.com/office/drawing/2014/main" xmlns="" id="{7DAC8B16-404D-48C6-A459-32710DC65B30}"/>
              </a:ext>
            </a:extLst>
          </p:cNvPr>
          <p:cNvSpPr/>
          <p:nvPr/>
        </p:nvSpPr>
        <p:spPr>
          <a:xfrm>
            <a:off x="783777" y="5609984"/>
            <a:ext cx="141502" cy="141514"/>
          </a:xfrm>
          <a:prstGeom prst="ellipse">
            <a:avLst/>
          </a:prstGeom>
          <a:solidFill>
            <a:srgbClr val="840B55"/>
          </a:solidFill>
          <a:ln>
            <a:solidFill>
              <a:srgbClr val="840B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83188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aisnleņķa trīsstūris 17">
            <a:extLst>
              <a:ext uri="{FF2B5EF4-FFF2-40B4-BE49-F238E27FC236}">
                <a16:creationId xmlns:a16="http://schemas.microsoft.com/office/drawing/2014/main" xmlns="" id="{69C3E719-6643-4E15-8C2B-D6B9AEF8C934}"/>
              </a:ext>
            </a:extLst>
          </p:cNvPr>
          <p:cNvSpPr/>
          <p:nvPr/>
        </p:nvSpPr>
        <p:spPr>
          <a:xfrm>
            <a:off x="0" y="1593251"/>
            <a:ext cx="7309756" cy="5185344"/>
          </a:xfrm>
          <a:prstGeom prst="rtTriangle">
            <a:avLst/>
          </a:prstGeom>
          <a:solidFill>
            <a:srgbClr val="DEEBF7">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Taisnleņķa trīsstūris 15">
            <a:extLst>
              <a:ext uri="{FF2B5EF4-FFF2-40B4-BE49-F238E27FC236}">
                <a16:creationId xmlns:a16="http://schemas.microsoft.com/office/drawing/2014/main" xmlns="" id="{81F4D264-15D7-486B-885C-B258CA414274}"/>
              </a:ext>
            </a:extLst>
          </p:cNvPr>
          <p:cNvSpPr/>
          <p:nvPr/>
        </p:nvSpPr>
        <p:spPr>
          <a:xfrm rot="5400000">
            <a:off x="424544" y="-581608"/>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Taisnleņķa trīsstūris 16">
            <a:extLst>
              <a:ext uri="{FF2B5EF4-FFF2-40B4-BE49-F238E27FC236}">
                <a16:creationId xmlns:a16="http://schemas.microsoft.com/office/drawing/2014/main" xmlns="" id="{D2FC3328-19B1-4E57-AEAA-43FBF0F0B1B4}"/>
              </a:ext>
            </a:extLst>
          </p:cNvPr>
          <p:cNvSpPr/>
          <p:nvPr/>
        </p:nvSpPr>
        <p:spPr>
          <a:xfrm flipH="1">
            <a:off x="5388427" y="1469570"/>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Virsraksts 1">
            <a:extLst>
              <a:ext uri="{FF2B5EF4-FFF2-40B4-BE49-F238E27FC236}">
                <a16:creationId xmlns:a16="http://schemas.microsoft.com/office/drawing/2014/main" xmlns="" id="{3AC1D8E1-C863-4FAC-992F-3BE62DE6DF9D}"/>
              </a:ext>
            </a:extLst>
          </p:cNvPr>
          <p:cNvSpPr>
            <a:spLocks noGrp="1"/>
          </p:cNvSpPr>
          <p:nvPr>
            <p:ph type="title"/>
          </p:nvPr>
        </p:nvSpPr>
        <p:spPr>
          <a:xfrm>
            <a:off x="1543101" y="395351"/>
            <a:ext cx="9771820" cy="1325563"/>
          </a:xfrm>
        </p:spPr>
        <p:txBody>
          <a:bodyPr>
            <a:normAutofit/>
          </a:bodyPr>
          <a:lstStyle/>
          <a:p>
            <a:r>
              <a:rPr lang="en-GB" dirty="0" err="1">
                <a:solidFill>
                  <a:schemeClr val="tx2"/>
                </a:solidFill>
                <a:latin typeface="+mn-lt"/>
              </a:rPr>
              <a:t>Biznesa</a:t>
            </a:r>
            <a:r>
              <a:rPr lang="en-GB" dirty="0">
                <a:solidFill>
                  <a:schemeClr val="tx2"/>
                </a:solidFill>
                <a:latin typeface="+mn-lt"/>
              </a:rPr>
              <a:t> </a:t>
            </a:r>
            <a:r>
              <a:rPr lang="en-GB" dirty="0" err="1">
                <a:solidFill>
                  <a:schemeClr val="tx2"/>
                </a:solidFill>
                <a:latin typeface="+mn-lt"/>
              </a:rPr>
              <a:t>intele</a:t>
            </a:r>
            <a:r>
              <a:rPr lang="lv-LV" dirty="0">
                <a:solidFill>
                  <a:schemeClr val="tx2"/>
                </a:solidFill>
                <a:latin typeface="+mn-lt"/>
              </a:rPr>
              <a:t>ģ</a:t>
            </a:r>
            <a:r>
              <a:rPr lang="en-GB" dirty="0" err="1">
                <a:solidFill>
                  <a:schemeClr val="tx2"/>
                </a:solidFill>
                <a:latin typeface="+mn-lt"/>
              </a:rPr>
              <a:t>ences</a:t>
            </a:r>
            <a:r>
              <a:rPr lang="en-GB" dirty="0">
                <a:solidFill>
                  <a:schemeClr val="tx2"/>
                </a:solidFill>
                <a:latin typeface="+mn-lt"/>
              </a:rPr>
              <a:t> </a:t>
            </a:r>
            <a:r>
              <a:rPr lang="en-GB" dirty="0" err="1">
                <a:solidFill>
                  <a:schemeClr val="tx2"/>
                </a:solidFill>
                <a:latin typeface="+mn-lt"/>
              </a:rPr>
              <a:t>rīka</a:t>
            </a:r>
            <a:r>
              <a:rPr lang="en-GB" dirty="0">
                <a:solidFill>
                  <a:schemeClr val="tx2"/>
                </a:solidFill>
                <a:latin typeface="+mn-lt"/>
              </a:rPr>
              <a:t> MicroStrategy </a:t>
            </a:r>
            <a:r>
              <a:rPr lang="en-GB" dirty="0" err="1">
                <a:solidFill>
                  <a:schemeClr val="tx2"/>
                </a:solidFill>
                <a:latin typeface="+mn-lt"/>
              </a:rPr>
              <a:t>izmantošana</a:t>
            </a:r>
            <a:r>
              <a:rPr lang="en-GB" dirty="0">
                <a:solidFill>
                  <a:schemeClr val="tx2"/>
                </a:solidFill>
                <a:latin typeface="+mn-lt"/>
              </a:rPr>
              <a:t> </a:t>
            </a:r>
            <a:r>
              <a:rPr lang="en-GB" dirty="0" err="1">
                <a:solidFill>
                  <a:schemeClr val="tx2"/>
                </a:solidFill>
                <a:latin typeface="+mn-lt"/>
              </a:rPr>
              <a:t>ikdienas</a:t>
            </a:r>
            <a:r>
              <a:rPr lang="en-GB" dirty="0">
                <a:solidFill>
                  <a:schemeClr val="tx2"/>
                </a:solidFill>
                <a:latin typeface="+mn-lt"/>
              </a:rPr>
              <a:t> </a:t>
            </a:r>
            <a:r>
              <a:rPr lang="en-GB" dirty="0" err="1">
                <a:solidFill>
                  <a:schemeClr val="tx2"/>
                </a:solidFill>
                <a:latin typeface="+mn-lt"/>
              </a:rPr>
              <a:t>darbā</a:t>
            </a:r>
            <a:endParaRPr lang="en-GB" dirty="0">
              <a:solidFill>
                <a:schemeClr val="tx2"/>
              </a:solidFill>
              <a:latin typeface="+mn-lt"/>
            </a:endParaRPr>
          </a:p>
        </p:txBody>
      </p:sp>
      <p:sp>
        <p:nvSpPr>
          <p:cNvPr id="5" name="Taisnstūris 4">
            <a:extLst>
              <a:ext uri="{FF2B5EF4-FFF2-40B4-BE49-F238E27FC236}">
                <a16:creationId xmlns:a16="http://schemas.microsoft.com/office/drawing/2014/main" xmlns="" id="{3C86704D-5896-41F7-B5C1-7AD9E93CC450}"/>
              </a:ext>
            </a:extLst>
          </p:cNvPr>
          <p:cNvSpPr/>
          <p:nvPr/>
        </p:nvSpPr>
        <p:spPr>
          <a:xfrm>
            <a:off x="4549830" y="2412692"/>
            <a:ext cx="3429000" cy="2852057"/>
          </a:xfrm>
          <a:prstGeom prst="rect">
            <a:avLst/>
          </a:prstGeom>
          <a:solidFill>
            <a:srgbClr val="840B5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6" name="Taisnstūris 5">
            <a:extLst>
              <a:ext uri="{FF2B5EF4-FFF2-40B4-BE49-F238E27FC236}">
                <a16:creationId xmlns:a16="http://schemas.microsoft.com/office/drawing/2014/main" xmlns="" id="{51F1FA05-09BC-4820-87E4-71FD3A3352E7}"/>
              </a:ext>
            </a:extLst>
          </p:cNvPr>
          <p:cNvSpPr/>
          <p:nvPr/>
        </p:nvSpPr>
        <p:spPr>
          <a:xfrm>
            <a:off x="8370915" y="2374159"/>
            <a:ext cx="3429000" cy="2852057"/>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err="1"/>
              <a:t>Izveidots</a:t>
            </a:r>
            <a:r>
              <a:rPr lang="en-GB" sz="2400" dirty="0"/>
              <a:t> </a:t>
            </a:r>
            <a:r>
              <a:rPr lang="en-GB" sz="2400" dirty="0" err="1"/>
              <a:t>interaktīvs</a:t>
            </a:r>
            <a:r>
              <a:rPr lang="en-GB" sz="2400" dirty="0"/>
              <a:t> </a:t>
            </a:r>
            <a:r>
              <a:rPr lang="en-GB" sz="2400" dirty="0" err="1"/>
              <a:t>tiesas</a:t>
            </a:r>
            <a:r>
              <a:rPr lang="en-GB" sz="2400" dirty="0"/>
              <a:t> </a:t>
            </a:r>
            <a:r>
              <a:rPr lang="en-GB" sz="2400" dirty="0" err="1"/>
              <a:t>portrets</a:t>
            </a:r>
            <a:r>
              <a:rPr lang="en-GB" sz="2400" dirty="0"/>
              <a:t>, </a:t>
            </a:r>
            <a:r>
              <a:rPr lang="en-GB" sz="2400" dirty="0" err="1"/>
              <a:t>kurā</a:t>
            </a:r>
            <a:r>
              <a:rPr lang="en-GB" sz="2400" dirty="0"/>
              <a:t> </a:t>
            </a:r>
            <a:r>
              <a:rPr lang="en-GB" sz="2400" dirty="0" err="1"/>
              <a:t>ērtā</a:t>
            </a:r>
            <a:r>
              <a:rPr lang="en-GB" sz="2400" dirty="0"/>
              <a:t> un </a:t>
            </a:r>
            <a:r>
              <a:rPr lang="en-GB" sz="2400" dirty="0" err="1"/>
              <a:t>uzskatāmā</a:t>
            </a:r>
            <a:r>
              <a:rPr lang="en-GB" sz="2400" dirty="0"/>
              <a:t> </a:t>
            </a:r>
            <a:r>
              <a:rPr lang="en-GB" sz="2400" dirty="0" err="1"/>
              <a:t>veidā</a:t>
            </a:r>
            <a:r>
              <a:rPr lang="en-GB" sz="2400" dirty="0"/>
              <a:t> var </a:t>
            </a:r>
            <a:r>
              <a:rPr lang="en-GB" sz="2400" dirty="0" err="1"/>
              <a:t>redzēt</a:t>
            </a:r>
            <a:r>
              <a:rPr lang="en-GB" sz="2400" dirty="0"/>
              <a:t> </a:t>
            </a:r>
            <a:r>
              <a:rPr lang="en-GB" sz="2400" dirty="0" err="1"/>
              <a:t>informāciju</a:t>
            </a:r>
            <a:r>
              <a:rPr lang="en-GB" sz="2400" dirty="0"/>
              <a:t> par </a:t>
            </a:r>
            <a:r>
              <a:rPr lang="en-GB" sz="2400" dirty="0" err="1"/>
              <a:t>konkrēto</a:t>
            </a:r>
            <a:r>
              <a:rPr lang="en-GB" sz="2400" dirty="0"/>
              <a:t> </a:t>
            </a:r>
            <a:r>
              <a:rPr lang="en-GB" sz="2400" dirty="0" err="1"/>
              <a:t>tiesu</a:t>
            </a:r>
            <a:r>
              <a:rPr lang="en-GB" sz="2400" dirty="0"/>
              <a:t> (</a:t>
            </a:r>
            <a:r>
              <a:rPr lang="en-GB" sz="2400" dirty="0" err="1"/>
              <a:t>tajā</a:t>
            </a:r>
            <a:r>
              <a:rPr lang="en-GB" sz="2400" dirty="0"/>
              <a:t> </a:t>
            </a:r>
            <a:r>
              <a:rPr lang="en-GB" sz="2400" dirty="0" err="1"/>
              <a:t>skaitā</a:t>
            </a:r>
            <a:r>
              <a:rPr lang="en-GB" sz="2400" dirty="0"/>
              <a:t> </a:t>
            </a:r>
            <a:r>
              <a:rPr lang="en-GB" sz="2400" dirty="0" err="1"/>
              <a:t>personāla</a:t>
            </a:r>
            <a:r>
              <a:rPr lang="en-GB" sz="2400" dirty="0"/>
              <a:t> </a:t>
            </a:r>
            <a:r>
              <a:rPr lang="en-GB" sz="2400" dirty="0" err="1"/>
              <a:t>informāciju</a:t>
            </a:r>
            <a:r>
              <a:rPr lang="en-GB" sz="2400" dirty="0"/>
              <a:t> un </a:t>
            </a:r>
            <a:r>
              <a:rPr lang="en-GB" sz="2400" dirty="0" err="1"/>
              <a:t>lietu</a:t>
            </a:r>
            <a:r>
              <a:rPr lang="en-GB" sz="2400" dirty="0"/>
              <a:t> </a:t>
            </a:r>
            <a:r>
              <a:rPr lang="en-GB" sz="2400" dirty="0" err="1"/>
              <a:t>izskatīšanas</a:t>
            </a:r>
            <a:r>
              <a:rPr lang="en-GB" sz="2400" dirty="0"/>
              <a:t> </a:t>
            </a:r>
            <a:r>
              <a:rPr lang="en-GB" sz="2400" dirty="0" err="1"/>
              <a:t>dati</a:t>
            </a:r>
            <a:r>
              <a:rPr lang="en-GB" sz="2400" dirty="0"/>
              <a:t>)</a:t>
            </a:r>
          </a:p>
        </p:txBody>
      </p:sp>
      <p:grpSp>
        <p:nvGrpSpPr>
          <p:cNvPr id="3" name="Grupa 2">
            <a:extLst>
              <a:ext uri="{FF2B5EF4-FFF2-40B4-BE49-F238E27FC236}">
                <a16:creationId xmlns:a16="http://schemas.microsoft.com/office/drawing/2014/main" xmlns="" id="{04620EDC-9EE5-48BB-84ED-940CE1066C81}"/>
              </a:ext>
            </a:extLst>
          </p:cNvPr>
          <p:cNvGrpSpPr/>
          <p:nvPr/>
        </p:nvGrpSpPr>
        <p:grpSpPr>
          <a:xfrm>
            <a:off x="767447" y="2477279"/>
            <a:ext cx="3429000" cy="2852057"/>
            <a:chOff x="767447" y="2477279"/>
            <a:chExt cx="3429000" cy="2852057"/>
          </a:xfrm>
        </p:grpSpPr>
        <p:sp>
          <p:nvSpPr>
            <p:cNvPr id="4" name="Taisnstūris 3">
              <a:extLst>
                <a:ext uri="{FF2B5EF4-FFF2-40B4-BE49-F238E27FC236}">
                  <a16:creationId xmlns:a16="http://schemas.microsoft.com/office/drawing/2014/main" xmlns="" id="{20AD3692-6B8E-496C-8BED-1BA73E9FE423}"/>
                </a:ext>
              </a:extLst>
            </p:cNvPr>
            <p:cNvSpPr/>
            <p:nvPr/>
          </p:nvSpPr>
          <p:spPr>
            <a:xfrm>
              <a:off x="767447" y="2477279"/>
              <a:ext cx="3429000" cy="2852057"/>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xmlns="" id="{EFAF7B7B-B6A8-4946-B307-5B136A181934}"/>
                </a:ext>
              </a:extLst>
            </p:cNvPr>
            <p:cNvSpPr txBox="1"/>
            <p:nvPr/>
          </p:nvSpPr>
          <p:spPr>
            <a:xfrm>
              <a:off x="982440" y="2753748"/>
              <a:ext cx="3086100" cy="2092881"/>
            </a:xfrm>
            <a:prstGeom prst="rect">
              <a:avLst/>
            </a:prstGeom>
            <a:noFill/>
          </p:spPr>
          <p:txBody>
            <a:bodyPr wrap="square" rtlCol="0">
              <a:spAutoFit/>
            </a:bodyPr>
            <a:lstStyle/>
            <a:p>
              <a:pPr algn="ctr"/>
              <a:r>
                <a:rPr lang="lv-LV" dirty="0">
                  <a:latin typeface="Abadi" panose="020B0604020104020204" pitchFamily="34" charset="0"/>
                </a:rPr>
                <a:t> </a:t>
              </a:r>
              <a:r>
                <a:rPr lang="lv-LV" sz="2800" dirty="0">
                  <a:solidFill>
                    <a:srgbClr val="DEEBF7"/>
                  </a:solidFill>
                </a:rPr>
                <a:t>Izveidots rīks tiesu priekšsēdētājiem lietu izskatīšanas termiņu plānošanai </a:t>
              </a:r>
              <a:endParaRPr lang="en-GB" sz="2800" dirty="0">
                <a:solidFill>
                  <a:srgbClr val="DEEBF7"/>
                </a:solidFill>
              </a:endParaRPr>
            </a:p>
            <a:p>
              <a:endParaRPr lang="en-GB" dirty="0"/>
            </a:p>
          </p:txBody>
        </p:sp>
      </p:grpSp>
      <p:sp>
        <p:nvSpPr>
          <p:cNvPr id="8" name="TextBox 7">
            <a:extLst>
              <a:ext uri="{FF2B5EF4-FFF2-40B4-BE49-F238E27FC236}">
                <a16:creationId xmlns:a16="http://schemas.microsoft.com/office/drawing/2014/main" xmlns="" id="{5C00F0FB-0CC5-490C-B259-9ED77A967390}"/>
              </a:ext>
            </a:extLst>
          </p:cNvPr>
          <p:cNvSpPr txBox="1"/>
          <p:nvPr/>
        </p:nvSpPr>
        <p:spPr>
          <a:xfrm>
            <a:off x="4503053" y="2599860"/>
            <a:ext cx="3448563" cy="2246769"/>
          </a:xfrm>
          <a:prstGeom prst="rect">
            <a:avLst/>
          </a:prstGeom>
          <a:noFill/>
        </p:spPr>
        <p:txBody>
          <a:bodyPr wrap="square" rtlCol="0">
            <a:spAutoFit/>
          </a:bodyPr>
          <a:lstStyle/>
          <a:p>
            <a:pPr algn="ctr"/>
            <a:r>
              <a:rPr lang="en-GB" sz="2800" dirty="0" err="1">
                <a:solidFill>
                  <a:schemeClr val="bg1"/>
                </a:solidFill>
              </a:rPr>
              <a:t>Automātiski</a:t>
            </a:r>
            <a:r>
              <a:rPr lang="en-GB" sz="2800" dirty="0">
                <a:solidFill>
                  <a:schemeClr val="bg1"/>
                </a:solidFill>
              </a:rPr>
              <a:t> </a:t>
            </a:r>
            <a:r>
              <a:rPr lang="en-GB" sz="2800" dirty="0" err="1">
                <a:solidFill>
                  <a:schemeClr val="bg1"/>
                </a:solidFill>
              </a:rPr>
              <a:t>tiek</a:t>
            </a:r>
            <a:r>
              <a:rPr lang="en-GB" sz="2800" dirty="0">
                <a:solidFill>
                  <a:schemeClr val="bg1"/>
                </a:solidFill>
              </a:rPr>
              <a:t> </a:t>
            </a:r>
            <a:r>
              <a:rPr lang="en-GB" sz="2800" dirty="0" err="1">
                <a:solidFill>
                  <a:schemeClr val="bg1"/>
                </a:solidFill>
              </a:rPr>
              <a:t>sagatavotas</a:t>
            </a:r>
            <a:r>
              <a:rPr lang="en-GB" sz="2800" dirty="0">
                <a:solidFill>
                  <a:schemeClr val="bg1"/>
                </a:solidFill>
              </a:rPr>
              <a:t> </a:t>
            </a:r>
            <a:r>
              <a:rPr lang="en-GB" sz="2800" dirty="0" err="1">
                <a:solidFill>
                  <a:schemeClr val="bg1"/>
                </a:solidFill>
              </a:rPr>
              <a:t>atskaites</a:t>
            </a:r>
            <a:r>
              <a:rPr lang="en-GB" sz="2800" dirty="0">
                <a:solidFill>
                  <a:schemeClr val="bg1"/>
                </a:solidFill>
              </a:rPr>
              <a:t> par </a:t>
            </a:r>
            <a:r>
              <a:rPr lang="en-GB" sz="2800" dirty="0" err="1">
                <a:solidFill>
                  <a:schemeClr val="bg1"/>
                </a:solidFill>
              </a:rPr>
              <a:t>tiesnešu</a:t>
            </a:r>
            <a:r>
              <a:rPr lang="en-GB" sz="2800" dirty="0">
                <a:solidFill>
                  <a:schemeClr val="bg1"/>
                </a:solidFill>
              </a:rPr>
              <a:t> </a:t>
            </a:r>
            <a:r>
              <a:rPr lang="en-GB" sz="2800" dirty="0" err="1">
                <a:solidFill>
                  <a:schemeClr val="bg1"/>
                </a:solidFill>
              </a:rPr>
              <a:t>darba</a:t>
            </a:r>
            <a:r>
              <a:rPr lang="en-GB" sz="2800" dirty="0">
                <a:solidFill>
                  <a:schemeClr val="bg1"/>
                </a:solidFill>
              </a:rPr>
              <a:t> </a:t>
            </a:r>
            <a:r>
              <a:rPr lang="en-GB" sz="2800" dirty="0" err="1">
                <a:solidFill>
                  <a:schemeClr val="bg1"/>
                </a:solidFill>
              </a:rPr>
              <a:t>rezultātiem</a:t>
            </a:r>
            <a:r>
              <a:rPr lang="en-GB" sz="2800" dirty="0">
                <a:solidFill>
                  <a:schemeClr val="bg1"/>
                </a:solidFill>
              </a:rPr>
              <a:t> </a:t>
            </a:r>
            <a:r>
              <a:rPr lang="en-GB" sz="2800" dirty="0" err="1">
                <a:solidFill>
                  <a:schemeClr val="bg1"/>
                </a:solidFill>
              </a:rPr>
              <a:t>tiesnešu</a:t>
            </a:r>
            <a:r>
              <a:rPr lang="en-GB" sz="2800" dirty="0">
                <a:solidFill>
                  <a:schemeClr val="bg1"/>
                </a:solidFill>
              </a:rPr>
              <a:t> </a:t>
            </a:r>
            <a:r>
              <a:rPr lang="en-GB" sz="2800" dirty="0" err="1">
                <a:solidFill>
                  <a:schemeClr val="bg1"/>
                </a:solidFill>
              </a:rPr>
              <a:t>darba</a:t>
            </a:r>
            <a:r>
              <a:rPr lang="en-GB" sz="2800" dirty="0">
                <a:solidFill>
                  <a:schemeClr val="bg1"/>
                </a:solidFill>
              </a:rPr>
              <a:t> </a:t>
            </a:r>
            <a:r>
              <a:rPr lang="en-GB" sz="2800" dirty="0" err="1">
                <a:solidFill>
                  <a:schemeClr val="bg1"/>
                </a:solidFill>
              </a:rPr>
              <a:t>novērtēšanai</a:t>
            </a:r>
            <a:endParaRPr lang="en-GB" sz="2800" dirty="0">
              <a:solidFill>
                <a:schemeClr val="bg1"/>
              </a:solidFill>
            </a:endParaRPr>
          </a:p>
        </p:txBody>
      </p:sp>
      <p:sp>
        <p:nvSpPr>
          <p:cNvPr id="19" name="Ovāls 18">
            <a:extLst>
              <a:ext uri="{FF2B5EF4-FFF2-40B4-BE49-F238E27FC236}">
                <a16:creationId xmlns:a16="http://schemas.microsoft.com/office/drawing/2014/main" xmlns="" id="{D56BAB6F-A7F1-4CC9-9518-C0BBF1B2F0DA}"/>
              </a:ext>
            </a:extLst>
          </p:cNvPr>
          <p:cNvSpPr/>
          <p:nvPr/>
        </p:nvSpPr>
        <p:spPr>
          <a:xfrm>
            <a:off x="315684" y="434668"/>
            <a:ext cx="1043047" cy="992013"/>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Grafika 20" descr="Joslu diagramma">
            <a:extLst>
              <a:ext uri="{FF2B5EF4-FFF2-40B4-BE49-F238E27FC236}">
                <a16:creationId xmlns:a16="http://schemas.microsoft.com/office/drawing/2014/main" xmlns="" id="{CE8308AA-D29D-48CC-AACB-ADA9570B731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02729" y="594170"/>
            <a:ext cx="668956" cy="668956"/>
          </a:xfrm>
          <a:prstGeom prst="rect">
            <a:avLst/>
          </a:prstGeom>
        </p:spPr>
      </p:pic>
    </p:spTree>
    <p:extLst>
      <p:ext uri="{BB962C8B-B14F-4D97-AF65-F5344CB8AC3E}">
        <p14:creationId xmlns:p14="http://schemas.microsoft.com/office/powerpoint/2010/main" val="37047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wipe(down)">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CC4426C0-1CA9-491C-8C8F-CE4DE74AA80A}"/>
              </a:ext>
            </a:extLst>
          </p:cNvPr>
          <p:cNvSpPr>
            <a:spLocks noGrp="1"/>
          </p:cNvSpPr>
          <p:nvPr>
            <p:ph type="title"/>
          </p:nvPr>
        </p:nvSpPr>
        <p:spPr>
          <a:xfrm>
            <a:off x="1491916" y="114868"/>
            <a:ext cx="9861884" cy="1325563"/>
          </a:xfrm>
        </p:spPr>
        <p:txBody>
          <a:bodyPr>
            <a:normAutofit/>
          </a:bodyPr>
          <a:lstStyle/>
          <a:p>
            <a:pPr fontAlgn="base"/>
            <a:r>
              <a:rPr lang="en-GB" sz="3600" dirty="0" err="1">
                <a:solidFill>
                  <a:schemeClr val="tx2"/>
                </a:solidFill>
                <a:latin typeface="+mn-lt"/>
              </a:rPr>
              <a:t>Publisks</a:t>
            </a:r>
            <a:r>
              <a:rPr lang="en-GB" sz="3600" dirty="0">
                <a:solidFill>
                  <a:schemeClr val="tx2"/>
                </a:solidFill>
                <a:latin typeface="+mn-lt"/>
              </a:rPr>
              <a:t> </a:t>
            </a:r>
            <a:r>
              <a:rPr lang="en-GB" sz="3600" dirty="0" err="1">
                <a:solidFill>
                  <a:schemeClr val="tx2"/>
                </a:solidFill>
                <a:latin typeface="+mn-lt"/>
              </a:rPr>
              <a:t>datu</a:t>
            </a:r>
            <a:r>
              <a:rPr lang="en-GB" sz="3600" dirty="0">
                <a:solidFill>
                  <a:schemeClr val="tx2"/>
                </a:solidFill>
                <a:latin typeface="+mn-lt"/>
              </a:rPr>
              <a:t> </a:t>
            </a:r>
            <a:r>
              <a:rPr lang="en-GB" sz="3600" dirty="0" err="1">
                <a:solidFill>
                  <a:schemeClr val="tx2"/>
                </a:solidFill>
                <a:latin typeface="+mn-lt"/>
              </a:rPr>
              <a:t>portāls</a:t>
            </a:r>
            <a:r>
              <a:rPr lang="en-GB" sz="3600" dirty="0">
                <a:solidFill>
                  <a:schemeClr val="tx2"/>
                </a:solidFill>
                <a:latin typeface="+mn-lt"/>
              </a:rPr>
              <a:t> dati.ta.gov.lv </a:t>
            </a:r>
            <a:r>
              <a:rPr lang="en-GB" dirty="0"/>
              <a:t/>
            </a:r>
            <a:br>
              <a:rPr lang="en-GB" dirty="0"/>
            </a:br>
            <a:endParaRPr lang="en-GB" dirty="0"/>
          </a:p>
        </p:txBody>
      </p:sp>
      <p:sp>
        <p:nvSpPr>
          <p:cNvPr id="8" name="Ovāls 7">
            <a:extLst>
              <a:ext uri="{FF2B5EF4-FFF2-40B4-BE49-F238E27FC236}">
                <a16:creationId xmlns:a16="http://schemas.microsoft.com/office/drawing/2014/main" xmlns="" id="{B605B033-02A3-48ED-826A-07E22B887952}"/>
              </a:ext>
            </a:extLst>
          </p:cNvPr>
          <p:cNvSpPr/>
          <p:nvPr/>
        </p:nvSpPr>
        <p:spPr>
          <a:xfrm>
            <a:off x="182881" y="318726"/>
            <a:ext cx="1126155" cy="1001027"/>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Grafika 9" descr="Papīra saspraude">
            <a:extLst>
              <a:ext uri="{FF2B5EF4-FFF2-40B4-BE49-F238E27FC236}">
                <a16:creationId xmlns:a16="http://schemas.microsoft.com/office/drawing/2014/main" xmlns="" id="{8D8E266E-5B18-4C90-B308-895ABF33FEC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41961" y="534491"/>
            <a:ext cx="620540" cy="620540"/>
          </a:xfrm>
          <a:prstGeom prst="rect">
            <a:avLst/>
          </a:prstGeom>
        </p:spPr>
      </p:pic>
      <p:grpSp>
        <p:nvGrpSpPr>
          <p:cNvPr id="31" name="Grupa 30">
            <a:extLst>
              <a:ext uri="{FF2B5EF4-FFF2-40B4-BE49-F238E27FC236}">
                <a16:creationId xmlns:a16="http://schemas.microsoft.com/office/drawing/2014/main" xmlns="" id="{5B5005E3-39E1-4C8C-B10E-A4B83BD2732F}"/>
              </a:ext>
            </a:extLst>
          </p:cNvPr>
          <p:cNvGrpSpPr/>
          <p:nvPr/>
        </p:nvGrpSpPr>
        <p:grpSpPr>
          <a:xfrm>
            <a:off x="3969014" y="2291832"/>
            <a:ext cx="1520789" cy="1607706"/>
            <a:chOff x="3937938" y="1532739"/>
            <a:chExt cx="1520790" cy="1598376"/>
          </a:xfrm>
        </p:grpSpPr>
        <p:sp>
          <p:nvSpPr>
            <p:cNvPr id="12" name="Ovāls 11">
              <a:extLst>
                <a:ext uri="{FF2B5EF4-FFF2-40B4-BE49-F238E27FC236}">
                  <a16:creationId xmlns:a16="http://schemas.microsoft.com/office/drawing/2014/main" xmlns="" id="{149E70B7-95AC-42EE-B680-CE4EB58A7940}"/>
                </a:ext>
              </a:extLst>
            </p:cNvPr>
            <p:cNvSpPr/>
            <p:nvPr/>
          </p:nvSpPr>
          <p:spPr>
            <a:xfrm>
              <a:off x="3997650" y="1532739"/>
              <a:ext cx="1126154" cy="1001027"/>
            </a:xfrm>
            <a:prstGeom prst="ellipse">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t>A</a:t>
              </a:r>
            </a:p>
          </p:txBody>
        </p:sp>
        <p:sp>
          <p:nvSpPr>
            <p:cNvPr id="15" name="TextBox 14">
              <a:extLst>
                <a:ext uri="{FF2B5EF4-FFF2-40B4-BE49-F238E27FC236}">
                  <a16:creationId xmlns:a16="http://schemas.microsoft.com/office/drawing/2014/main" xmlns="" id="{7C11C26D-89CA-4241-AEB3-D5A7E72791D6}"/>
                </a:ext>
              </a:extLst>
            </p:cNvPr>
            <p:cNvSpPr txBox="1"/>
            <p:nvPr/>
          </p:nvSpPr>
          <p:spPr>
            <a:xfrm>
              <a:off x="3937938" y="2607895"/>
              <a:ext cx="1520790" cy="523220"/>
            </a:xfrm>
            <a:prstGeom prst="rect">
              <a:avLst/>
            </a:prstGeom>
            <a:noFill/>
          </p:spPr>
          <p:txBody>
            <a:bodyPr wrap="square" rtlCol="0">
              <a:spAutoFit/>
            </a:bodyPr>
            <a:lstStyle/>
            <a:p>
              <a:r>
                <a:rPr lang="en-GB" sz="2800" dirty="0" err="1">
                  <a:solidFill>
                    <a:schemeClr val="tx2"/>
                  </a:solidFill>
                  <a:latin typeface="Abadi" panose="020B0604020104020204" pitchFamily="34" charset="0"/>
                </a:rPr>
                <a:t>Aktuāla</a:t>
              </a:r>
              <a:endParaRPr lang="en-GB" sz="2800" dirty="0">
                <a:solidFill>
                  <a:schemeClr val="tx2"/>
                </a:solidFill>
                <a:latin typeface="Abadi" panose="020B0604020104020204" pitchFamily="34" charset="0"/>
              </a:endParaRPr>
            </a:p>
          </p:txBody>
        </p:sp>
      </p:grpSp>
      <p:grpSp>
        <p:nvGrpSpPr>
          <p:cNvPr id="32" name="Grupa 31">
            <a:extLst>
              <a:ext uri="{FF2B5EF4-FFF2-40B4-BE49-F238E27FC236}">
                <a16:creationId xmlns:a16="http://schemas.microsoft.com/office/drawing/2014/main" xmlns="" id="{CF15AE88-DFE5-4090-89F8-A2ADF354EA25}"/>
              </a:ext>
            </a:extLst>
          </p:cNvPr>
          <p:cNvGrpSpPr/>
          <p:nvPr/>
        </p:nvGrpSpPr>
        <p:grpSpPr>
          <a:xfrm>
            <a:off x="6645164" y="2296172"/>
            <a:ext cx="1187195" cy="1607627"/>
            <a:chOff x="6622438" y="1487724"/>
            <a:chExt cx="1236990" cy="1652721"/>
          </a:xfrm>
        </p:grpSpPr>
        <p:sp>
          <p:nvSpPr>
            <p:cNvPr id="11" name="Ovāls 10">
              <a:extLst>
                <a:ext uri="{FF2B5EF4-FFF2-40B4-BE49-F238E27FC236}">
                  <a16:creationId xmlns:a16="http://schemas.microsoft.com/office/drawing/2014/main" xmlns="" id="{68BDF386-9C1D-4DAC-BAD1-EF429DEC20CC}"/>
                </a:ext>
              </a:extLst>
            </p:cNvPr>
            <p:cNvSpPr/>
            <p:nvPr/>
          </p:nvSpPr>
          <p:spPr>
            <a:xfrm>
              <a:off x="6622438" y="1487724"/>
              <a:ext cx="1126154" cy="1001027"/>
            </a:xfrm>
            <a:prstGeom prst="ellipse">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t>T</a:t>
              </a:r>
            </a:p>
          </p:txBody>
        </p:sp>
        <p:sp>
          <p:nvSpPr>
            <p:cNvPr id="16" name="TextBox 15">
              <a:extLst>
                <a:ext uri="{FF2B5EF4-FFF2-40B4-BE49-F238E27FC236}">
                  <a16:creationId xmlns:a16="http://schemas.microsoft.com/office/drawing/2014/main" xmlns="" id="{D6FE2997-BF8B-401E-9774-366A6BF0A8DC}"/>
                </a:ext>
              </a:extLst>
            </p:cNvPr>
            <p:cNvSpPr txBox="1"/>
            <p:nvPr/>
          </p:nvSpPr>
          <p:spPr>
            <a:xfrm>
              <a:off x="6733274" y="2617225"/>
              <a:ext cx="1126154" cy="523220"/>
            </a:xfrm>
            <a:prstGeom prst="rect">
              <a:avLst/>
            </a:prstGeom>
            <a:noFill/>
          </p:spPr>
          <p:txBody>
            <a:bodyPr wrap="square" rtlCol="0">
              <a:spAutoFit/>
            </a:bodyPr>
            <a:lstStyle/>
            <a:p>
              <a:r>
                <a:rPr lang="en-GB" sz="2800" dirty="0">
                  <a:solidFill>
                    <a:schemeClr val="tx2"/>
                  </a:solidFill>
                  <a:latin typeface="Abadi" panose="020B0604020104020204" pitchFamily="34" charset="0"/>
                </a:rPr>
                <a:t>Tiesu</a:t>
              </a:r>
            </a:p>
          </p:txBody>
        </p:sp>
      </p:grpSp>
      <p:grpSp>
        <p:nvGrpSpPr>
          <p:cNvPr id="33" name="Grupa 32">
            <a:extLst>
              <a:ext uri="{FF2B5EF4-FFF2-40B4-BE49-F238E27FC236}">
                <a16:creationId xmlns:a16="http://schemas.microsoft.com/office/drawing/2014/main" xmlns="" id="{ABE4F527-3A90-4043-9B68-0197B8C32829}"/>
              </a:ext>
            </a:extLst>
          </p:cNvPr>
          <p:cNvGrpSpPr/>
          <p:nvPr/>
        </p:nvGrpSpPr>
        <p:grpSpPr>
          <a:xfrm>
            <a:off x="8852140" y="2268086"/>
            <a:ext cx="1900111" cy="1605268"/>
            <a:chOff x="8951312" y="1522358"/>
            <a:chExt cx="1848050" cy="1634424"/>
          </a:xfrm>
        </p:grpSpPr>
        <p:sp>
          <p:nvSpPr>
            <p:cNvPr id="14" name="Ovāls 13">
              <a:extLst>
                <a:ext uri="{FF2B5EF4-FFF2-40B4-BE49-F238E27FC236}">
                  <a16:creationId xmlns:a16="http://schemas.microsoft.com/office/drawing/2014/main" xmlns="" id="{FD982CE8-CA33-44A6-87FE-BC749D90B101}"/>
                </a:ext>
              </a:extLst>
            </p:cNvPr>
            <p:cNvSpPr/>
            <p:nvPr/>
          </p:nvSpPr>
          <p:spPr>
            <a:xfrm>
              <a:off x="9247227" y="1522358"/>
              <a:ext cx="1126154" cy="1001027"/>
            </a:xfrm>
            <a:prstGeom prst="ellipse">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t>I</a:t>
              </a:r>
            </a:p>
          </p:txBody>
        </p:sp>
        <p:sp>
          <p:nvSpPr>
            <p:cNvPr id="17" name="TextBox 16">
              <a:extLst>
                <a:ext uri="{FF2B5EF4-FFF2-40B4-BE49-F238E27FC236}">
                  <a16:creationId xmlns:a16="http://schemas.microsoft.com/office/drawing/2014/main" xmlns="" id="{06132606-DA80-460C-9DE3-5F6966E2E3E9}"/>
                </a:ext>
              </a:extLst>
            </p:cNvPr>
            <p:cNvSpPr txBox="1"/>
            <p:nvPr/>
          </p:nvSpPr>
          <p:spPr>
            <a:xfrm>
              <a:off x="8951312" y="2633562"/>
              <a:ext cx="1848050" cy="523220"/>
            </a:xfrm>
            <a:prstGeom prst="rect">
              <a:avLst/>
            </a:prstGeom>
            <a:noFill/>
          </p:spPr>
          <p:txBody>
            <a:bodyPr wrap="square" rtlCol="0">
              <a:spAutoFit/>
            </a:bodyPr>
            <a:lstStyle/>
            <a:p>
              <a:r>
                <a:rPr lang="en-GB" sz="2800" dirty="0" err="1">
                  <a:solidFill>
                    <a:schemeClr val="tx2"/>
                  </a:solidFill>
                  <a:latin typeface="Abadi" panose="020B0604020104020204" pitchFamily="34" charset="0"/>
                </a:rPr>
                <a:t>Informācija</a:t>
              </a:r>
              <a:endParaRPr lang="en-GB" sz="2800" dirty="0">
                <a:solidFill>
                  <a:schemeClr val="tx2"/>
                </a:solidFill>
                <a:latin typeface="Abadi" panose="020B0604020104020204" pitchFamily="34" charset="0"/>
              </a:endParaRPr>
            </a:p>
          </p:txBody>
        </p:sp>
      </p:grpSp>
      <p:grpSp>
        <p:nvGrpSpPr>
          <p:cNvPr id="30" name="Grupa 29">
            <a:extLst>
              <a:ext uri="{FF2B5EF4-FFF2-40B4-BE49-F238E27FC236}">
                <a16:creationId xmlns:a16="http://schemas.microsoft.com/office/drawing/2014/main" xmlns="" id="{4B0203AB-436F-4CD2-BB2B-2A0473E8B005}"/>
              </a:ext>
            </a:extLst>
          </p:cNvPr>
          <p:cNvGrpSpPr/>
          <p:nvPr/>
        </p:nvGrpSpPr>
        <p:grpSpPr>
          <a:xfrm>
            <a:off x="1131882" y="2300979"/>
            <a:ext cx="1848049" cy="1572375"/>
            <a:chOff x="1062501" y="1522357"/>
            <a:chExt cx="1954415" cy="1634425"/>
          </a:xfrm>
        </p:grpSpPr>
        <p:sp>
          <p:nvSpPr>
            <p:cNvPr id="13" name="Ovāls 12">
              <a:extLst>
                <a:ext uri="{FF2B5EF4-FFF2-40B4-BE49-F238E27FC236}">
                  <a16:creationId xmlns:a16="http://schemas.microsoft.com/office/drawing/2014/main" xmlns="" id="{4822D14C-93FC-4E11-B1BF-B2DF334772A6}"/>
                </a:ext>
              </a:extLst>
            </p:cNvPr>
            <p:cNvSpPr/>
            <p:nvPr/>
          </p:nvSpPr>
          <p:spPr>
            <a:xfrm>
              <a:off x="1372861" y="1522357"/>
              <a:ext cx="1126154" cy="1001027"/>
            </a:xfrm>
            <a:prstGeom prst="ellipse">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a:t>D</a:t>
              </a:r>
            </a:p>
          </p:txBody>
        </p:sp>
        <p:sp>
          <p:nvSpPr>
            <p:cNvPr id="18" name="TextBox 17">
              <a:extLst>
                <a:ext uri="{FF2B5EF4-FFF2-40B4-BE49-F238E27FC236}">
                  <a16:creationId xmlns:a16="http://schemas.microsoft.com/office/drawing/2014/main" xmlns="" id="{C4DBDA55-5255-4B03-8031-F33BB6824554}"/>
                </a:ext>
              </a:extLst>
            </p:cNvPr>
            <p:cNvSpPr txBox="1"/>
            <p:nvPr/>
          </p:nvSpPr>
          <p:spPr>
            <a:xfrm>
              <a:off x="1062501" y="2633562"/>
              <a:ext cx="1954415" cy="523220"/>
            </a:xfrm>
            <a:prstGeom prst="rect">
              <a:avLst/>
            </a:prstGeom>
            <a:noFill/>
          </p:spPr>
          <p:txBody>
            <a:bodyPr wrap="square" rtlCol="0">
              <a:spAutoFit/>
            </a:bodyPr>
            <a:lstStyle/>
            <a:p>
              <a:r>
                <a:rPr lang="en-GB" sz="2800" dirty="0" err="1">
                  <a:solidFill>
                    <a:schemeClr val="tx2"/>
                  </a:solidFill>
                  <a:latin typeface="Abadi" panose="020B0604020104020204" pitchFamily="34" charset="0"/>
                </a:rPr>
                <a:t>Dinamiska</a:t>
              </a:r>
              <a:endParaRPr lang="en-GB" sz="2800" dirty="0">
                <a:solidFill>
                  <a:schemeClr val="tx2"/>
                </a:solidFill>
                <a:latin typeface="Abadi" panose="020B0604020104020204" pitchFamily="34" charset="0"/>
              </a:endParaRPr>
            </a:p>
          </p:txBody>
        </p:sp>
      </p:grpSp>
      <p:grpSp>
        <p:nvGrpSpPr>
          <p:cNvPr id="34" name="Grupa 33">
            <a:extLst>
              <a:ext uri="{FF2B5EF4-FFF2-40B4-BE49-F238E27FC236}">
                <a16:creationId xmlns:a16="http://schemas.microsoft.com/office/drawing/2014/main" xmlns="" id="{0689674A-1955-4CFB-85BA-C0CC0EF03642}"/>
              </a:ext>
            </a:extLst>
          </p:cNvPr>
          <p:cNvGrpSpPr/>
          <p:nvPr/>
        </p:nvGrpSpPr>
        <p:grpSpPr>
          <a:xfrm>
            <a:off x="1155833" y="3924788"/>
            <a:ext cx="2795334" cy="2687099"/>
            <a:chOff x="1155833" y="3537731"/>
            <a:chExt cx="2795334" cy="2687099"/>
          </a:xfrm>
        </p:grpSpPr>
        <p:sp>
          <p:nvSpPr>
            <p:cNvPr id="19" name="Taisnstūris 18">
              <a:extLst>
                <a:ext uri="{FF2B5EF4-FFF2-40B4-BE49-F238E27FC236}">
                  <a16:creationId xmlns:a16="http://schemas.microsoft.com/office/drawing/2014/main" xmlns="" id="{5978A709-165E-4CA5-8F9E-9B7ABD349D8D}"/>
                </a:ext>
              </a:extLst>
            </p:cNvPr>
            <p:cNvSpPr/>
            <p:nvPr/>
          </p:nvSpPr>
          <p:spPr>
            <a:xfrm>
              <a:off x="1155833" y="3537731"/>
              <a:ext cx="2795334" cy="70432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err="1"/>
                <a:t>Vispārējā</a:t>
              </a:r>
              <a:r>
                <a:rPr lang="en-GB" sz="2800" dirty="0"/>
                <a:t> </a:t>
              </a:r>
              <a:r>
                <a:rPr lang="en-GB" sz="2800" dirty="0" err="1"/>
                <a:t>uzzi</a:t>
              </a:r>
              <a:r>
                <a:rPr lang="lv-LV" sz="2800" dirty="0"/>
                <a:t>ņ</a:t>
              </a:r>
              <a:r>
                <a:rPr lang="en-GB" sz="2800" dirty="0"/>
                <a:t>a</a:t>
              </a:r>
            </a:p>
          </p:txBody>
        </p:sp>
        <p:sp>
          <p:nvSpPr>
            <p:cNvPr id="23" name="Taisnstūris 22">
              <a:extLst>
                <a:ext uri="{FF2B5EF4-FFF2-40B4-BE49-F238E27FC236}">
                  <a16:creationId xmlns:a16="http://schemas.microsoft.com/office/drawing/2014/main" xmlns="" id="{ED47C5F6-3A2A-48D4-9E85-D1822DA4C42A}"/>
                </a:ext>
              </a:extLst>
            </p:cNvPr>
            <p:cNvSpPr/>
            <p:nvPr/>
          </p:nvSpPr>
          <p:spPr>
            <a:xfrm>
              <a:off x="1155833" y="4529119"/>
              <a:ext cx="2795334" cy="704323"/>
            </a:xfrm>
            <a:prstGeom prst="rect">
              <a:avLst/>
            </a:prstGeom>
            <a:solidFill>
              <a:srgbClr val="840B55">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Sa</a:t>
              </a:r>
              <a:r>
                <a:rPr lang="lv-LV" sz="2400" dirty="0"/>
                <a:t>ņ</a:t>
              </a:r>
              <a:r>
                <a:rPr lang="en-GB" sz="2400" dirty="0" err="1"/>
                <a:t>emtās</a:t>
              </a:r>
              <a:r>
                <a:rPr lang="en-GB" sz="2400" dirty="0"/>
                <a:t> un </a:t>
              </a:r>
              <a:r>
                <a:rPr lang="en-GB" sz="2400" dirty="0" err="1"/>
                <a:t>izskatītās</a:t>
              </a:r>
              <a:r>
                <a:rPr lang="en-GB" sz="2400" dirty="0"/>
                <a:t> </a:t>
              </a:r>
              <a:r>
                <a:rPr lang="en-GB" sz="2400" dirty="0" err="1"/>
                <a:t>lietas</a:t>
              </a:r>
              <a:endParaRPr lang="en-GB" sz="2400" dirty="0"/>
            </a:p>
          </p:txBody>
        </p:sp>
        <p:sp>
          <p:nvSpPr>
            <p:cNvPr id="24" name="Taisnstūris 23">
              <a:extLst>
                <a:ext uri="{FF2B5EF4-FFF2-40B4-BE49-F238E27FC236}">
                  <a16:creationId xmlns:a16="http://schemas.microsoft.com/office/drawing/2014/main" xmlns="" id="{162F0396-4636-4AC0-B165-87063A0A3268}"/>
                </a:ext>
              </a:extLst>
            </p:cNvPr>
            <p:cNvSpPr/>
            <p:nvPr/>
          </p:nvSpPr>
          <p:spPr>
            <a:xfrm>
              <a:off x="1155833" y="5520507"/>
              <a:ext cx="2795334" cy="704323"/>
            </a:xfrm>
            <a:prstGeom prst="rect">
              <a:avLst/>
            </a:prstGeom>
            <a:solidFill>
              <a:srgbClr val="840B5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err="1"/>
                <a:t>Nolēmumi</a:t>
              </a:r>
              <a:r>
                <a:rPr lang="en-GB" sz="2400" dirty="0"/>
                <a:t> un </a:t>
              </a:r>
              <a:r>
                <a:rPr lang="en-GB" sz="2400" dirty="0" err="1"/>
                <a:t>pieteikumi</a:t>
              </a:r>
              <a:endParaRPr lang="en-GB" sz="2400" dirty="0"/>
            </a:p>
          </p:txBody>
        </p:sp>
      </p:grpSp>
      <p:grpSp>
        <p:nvGrpSpPr>
          <p:cNvPr id="20" name="Grupa 19">
            <a:extLst>
              <a:ext uri="{FF2B5EF4-FFF2-40B4-BE49-F238E27FC236}">
                <a16:creationId xmlns:a16="http://schemas.microsoft.com/office/drawing/2014/main" xmlns="" id="{20B1EBD3-FD4C-4B44-9466-CC5566E8F02C}"/>
              </a:ext>
            </a:extLst>
          </p:cNvPr>
          <p:cNvGrpSpPr/>
          <p:nvPr/>
        </p:nvGrpSpPr>
        <p:grpSpPr>
          <a:xfrm>
            <a:off x="8236574" y="3950467"/>
            <a:ext cx="2795334" cy="1777064"/>
            <a:chOff x="8240833" y="3429000"/>
            <a:chExt cx="2795334" cy="1777064"/>
          </a:xfrm>
        </p:grpSpPr>
        <p:sp>
          <p:nvSpPr>
            <p:cNvPr id="21" name="Taisnstūris 20">
              <a:extLst>
                <a:ext uri="{FF2B5EF4-FFF2-40B4-BE49-F238E27FC236}">
                  <a16:creationId xmlns:a16="http://schemas.microsoft.com/office/drawing/2014/main" xmlns="" id="{C7E12236-90EE-40F9-99C8-92FEE612581A}"/>
                </a:ext>
              </a:extLst>
            </p:cNvPr>
            <p:cNvSpPr/>
            <p:nvPr/>
          </p:nvSpPr>
          <p:spPr>
            <a:xfrm>
              <a:off x="8258705" y="3429000"/>
              <a:ext cx="2773203" cy="70432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err="1"/>
                <a:t>Tiesas</a:t>
              </a:r>
              <a:r>
                <a:rPr lang="en-GB" sz="2800" dirty="0"/>
                <a:t> </a:t>
              </a:r>
              <a:r>
                <a:rPr lang="en-GB" sz="2800" dirty="0" err="1"/>
                <a:t>uzzi</a:t>
              </a:r>
              <a:r>
                <a:rPr lang="lv-LV" sz="2800" dirty="0"/>
                <a:t>ņ</a:t>
              </a:r>
              <a:r>
                <a:rPr lang="en-GB" sz="2800" dirty="0"/>
                <a:t>a</a:t>
              </a:r>
            </a:p>
          </p:txBody>
        </p:sp>
        <p:sp>
          <p:nvSpPr>
            <p:cNvPr id="28" name="Taisnstūris 27">
              <a:extLst>
                <a:ext uri="{FF2B5EF4-FFF2-40B4-BE49-F238E27FC236}">
                  <a16:creationId xmlns:a16="http://schemas.microsoft.com/office/drawing/2014/main" xmlns="" id="{D7D0F43A-1B70-446B-8B9D-0A18BFAD742D}"/>
                </a:ext>
              </a:extLst>
            </p:cNvPr>
            <p:cNvSpPr/>
            <p:nvPr/>
          </p:nvSpPr>
          <p:spPr>
            <a:xfrm>
              <a:off x="8240833" y="4501741"/>
              <a:ext cx="2795334" cy="704323"/>
            </a:xfrm>
            <a:prstGeom prst="rect">
              <a:avLst/>
            </a:prstGeom>
            <a:solidFill>
              <a:srgbClr val="840B55">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err="1"/>
                <a:t>Lietu</a:t>
              </a:r>
              <a:r>
                <a:rPr lang="en-GB" sz="2400" dirty="0"/>
                <a:t> </a:t>
              </a:r>
              <a:r>
                <a:rPr lang="en-GB" sz="2400" dirty="0" err="1"/>
                <a:t>kustība</a:t>
              </a:r>
              <a:endParaRPr lang="en-GB" sz="2400" dirty="0"/>
            </a:p>
          </p:txBody>
        </p:sp>
      </p:grpSp>
      <p:sp>
        <p:nvSpPr>
          <p:cNvPr id="29" name="Taisnstūris 28">
            <a:extLst>
              <a:ext uri="{FF2B5EF4-FFF2-40B4-BE49-F238E27FC236}">
                <a16:creationId xmlns:a16="http://schemas.microsoft.com/office/drawing/2014/main" xmlns="" id="{0B99E2ED-FDF2-4941-A6CC-FC9B528BA5E3}"/>
              </a:ext>
            </a:extLst>
          </p:cNvPr>
          <p:cNvSpPr/>
          <p:nvPr/>
        </p:nvSpPr>
        <p:spPr>
          <a:xfrm>
            <a:off x="8236574" y="5959920"/>
            <a:ext cx="2795334" cy="704323"/>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t>Visas </a:t>
            </a:r>
            <a:r>
              <a:rPr lang="en-GB" sz="2400" dirty="0" err="1"/>
              <a:t>atskaites</a:t>
            </a:r>
            <a:endParaRPr lang="en-GB" sz="2400" dirty="0"/>
          </a:p>
        </p:txBody>
      </p:sp>
      <p:grpSp>
        <p:nvGrpSpPr>
          <p:cNvPr id="4" name="Grupa 3">
            <a:extLst>
              <a:ext uri="{FF2B5EF4-FFF2-40B4-BE49-F238E27FC236}">
                <a16:creationId xmlns:a16="http://schemas.microsoft.com/office/drawing/2014/main" xmlns="" id="{3258C4F0-77E6-4390-A621-9291C8A46C6D}"/>
              </a:ext>
            </a:extLst>
          </p:cNvPr>
          <p:cNvGrpSpPr/>
          <p:nvPr/>
        </p:nvGrpSpPr>
        <p:grpSpPr>
          <a:xfrm>
            <a:off x="4680870" y="3950467"/>
            <a:ext cx="2843873" cy="2713776"/>
            <a:chOff x="4649794" y="3488020"/>
            <a:chExt cx="2843873" cy="2713776"/>
          </a:xfrm>
        </p:grpSpPr>
        <p:sp>
          <p:nvSpPr>
            <p:cNvPr id="25" name="Taisnstūris 24">
              <a:extLst>
                <a:ext uri="{FF2B5EF4-FFF2-40B4-BE49-F238E27FC236}">
                  <a16:creationId xmlns:a16="http://schemas.microsoft.com/office/drawing/2014/main" xmlns="" id="{FA7DD355-EBE8-4220-A96B-5C7DF05DB980}"/>
                </a:ext>
              </a:extLst>
            </p:cNvPr>
            <p:cNvSpPr/>
            <p:nvPr/>
          </p:nvSpPr>
          <p:spPr>
            <a:xfrm>
              <a:off x="4649794" y="4465151"/>
              <a:ext cx="2795334" cy="704323"/>
            </a:xfrm>
            <a:prstGeom prst="rect">
              <a:avLst/>
            </a:prstGeom>
            <a:solidFill>
              <a:srgbClr val="840B55">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err="1"/>
                <a:t>Lietu</a:t>
              </a:r>
              <a:r>
                <a:rPr lang="en-GB" sz="2400" dirty="0"/>
                <a:t> </a:t>
              </a:r>
              <a:r>
                <a:rPr lang="en-GB" sz="2400" dirty="0" err="1"/>
                <a:t>izskatīšanas</a:t>
              </a:r>
              <a:r>
                <a:rPr lang="en-GB" sz="2400" dirty="0"/>
                <a:t> </a:t>
              </a:r>
              <a:r>
                <a:rPr lang="en-GB" sz="2400" dirty="0" err="1"/>
                <a:t>ilgums</a:t>
              </a:r>
              <a:endParaRPr lang="en-GB" sz="2400" dirty="0"/>
            </a:p>
          </p:txBody>
        </p:sp>
        <p:sp>
          <p:nvSpPr>
            <p:cNvPr id="26" name="Taisnstūris 25">
              <a:extLst>
                <a:ext uri="{FF2B5EF4-FFF2-40B4-BE49-F238E27FC236}">
                  <a16:creationId xmlns:a16="http://schemas.microsoft.com/office/drawing/2014/main" xmlns="" id="{D8D20374-90CF-4868-BB72-E41294A63B34}"/>
                </a:ext>
              </a:extLst>
            </p:cNvPr>
            <p:cNvSpPr/>
            <p:nvPr/>
          </p:nvSpPr>
          <p:spPr>
            <a:xfrm>
              <a:off x="4649794" y="3488020"/>
              <a:ext cx="2780909" cy="70432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err="1"/>
                <a:t>Tiesneša</a:t>
              </a:r>
              <a:r>
                <a:rPr lang="en-GB" sz="2800" dirty="0"/>
                <a:t> </a:t>
              </a:r>
              <a:r>
                <a:rPr lang="en-GB" sz="2800" dirty="0" err="1"/>
                <a:t>uzzi</a:t>
              </a:r>
              <a:r>
                <a:rPr lang="lv-LV" sz="2800" dirty="0"/>
                <a:t>ņ</a:t>
              </a:r>
              <a:r>
                <a:rPr lang="en-GB" sz="2800" dirty="0"/>
                <a:t>a</a:t>
              </a:r>
            </a:p>
          </p:txBody>
        </p:sp>
        <p:sp>
          <p:nvSpPr>
            <p:cNvPr id="27" name="Taisnstūris 26">
              <a:extLst>
                <a:ext uri="{FF2B5EF4-FFF2-40B4-BE49-F238E27FC236}">
                  <a16:creationId xmlns:a16="http://schemas.microsoft.com/office/drawing/2014/main" xmlns="" id="{2A887E0A-AAFA-42EA-87AB-36BE48D33628}"/>
                </a:ext>
              </a:extLst>
            </p:cNvPr>
            <p:cNvSpPr/>
            <p:nvPr/>
          </p:nvSpPr>
          <p:spPr>
            <a:xfrm>
              <a:off x="4698333" y="5497473"/>
              <a:ext cx="2795334" cy="704323"/>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err="1"/>
                <a:t>Notiesātās</a:t>
              </a:r>
              <a:r>
                <a:rPr lang="en-GB" sz="2400" dirty="0"/>
                <a:t> personas</a:t>
              </a:r>
            </a:p>
          </p:txBody>
        </p:sp>
      </p:grpSp>
      <p:sp>
        <p:nvSpPr>
          <p:cNvPr id="22" name="TextBox 21">
            <a:extLst>
              <a:ext uri="{FF2B5EF4-FFF2-40B4-BE49-F238E27FC236}">
                <a16:creationId xmlns:a16="http://schemas.microsoft.com/office/drawing/2014/main" xmlns="" id="{87F9BAE3-BBFA-4A35-9B30-554D6D7EC1DC}"/>
              </a:ext>
            </a:extLst>
          </p:cNvPr>
          <p:cNvSpPr txBox="1"/>
          <p:nvPr/>
        </p:nvSpPr>
        <p:spPr>
          <a:xfrm>
            <a:off x="1309036" y="741520"/>
            <a:ext cx="10822873" cy="1631216"/>
          </a:xfrm>
          <a:prstGeom prst="rect">
            <a:avLst/>
          </a:prstGeom>
          <a:noFill/>
        </p:spPr>
        <p:txBody>
          <a:bodyPr wrap="square" rtlCol="0">
            <a:spAutoFit/>
          </a:bodyPr>
          <a:lstStyle/>
          <a:p>
            <a:pPr algn="just"/>
            <a:r>
              <a:rPr lang="en-GB" sz="2000" dirty="0" err="1">
                <a:solidFill>
                  <a:schemeClr val="tx2"/>
                </a:solidFill>
              </a:rPr>
              <a:t>Izveidots</a:t>
            </a:r>
            <a:r>
              <a:rPr lang="en-GB" sz="2000" dirty="0">
                <a:solidFill>
                  <a:schemeClr val="tx2"/>
                </a:solidFill>
              </a:rPr>
              <a:t> </a:t>
            </a:r>
            <a:r>
              <a:rPr lang="en-GB" sz="2000" dirty="0" err="1">
                <a:solidFill>
                  <a:schemeClr val="tx2"/>
                </a:solidFill>
              </a:rPr>
              <a:t>datu</a:t>
            </a:r>
            <a:r>
              <a:rPr lang="en-GB" sz="2000" dirty="0">
                <a:solidFill>
                  <a:schemeClr val="tx2"/>
                </a:solidFill>
              </a:rPr>
              <a:t> p</a:t>
            </a:r>
            <a:r>
              <a:rPr lang="lv-LV" sz="2000" dirty="0" err="1">
                <a:solidFill>
                  <a:schemeClr val="tx2"/>
                </a:solidFill>
              </a:rPr>
              <a:t>ortāl</a:t>
            </a:r>
            <a:r>
              <a:rPr lang="en-GB" sz="2000" dirty="0">
                <a:solidFill>
                  <a:schemeClr val="tx2"/>
                </a:solidFill>
              </a:rPr>
              <a:t>s</a:t>
            </a:r>
            <a:r>
              <a:rPr lang="lv-LV" sz="2000" dirty="0">
                <a:solidFill>
                  <a:schemeClr val="tx2"/>
                </a:solidFill>
              </a:rPr>
              <a:t> </a:t>
            </a:r>
            <a:r>
              <a:rPr lang="en-GB" sz="2000" dirty="0" err="1">
                <a:solidFill>
                  <a:schemeClr val="tx2"/>
                </a:solidFill>
              </a:rPr>
              <a:t>ar</a:t>
            </a:r>
            <a:r>
              <a:rPr lang="en-GB" sz="2000" dirty="0">
                <a:solidFill>
                  <a:schemeClr val="tx2"/>
                </a:solidFill>
              </a:rPr>
              <a:t> </a:t>
            </a:r>
            <a:r>
              <a:rPr lang="lv-LV" sz="2000" dirty="0">
                <a:solidFill>
                  <a:schemeClr val="tx2"/>
                </a:solidFill>
              </a:rPr>
              <a:t>mērķis sniegt informāciju par tiesu darbu Latvijā</a:t>
            </a:r>
            <a:r>
              <a:rPr lang="en-GB" sz="2000" dirty="0">
                <a:solidFill>
                  <a:schemeClr val="tx2"/>
                </a:solidFill>
              </a:rPr>
              <a:t>,</a:t>
            </a:r>
            <a:r>
              <a:rPr lang="lv-LV" sz="2000" dirty="0">
                <a:solidFill>
                  <a:schemeClr val="tx2"/>
                </a:solidFill>
              </a:rPr>
              <a:t> </a:t>
            </a:r>
            <a:r>
              <a:rPr lang="en-GB" sz="2000" dirty="0" err="1">
                <a:solidFill>
                  <a:schemeClr val="tx2"/>
                </a:solidFill>
              </a:rPr>
              <a:t>pamatojoties</a:t>
            </a:r>
            <a:r>
              <a:rPr lang="lv-LV" sz="2000" dirty="0">
                <a:solidFill>
                  <a:schemeClr val="tx2"/>
                </a:solidFill>
              </a:rPr>
              <a:t> uz uzkrāt</a:t>
            </a:r>
            <a:r>
              <a:rPr lang="en-GB" sz="2000" dirty="0" err="1">
                <a:solidFill>
                  <a:schemeClr val="tx2"/>
                </a:solidFill>
              </a:rPr>
              <a:t>iem</a:t>
            </a:r>
            <a:r>
              <a:rPr lang="lv-LV" sz="2000" dirty="0">
                <a:solidFill>
                  <a:schemeClr val="tx2"/>
                </a:solidFill>
              </a:rPr>
              <a:t> datiem.</a:t>
            </a:r>
          </a:p>
          <a:p>
            <a:pPr algn="just"/>
            <a:r>
              <a:rPr lang="lv-LV" sz="2000" dirty="0">
                <a:solidFill>
                  <a:schemeClr val="tx2"/>
                </a:solidFill>
              </a:rPr>
              <a:t>Portālā informācija ir apkopota no tiesu darbības uzskaites un reģistra sistēmām savietojot tos analītiskos pārskatos un atskaitēs tādā veidā nodrošinot informāciju par darba rezultātiem, rādītājiem, tendencēm </a:t>
            </a:r>
            <a:r>
              <a:rPr lang="lv-LV" sz="2000" dirty="0" err="1">
                <a:solidFill>
                  <a:schemeClr val="tx2"/>
                </a:solidFill>
              </a:rPr>
              <a:t>u.c</a:t>
            </a:r>
            <a:r>
              <a:rPr lang="en-GB" sz="2000" dirty="0">
                <a:solidFill>
                  <a:schemeClr val="tx2"/>
                </a:solidFill>
              </a:rPr>
              <a:t>.</a:t>
            </a:r>
          </a:p>
        </p:txBody>
      </p:sp>
    </p:spTree>
    <p:extLst>
      <p:ext uri="{BB962C8B-B14F-4D97-AF65-F5344CB8AC3E}">
        <p14:creationId xmlns:p14="http://schemas.microsoft.com/office/powerpoint/2010/main" val="1953990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31"/>
                                        </p:tgtEl>
                                        <p:attrNameLst>
                                          <p:attrName>style.visibility</p:attrName>
                                        </p:attrNameLst>
                                      </p:cBhvr>
                                      <p:to>
                                        <p:strVal val="visible"/>
                                      </p:to>
                                    </p:set>
                                    <p:animEffect transition="in" filter="fade">
                                      <p:cBhvr>
                                        <p:cTn id="11" dur="500"/>
                                        <p:tgtEl>
                                          <p:spTgt spid="31"/>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fade">
                                      <p:cBhvr>
                                        <p:cTn id="15" dur="500"/>
                                        <p:tgtEl>
                                          <p:spTgt spid="32"/>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upa 4">
            <a:extLst>
              <a:ext uri="{FF2B5EF4-FFF2-40B4-BE49-F238E27FC236}">
                <a16:creationId xmlns:a16="http://schemas.microsoft.com/office/drawing/2014/main" xmlns="" id="{35DFEAD9-CCF2-4A65-81CD-5338E633188A}"/>
              </a:ext>
            </a:extLst>
          </p:cNvPr>
          <p:cNvGrpSpPr/>
          <p:nvPr/>
        </p:nvGrpSpPr>
        <p:grpSpPr>
          <a:xfrm>
            <a:off x="-8021" y="0"/>
            <a:ext cx="12403754" cy="7304314"/>
            <a:chOff x="-8021" y="0"/>
            <a:chExt cx="12403754" cy="7304314"/>
          </a:xfrm>
        </p:grpSpPr>
        <p:grpSp>
          <p:nvGrpSpPr>
            <p:cNvPr id="16" name="Grupa 15">
              <a:extLst>
                <a:ext uri="{FF2B5EF4-FFF2-40B4-BE49-F238E27FC236}">
                  <a16:creationId xmlns:a16="http://schemas.microsoft.com/office/drawing/2014/main" xmlns="" id="{4C6A47AC-82AB-4FC4-AED5-E1250CF537E9}"/>
                </a:ext>
              </a:extLst>
            </p:cNvPr>
            <p:cNvGrpSpPr/>
            <p:nvPr/>
          </p:nvGrpSpPr>
          <p:grpSpPr>
            <a:xfrm>
              <a:off x="-8021" y="0"/>
              <a:ext cx="12403754" cy="7304314"/>
              <a:chOff x="0" y="-152399"/>
              <a:chExt cx="12191999" cy="7304314"/>
            </a:xfrm>
          </p:grpSpPr>
          <p:sp>
            <p:nvSpPr>
              <p:cNvPr id="17" name="Taisnleņķa trīsstūris 16">
                <a:extLst>
                  <a:ext uri="{FF2B5EF4-FFF2-40B4-BE49-F238E27FC236}">
                    <a16:creationId xmlns:a16="http://schemas.microsoft.com/office/drawing/2014/main" xmlns="" id="{8D7E73EA-9AA3-42BF-BF86-60E20802994C}"/>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aisnleņķa trīsstūris 17">
                <a:extLst>
                  <a:ext uri="{FF2B5EF4-FFF2-40B4-BE49-F238E27FC236}">
                    <a16:creationId xmlns:a16="http://schemas.microsoft.com/office/drawing/2014/main" xmlns="" id="{8BCB2725-B930-4887-A39E-311701625A87}"/>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4" name="Ovāls 3">
              <a:extLst>
                <a:ext uri="{FF2B5EF4-FFF2-40B4-BE49-F238E27FC236}">
                  <a16:creationId xmlns:a16="http://schemas.microsoft.com/office/drawing/2014/main" xmlns="" id="{927D3337-ED0D-4302-A25E-785F26F06C1B}"/>
                </a:ext>
              </a:extLst>
            </p:cNvPr>
            <p:cNvSpPr/>
            <p:nvPr/>
          </p:nvSpPr>
          <p:spPr>
            <a:xfrm>
              <a:off x="221382" y="473270"/>
              <a:ext cx="962524" cy="922391"/>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9" name="Taisnleņķa trīsstūris 18">
            <a:extLst>
              <a:ext uri="{FF2B5EF4-FFF2-40B4-BE49-F238E27FC236}">
                <a16:creationId xmlns:a16="http://schemas.microsoft.com/office/drawing/2014/main" xmlns="" id="{F2A82057-5185-4A1F-87F8-269AE1666B3C}"/>
              </a:ext>
            </a:extLst>
          </p:cNvPr>
          <p:cNvSpPr/>
          <p:nvPr/>
        </p:nvSpPr>
        <p:spPr>
          <a:xfrm>
            <a:off x="-63902" y="2540701"/>
            <a:ext cx="7988968" cy="4357894"/>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Virsraksts 1">
            <a:extLst>
              <a:ext uri="{FF2B5EF4-FFF2-40B4-BE49-F238E27FC236}">
                <a16:creationId xmlns:a16="http://schemas.microsoft.com/office/drawing/2014/main" xmlns="" id="{56BBC945-6454-44DD-9595-AF95D4CD1A51}"/>
              </a:ext>
            </a:extLst>
          </p:cNvPr>
          <p:cNvSpPr>
            <a:spLocks noGrp="1"/>
          </p:cNvSpPr>
          <p:nvPr>
            <p:ph type="title"/>
          </p:nvPr>
        </p:nvSpPr>
        <p:spPr>
          <a:xfrm>
            <a:off x="1183906" y="144007"/>
            <a:ext cx="10169893" cy="1325563"/>
          </a:xfrm>
        </p:spPr>
        <p:txBody>
          <a:bodyPr/>
          <a:lstStyle/>
          <a:p>
            <a:r>
              <a:rPr lang="en-GB" dirty="0" err="1">
                <a:solidFill>
                  <a:schemeClr val="tx2"/>
                </a:solidFill>
                <a:latin typeface="+mn-lt"/>
              </a:rPr>
              <a:t>Projekti</a:t>
            </a:r>
            <a:r>
              <a:rPr lang="en-GB" dirty="0">
                <a:solidFill>
                  <a:schemeClr val="tx2"/>
                </a:solidFill>
                <a:latin typeface="+mn-lt"/>
              </a:rPr>
              <a:t> un </a:t>
            </a:r>
            <a:r>
              <a:rPr lang="en-GB" dirty="0" err="1">
                <a:solidFill>
                  <a:schemeClr val="tx2"/>
                </a:solidFill>
                <a:latin typeface="+mn-lt"/>
              </a:rPr>
              <a:t>sadarbība</a:t>
            </a:r>
            <a:r>
              <a:rPr lang="en-GB" dirty="0">
                <a:solidFill>
                  <a:schemeClr val="tx2"/>
                </a:solidFill>
                <a:latin typeface="+mn-lt"/>
              </a:rPr>
              <a:t> </a:t>
            </a:r>
          </a:p>
        </p:txBody>
      </p:sp>
      <p:sp>
        <p:nvSpPr>
          <p:cNvPr id="3" name="Satura vietturis 2">
            <a:extLst>
              <a:ext uri="{FF2B5EF4-FFF2-40B4-BE49-F238E27FC236}">
                <a16:creationId xmlns:a16="http://schemas.microsoft.com/office/drawing/2014/main" xmlns="" id="{7D2478BB-9A07-44F2-A864-BF9C8C9B3160}"/>
              </a:ext>
            </a:extLst>
          </p:cNvPr>
          <p:cNvSpPr>
            <a:spLocks noGrp="1"/>
          </p:cNvSpPr>
          <p:nvPr>
            <p:ph idx="1"/>
          </p:nvPr>
        </p:nvSpPr>
        <p:spPr>
          <a:xfrm>
            <a:off x="838199" y="1036320"/>
            <a:ext cx="10840432" cy="5456555"/>
          </a:xfrm>
        </p:spPr>
        <p:txBody>
          <a:bodyPr>
            <a:normAutofit fontScale="25000" lnSpcReduction="20000"/>
          </a:bodyPr>
          <a:lstStyle/>
          <a:p>
            <a:endParaRPr lang="en-GB" dirty="0"/>
          </a:p>
          <a:p>
            <a:pPr marL="0" indent="0">
              <a:lnSpc>
                <a:spcPct val="120000"/>
              </a:lnSpc>
              <a:buNone/>
            </a:pPr>
            <a:r>
              <a:rPr lang="en-GB" sz="8000" dirty="0">
                <a:solidFill>
                  <a:schemeClr val="tx2"/>
                </a:solidFill>
              </a:rPr>
              <a:t> </a:t>
            </a:r>
          </a:p>
          <a:p>
            <a:pPr marL="0" indent="0">
              <a:lnSpc>
                <a:spcPct val="120000"/>
              </a:lnSpc>
              <a:buNone/>
            </a:pPr>
            <a:r>
              <a:rPr lang="en-GB" sz="9600" dirty="0">
                <a:solidFill>
                  <a:schemeClr val="tx2"/>
                </a:solidFill>
              </a:rPr>
              <a:t>ESF </a:t>
            </a:r>
            <a:r>
              <a:rPr lang="en-GB" sz="9600" dirty="0" err="1">
                <a:solidFill>
                  <a:schemeClr val="tx2"/>
                </a:solidFill>
              </a:rPr>
              <a:t>projekta</a:t>
            </a:r>
            <a:r>
              <a:rPr lang="en-GB" sz="9600" dirty="0">
                <a:solidFill>
                  <a:schemeClr val="tx2"/>
                </a:solidFill>
              </a:rPr>
              <a:t> “</a:t>
            </a:r>
            <a:r>
              <a:rPr lang="en-GB" sz="9600" dirty="0" err="1">
                <a:solidFill>
                  <a:schemeClr val="tx2"/>
                </a:solidFill>
              </a:rPr>
              <a:t>Justīcija</a:t>
            </a:r>
            <a:r>
              <a:rPr lang="en-GB" sz="9600" dirty="0">
                <a:solidFill>
                  <a:schemeClr val="tx2"/>
                </a:solidFill>
              </a:rPr>
              <a:t> </a:t>
            </a:r>
            <a:r>
              <a:rPr lang="en-GB" sz="9600" dirty="0" err="1">
                <a:solidFill>
                  <a:schemeClr val="tx2"/>
                </a:solidFill>
              </a:rPr>
              <a:t>attīstībai</a:t>
            </a:r>
            <a:r>
              <a:rPr lang="en-GB" sz="9600" dirty="0">
                <a:solidFill>
                  <a:schemeClr val="tx2"/>
                </a:solidFill>
              </a:rPr>
              <a:t>” </a:t>
            </a:r>
            <a:r>
              <a:rPr lang="en-GB" sz="9600" dirty="0" err="1">
                <a:solidFill>
                  <a:schemeClr val="tx2"/>
                </a:solidFill>
              </a:rPr>
              <a:t>ietvaros</a:t>
            </a:r>
            <a:r>
              <a:rPr lang="en-GB" sz="9600" dirty="0">
                <a:solidFill>
                  <a:schemeClr val="tx2"/>
                </a:solidFill>
              </a:rPr>
              <a:t> 2019. </a:t>
            </a:r>
            <a:r>
              <a:rPr lang="en-GB" sz="9600" dirty="0" err="1">
                <a:solidFill>
                  <a:schemeClr val="tx2"/>
                </a:solidFill>
              </a:rPr>
              <a:t>gadā</a:t>
            </a:r>
            <a:r>
              <a:rPr lang="en-GB" sz="9600" dirty="0">
                <a:solidFill>
                  <a:schemeClr val="tx2"/>
                </a:solidFill>
              </a:rPr>
              <a:t> </a:t>
            </a:r>
            <a:r>
              <a:rPr lang="en-GB" sz="9600" dirty="0" err="1">
                <a:solidFill>
                  <a:schemeClr val="tx2"/>
                </a:solidFill>
              </a:rPr>
              <a:t>apmācītas</a:t>
            </a:r>
            <a:r>
              <a:rPr lang="en-GB" sz="9600" dirty="0">
                <a:solidFill>
                  <a:schemeClr val="tx2"/>
                </a:solidFill>
              </a:rPr>
              <a:t> 3000 personas </a:t>
            </a:r>
          </a:p>
          <a:p>
            <a:pPr marL="0" indent="0">
              <a:lnSpc>
                <a:spcPct val="120000"/>
              </a:lnSpc>
              <a:buNone/>
            </a:pPr>
            <a:endParaRPr lang="en-GB" sz="4300" dirty="0"/>
          </a:p>
          <a:p>
            <a:pPr marL="0" indent="0">
              <a:lnSpc>
                <a:spcPct val="120000"/>
              </a:lnSpc>
              <a:buNone/>
            </a:pPr>
            <a:r>
              <a:rPr lang="en-GB" sz="4300" dirty="0"/>
              <a:t> </a:t>
            </a:r>
            <a:r>
              <a:rPr lang="en-GB" sz="9600" dirty="0" err="1">
                <a:solidFill>
                  <a:schemeClr val="tx2"/>
                </a:solidFill>
              </a:rPr>
              <a:t>Noorganizētas</a:t>
            </a:r>
            <a:r>
              <a:rPr lang="en-GB" sz="9600" dirty="0">
                <a:solidFill>
                  <a:schemeClr val="tx2"/>
                </a:solidFill>
              </a:rPr>
              <a:t> 7 </a:t>
            </a:r>
            <a:r>
              <a:rPr lang="en-GB" sz="9600" dirty="0" err="1">
                <a:solidFill>
                  <a:schemeClr val="tx2"/>
                </a:solidFill>
              </a:rPr>
              <a:t>konferences</a:t>
            </a:r>
            <a:r>
              <a:rPr lang="en-GB" sz="9600" dirty="0">
                <a:solidFill>
                  <a:schemeClr val="tx2"/>
                </a:solidFill>
              </a:rPr>
              <a:t>:</a:t>
            </a:r>
          </a:p>
          <a:p>
            <a:pPr algn="just">
              <a:lnSpc>
                <a:spcPct val="120000"/>
              </a:lnSpc>
            </a:pPr>
            <a:r>
              <a:rPr lang="en-GB" sz="7200" dirty="0">
                <a:solidFill>
                  <a:schemeClr val="tx2"/>
                </a:solidFill>
              </a:rPr>
              <a:t>05.04.2019. </a:t>
            </a:r>
            <a:r>
              <a:rPr lang="en-GB" sz="7200" dirty="0" err="1">
                <a:solidFill>
                  <a:schemeClr val="tx2"/>
                </a:solidFill>
              </a:rPr>
              <a:t>Konference</a:t>
            </a:r>
            <a:r>
              <a:rPr lang="en-GB" sz="7200" dirty="0">
                <a:solidFill>
                  <a:schemeClr val="tx2"/>
                </a:solidFill>
              </a:rPr>
              <a:t> “Tiesu </a:t>
            </a:r>
            <a:r>
              <a:rPr lang="en-GB" sz="7200" dirty="0" err="1">
                <a:solidFill>
                  <a:schemeClr val="tx2"/>
                </a:solidFill>
              </a:rPr>
              <a:t>varas</a:t>
            </a:r>
            <a:r>
              <a:rPr lang="en-GB" sz="7200" dirty="0">
                <a:solidFill>
                  <a:schemeClr val="tx2"/>
                </a:solidFill>
              </a:rPr>
              <a:t> </a:t>
            </a:r>
            <a:r>
              <a:rPr lang="en-GB" sz="7200" dirty="0" err="1">
                <a:solidFill>
                  <a:schemeClr val="tx2"/>
                </a:solidFill>
              </a:rPr>
              <a:t>neatkarība</a:t>
            </a:r>
            <a:r>
              <a:rPr lang="en-GB" sz="7200" dirty="0">
                <a:solidFill>
                  <a:schemeClr val="tx2"/>
                </a:solidFill>
              </a:rPr>
              <a:t> – </a:t>
            </a:r>
            <a:r>
              <a:rPr lang="en-GB" sz="7200" dirty="0" err="1">
                <a:solidFill>
                  <a:schemeClr val="tx2"/>
                </a:solidFill>
              </a:rPr>
              <a:t>valstisks</a:t>
            </a:r>
            <a:r>
              <a:rPr lang="en-GB" sz="7200" dirty="0">
                <a:solidFill>
                  <a:schemeClr val="tx2"/>
                </a:solidFill>
              </a:rPr>
              <a:t> </a:t>
            </a:r>
            <a:r>
              <a:rPr lang="en-GB" sz="7200" dirty="0" err="1">
                <a:solidFill>
                  <a:schemeClr val="tx2"/>
                </a:solidFill>
              </a:rPr>
              <a:t>pašmērķis</a:t>
            </a:r>
            <a:r>
              <a:rPr lang="en-GB" sz="7200" dirty="0">
                <a:solidFill>
                  <a:schemeClr val="tx2"/>
                </a:solidFill>
              </a:rPr>
              <a:t> </a:t>
            </a:r>
            <a:r>
              <a:rPr lang="en-GB" sz="7200" dirty="0" err="1">
                <a:solidFill>
                  <a:schemeClr val="tx2"/>
                </a:solidFill>
              </a:rPr>
              <a:t>vai</a:t>
            </a:r>
            <a:r>
              <a:rPr lang="en-GB" sz="7200" dirty="0">
                <a:solidFill>
                  <a:schemeClr val="tx2"/>
                </a:solidFill>
              </a:rPr>
              <a:t> </a:t>
            </a:r>
            <a:r>
              <a:rPr lang="en-GB" sz="7200" dirty="0" err="1">
                <a:solidFill>
                  <a:schemeClr val="tx2"/>
                </a:solidFill>
              </a:rPr>
              <a:t>šaurs</a:t>
            </a:r>
            <a:r>
              <a:rPr lang="en-GB" sz="7200" dirty="0">
                <a:solidFill>
                  <a:schemeClr val="tx2"/>
                </a:solidFill>
              </a:rPr>
              <a:t> </a:t>
            </a:r>
            <a:r>
              <a:rPr lang="en-GB" sz="7200" dirty="0" err="1">
                <a:solidFill>
                  <a:schemeClr val="tx2"/>
                </a:solidFill>
              </a:rPr>
              <a:t>pašmērķis</a:t>
            </a:r>
            <a:r>
              <a:rPr lang="en-GB" sz="7200" dirty="0">
                <a:solidFill>
                  <a:schemeClr val="tx2"/>
                </a:solidFill>
              </a:rPr>
              <a:t>?”</a:t>
            </a:r>
          </a:p>
          <a:p>
            <a:pPr algn="just">
              <a:lnSpc>
                <a:spcPct val="120000"/>
              </a:lnSpc>
            </a:pPr>
            <a:r>
              <a:rPr lang="en-GB" sz="7200" dirty="0">
                <a:solidFill>
                  <a:schemeClr val="tx2"/>
                </a:solidFill>
              </a:rPr>
              <a:t>20.06.2019. </a:t>
            </a:r>
            <a:r>
              <a:rPr lang="en-GB" sz="7200" dirty="0" err="1">
                <a:solidFill>
                  <a:schemeClr val="tx2"/>
                </a:solidFill>
              </a:rPr>
              <a:t>Seminārs</a:t>
            </a:r>
            <a:r>
              <a:rPr lang="en-GB" sz="7200" dirty="0">
                <a:solidFill>
                  <a:schemeClr val="tx2"/>
                </a:solidFill>
              </a:rPr>
              <a:t> "</a:t>
            </a:r>
            <a:r>
              <a:rPr lang="en-GB" sz="7200" dirty="0" err="1">
                <a:solidFill>
                  <a:schemeClr val="tx2"/>
                </a:solidFill>
              </a:rPr>
              <a:t>Ekspertīžu</a:t>
            </a:r>
            <a:r>
              <a:rPr lang="en-GB" sz="7200" dirty="0">
                <a:solidFill>
                  <a:schemeClr val="tx2"/>
                </a:solidFill>
              </a:rPr>
              <a:t> </a:t>
            </a:r>
            <a:r>
              <a:rPr lang="en-GB" sz="7200" dirty="0" err="1">
                <a:solidFill>
                  <a:schemeClr val="tx2"/>
                </a:solidFill>
              </a:rPr>
              <a:t>noteikšana</a:t>
            </a:r>
            <a:r>
              <a:rPr lang="en-GB" sz="7200" dirty="0">
                <a:solidFill>
                  <a:schemeClr val="tx2"/>
                </a:solidFill>
              </a:rPr>
              <a:t>, </a:t>
            </a:r>
            <a:r>
              <a:rPr lang="en-GB" sz="7200" dirty="0" err="1">
                <a:solidFill>
                  <a:schemeClr val="tx2"/>
                </a:solidFill>
              </a:rPr>
              <a:t>ekspertīzei</a:t>
            </a:r>
            <a:r>
              <a:rPr lang="en-GB" sz="7200" dirty="0">
                <a:solidFill>
                  <a:schemeClr val="tx2"/>
                </a:solidFill>
              </a:rPr>
              <a:t> </a:t>
            </a:r>
            <a:r>
              <a:rPr lang="en-GB" sz="7200" dirty="0" err="1">
                <a:solidFill>
                  <a:schemeClr val="tx2"/>
                </a:solidFill>
              </a:rPr>
              <a:t>nododamo</a:t>
            </a:r>
            <a:r>
              <a:rPr lang="en-GB" sz="7200" dirty="0">
                <a:solidFill>
                  <a:schemeClr val="tx2"/>
                </a:solidFill>
              </a:rPr>
              <a:t> </a:t>
            </a:r>
            <a:r>
              <a:rPr lang="en-GB" sz="7200" dirty="0" err="1">
                <a:solidFill>
                  <a:schemeClr val="tx2"/>
                </a:solidFill>
              </a:rPr>
              <a:t>objektu</a:t>
            </a:r>
            <a:r>
              <a:rPr lang="en-GB" sz="7200" dirty="0">
                <a:solidFill>
                  <a:schemeClr val="tx2"/>
                </a:solidFill>
              </a:rPr>
              <a:t> </a:t>
            </a:r>
            <a:r>
              <a:rPr lang="en-GB" sz="7200" dirty="0" err="1">
                <a:solidFill>
                  <a:schemeClr val="tx2"/>
                </a:solidFill>
              </a:rPr>
              <a:t>ieguve</a:t>
            </a:r>
            <a:r>
              <a:rPr lang="en-GB" sz="7200" dirty="0">
                <a:solidFill>
                  <a:schemeClr val="tx2"/>
                </a:solidFill>
              </a:rPr>
              <a:t> un </a:t>
            </a:r>
            <a:r>
              <a:rPr lang="en-GB" sz="7200" dirty="0" err="1">
                <a:solidFill>
                  <a:schemeClr val="tx2"/>
                </a:solidFill>
              </a:rPr>
              <a:t>izpēte</a:t>
            </a:r>
            <a:r>
              <a:rPr lang="en-GB" sz="7200" dirty="0">
                <a:solidFill>
                  <a:schemeClr val="tx2"/>
                </a:solidFill>
              </a:rPr>
              <a:t>. </a:t>
            </a:r>
            <a:r>
              <a:rPr lang="en-GB" sz="7200" dirty="0" err="1">
                <a:solidFill>
                  <a:schemeClr val="tx2"/>
                </a:solidFill>
              </a:rPr>
              <a:t>Eksperta</a:t>
            </a:r>
            <a:r>
              <a:rPr lang="en-GB" sz="7200" dirty="0">
                <a:solidFill>
                  <a:schemeClr val="tx2"/>
                </a:solidFill>
              </a:rPr>
              <a:t> 	         </a:t>
            </a:r>
            <a:r>
              <a:rPr lang="en-GB" sz="7200" dirty="0" err="1">
                <a:solidFill>
                  <a:schemeClr val="tx2"/>
                </a:solidFill>
              </a:rPr>
              <a:t>atzinuma</a:t>
            </a:r>
            <a:r>
              <a:rPr lang="en-GB" sz="7200" dirty="0">
                <a:solidFill>
                  <a:schemeClr val="tx2"/>
                </a:solidFill>
              </a:rPr>
              <a:t>  </a:t>
            </a:r>
            <a:r>
              <a:rPr lang="en-GB" sz="7200" dirty="0" err="1">
                <a:solidFill>
                  <a:schemeClr val="tx2"/>
                </a:solidFill>
              </a:rPr>
              <a:t>kā</a:t>
            </a:r>
            <a:r>
              <a:rPr lang="en-GB" sz="7200" dirty="0">
                <a:solidFill>
                  <a:schemeClr val="tx2"/>
                </a:solidFill>
              </a:rPr>
              <a:t> </a:t>
            </a:r>
            <a:r>
              <a:rPr lang="en-GB" sz="7200" dirty="0" err="1">
                <a:solidFill>
                  <a:schemeClr val="tx2"/>
                </a:solidFill>
              </a:rPr>
              <a:t>pierādījuma</a:t>
            </a:r>
            <a:r>
              <a:rPr lang="en-GB" sz="7200" dirty="0">
                <a:solidFill>
                  <a:schemeClr val="tx2"/>
                </a:solidFill>
              </a:rPr>
              <a:t> </a:t>
            </a:r>
            <a:r>
              <a:rPr lang="en-GB" sz="7200" dirty="0" err="1">
                <a:solidFill>
                  <a:schemeClr val="tx2"/>
                </a:solidFill>
              </a:rPr>
              <a:t>izmantošana</a:t>
            </a:r>
            <a:r>
              <a:rPr lang="en-GB" sz="7200" dirty="0">
                <a:solidFill>
                  <a:schemeClr val="tx2"/>
                </a:solidFill>
              </a:rPr>
              <a:t> </a:t>
            </a:r>
            <a:r>
              <a:rPr lang="en-GB" sz="7200" dirty="0" err="1">
                <a:solidFill>
                  <a:schemeClr val="tx2"/>
                </a:solidFill>
              </a:rPr>
              <a:t>izmeklēšanā</a:t>
            </a:r>
            <a:r>
              <a:rPr lang="en-GB" sz="7200" dirty="0">
                <a:solidFill>
                  <a:schemeClr val="tx2"/>
                </a:solidFill>
              </a:rPr>
              <a:t>“</a:t>
            </a:r>
          </a:p>
          <a:p>
            <a:pPr algn="just">
              <a:lnSpc>
                <a:spcPct val="120000"/>
              </a:lnSpc>
            </a:pPr>
            <a:r>
              <a:rPr lang="en-GB" sz="7200" dirty="0">
                <a:solidFill>
                  <a:schemeClr val="tx2"/>
                </a:solidFill>
              </a:rPr>
              <a:t>06.09.2019. </a:t>
            </a:r>
            <a:r>
              <a:rPr lang="en-GB" sz="7200" dirty="0" err="1">
                <a:solidFill>
                  <a:schemeClr val="tx2"/>
                </a:solidFill>
              </a:rPr>
              <a:t>Konference</a:t>
            </a:r>
            <a:r>
              <a:rPr lang="en-GB" sz="7200" dirty="0">
                <a:solidFill>
                  <a:schemeClr val="tx2"/>
                </a:solidFill>
              </a:rPr>
              <a:t> "No </a:t>
            </a:r>
            <a:r>
              <a:rPr lang="en-GB" sz="7200" dirty="0" err="1">
                <a:solidFill>
                  <a:schemeClr val="tx2"/>
                </a:solidFill>
              </a:rPr>
              <a:t>vispārējiem</a:t>
            </a:r>
            <a:r>
              <a:rPr lang="en-GB" sz="7200" dirty="0">
                <a:solidFill>
                  <a:schemeClr val="tx2"/>
                </a:solidFill>
              </a:rPr>
              <a:t> </a:t>
            </a:r>
            <a:r>
              <a:rPr lang="en-GB" sz="7200" dirty="0" err="1">
                <a:solidFill>
                  <a:schemeClr val="tx2"/>
                </a:solidFill>
              </a:rPr>
              <a:t>tiesību</a:t>
            </a:r>
            <a:r>
              <a:rPr lang="en-GB" sz="7200" dirty="0">
                <a:solidFill>
                  <a:schemeClr val="tx2"/>
                </a:solidFill>
              </a:rPr>
              <a:t> </a:t>
            </a:r>
            <a:r>
              <a:rPr lang="en-GB" sz="7200" dirty="0" err="1">
                <a:solidFill>
                  <a:schemeClr val="tx2"/>
                </a:solidFill>
              </a:rPr>
              <a:t>principiem</a:t>
            </a:r>
            <a:r>
              <a:rPr lang="en-GB" sz="7200" dirty="0">
                <a:solidFill>
                  <a:schemeClr val="tx2"/>
                </a:solidFill>
              </a:rPr>
              <a:t> </a:t>
            </a:r>
            <a:r>
              <a:rPr lang="en-GB" sz="7200" dirty="0" err="1">
                <a:solidFill>
                  <a:schemeClr val="tx2"/>
                </a:solidFill>
              </a:rPr>
              <a:t>izrietošā</a:t>
            </a:r>
            <a:r>
              <a:rPr lang="en-GB" sz="7200" dirty="0">
                <a:solidFill>
                  <a:schemeClr val="tx2"/>
                </a:solidFill>
              </a:rPr>
              <a:t>  </a:t>
            </a:r>
            <a:r>
              <a:rPr lang="en-GB" sz="7200" dirty="0" err="1">
                <a:solidFill>
                  <a:schemeClr val="tx2"/>
                </a:solidFill>
              </a:rPr>
              <a:t>administratīvo</a:t>
            </a:r>
            <a:r>
              <a:rPr lang="en-GB" sz="7200" dirty="0">
                <a:solidFill>
                  <a:schemeClr val="tx2"/>
                </a:solidFill>
              </a:rPr>
              <a:t> </a:t>
            </a:r>
            <a:r>
              <a:rPr lang="en-GB" sz="7200" dirty="0" err="1">
                <a:solidFill>
                  <a:schemeClr val="tx2"/>
                </a:solidFill>
              </a:rPr>
              <a:t>tiesu</a:t>
            </a:r>
            <a:r>
              <a:rPr lang="en-GB" sz="7200" dirty="0">
                <a:solidFill>
                  <a:schemeClr val="tx2"/>
                </a:solidFill>
              </a:rPr>
              <a:t> </a:t>
            </a:r>
            <a:r>
              <a:rPr lang="en-GB" sz="7200" dirty="0" err="1">
                <a:solidFill>
                  <a:schemeClr val="tx2"/>
                </a:solidFill>
              </a:rPr>
              <a:t>kompetence</a:t>
            </a:r>
            <a:r>
              <a:rPr lang="en-GB" sz="7200" dirty="0">
                <a:solidFill>
                  <a:schemeClr val="tx2"/>
                </a:solidFill>
              </a:rPr>
              <a:t>“</a:t>
            </a:r>
          </a:p>
          <a:p>
            <a:pPr algn="just">
              <a:lnSpc>
                <a:spcPct val="120000"/>
              </a:lnSpc>
            </a:pPr>
            <a:r>
              <a:rPr lang="en-GB" sz="7200" dirty="0">
                <a:solidFill>
                  <a:schemeClr val="tx2"/>
                </a:solidFill>
              </a:rPr>
              <a:t>28.10.2019. </a:t>
            </a:r>
            <a:r>
              <a:rPr lang="en-GB" sz="7200" dirty="0" err="1">
                <a:solidFill>
                  <a:schemeClr val="tx2"/>
                </a:solidFill>
              </a:rPr>
              <a:t>Tiesvedības</a:t>
            </a:r>
            <a:r>
              <a:rPr lang="en-GB" sz="7200" dirty="0">
                <a:solidFill>
                  <a:schemeClr val="tx2"/>
                </a:solidFill>
              </a:rPr>
              <a:t> </a:t>
            </a:r>
            <a:r>
              <a:rPr lang="en-GB" sz="7200" dirty="0" err="1">
                <a:solidFill>
                  <a:schemeClr val="tx2"/>
                </a:solidFill>
              </a:rPr>
              <a:t>efektivitāte</a:t>
            </a:r>
            <a:r>
              <a:rPr lang="en-GB" sz="7200" dirty="0">
                <a:solidFill>
                  <a:schemeClr val="tx2"/>
                </a:solidFill>
              </a:rPr>
              <a:t>: </a:t>
            </a:r>
            <a:r>
              <a:rPr lang="en-GB" sz="7200" dirty="0" err="1">
                <a:solidFill>
                  <a:schemeClr val="tx2"/>
                </a:solidFill>
              </a:rPr>
              <a:t>kasācijas</a:t>
            </a:r>
            <a:r>
              <a:rPr lang="en-GB" sz="7200" dirty="0">
                <a:solidFill>
                  <a:schemeClr val="tx2"/>
                </a:solidFill>
              </a:rPr>
              <a:t> </a:t>
            </a:r>
            <a:r>
              <a:rPr lang="en-GB" sz="7200" dirty="0" err="1">
                <a:solidFill>
                  <a:schemeClr val="tx2"/>
                </a:solidFill>
              </a:rPr>
              <a:t>tiesvedības</a:t>
            </a:r>
            <a:r>
              <a:rPr lang="en-GB" sz="7200" dirty="0">
                <a:solidFill>
                  <a:schemeClr val="tx2"/>
                </a:solidFill>
              </a:rPr>
              <a:t> </a:t>
            </a:r>
            <a:r>
              <a:rPr lang="en-GB" sz="7200" dirty="0" err="1">
                <a:solidFill>
                  <a:schemeClr val="tx2"/>
                </a:solidFill>
              </a:rPr>
              <a:t>ierosināšana</a:t>
            </a:r>
            <a:r>
              <a:rPr lang="en-GB" sz="7200" dirty="0">
                <a:solidFill>
                  <a:schemeClr val="tx2"/>
                </a:solidFill>
              </a:rPr>
              <a:t> </a:t>
            </a:r>
            <a:r>
              <a:rPr lang="en-GB" sz="7200" dirty="0" err="1">
                <a:solidFill>
                  <a:schemeClr val="tx2"/>
                </a:solidFill>
              </a:rPr>
              <a:t>vai</a:t>
            </a:r>
            <a:r>
              <a:rPr lang="en-GB" sz="7200" dirty="0">
                <a:solidFill>
                  <a:schemeClr val="tx2"/>
                </a:solidFill>
              </a:rPr>
              <a:t> </a:t>
            </a:r>
            <a:r>
              <a:rPr lang="en-GB" sz="7200" dirty="0" err="1">
                <a:solidFill>
                  <a:schemeClr val="tx2"/>
                </a:solidFill>
              </a:rPr>
              <a:t>atteikums</a:t>
            </a:r>
            <a:r>
              <a:rPr lang="en-GB" sz="7200" dirty="0">
                <a:solidFill>
                  <a:schemeClr val="tx2"/>
                </a:solidFill>
              </a:rPr>
              <a:t> </a:t>
            </a:r>
          </a:p>
          <a:p>
            <a:pPr algn="just">
              <a:lnSpc>
                <a:spcPct val="120000"/>
              </a:lnSpc>
            </a:pPr>
            <a:r>
              <a:rPr lang="en-GB" sz="7200" dirty="0">
                <a:solidFill>
                  <a:schemeClr val="tx2"/>
                </a:solidFill>
              </a:rPr>
              <a:t>01.11.2019. </a:t>
            </a:r>
            <a:r>
              <a:rPr lang="en-GB" sz="7200" dirty="0" err="1">
                <a:solidFill>
                  <a:schemeClr val="tx2"/>
                </a:solidFill>
              </a:rPr>
              <a:t>Latvijas</a:t>
            </a:r>
            <a:r>
              <a:rPr lang="en-GB" sz="7200" dirty="0">
                <a:solidFill>
                  <a:schemeClr val="tx2"/>
                </a:solidFill>
              </a:rPr>
              <a:t> </a:t>
            </a:r>
            <a:r>
              <a:rPr lang="en-GB" sz="7200" dirty="0" err="1">
                <a:solidFill>
                  <a:schemeClr val="tx2"/>
                </a:solidFill>
              </a:rPr>
              <a:t>tiesnešu</a:t>
            </a:r>
            <a:r>
              <a:rPr lang="en-GB" sz="7200" dirty="0">
                <a:solidFill>
                  <a:schemeClr val="tx2"/>
                </a:solidFill>
              </a:rPr>
              <a:t> </a:t>
            </a:r>
            <a:r>
              <a:rPr lang="en-GB" sz="7200" dirty="0" err="1">
                <a:solidFill>
                  <a:schemeClr val="tx2"/>
                </a:solidFill>
              </a:rPr>
              <a:t>konference</a:t>
            </a:r>
            <a:endParaRPr lang="en-GB" sz="7200" dirty="0">
              <a:solidFill>
                <a:schemeClr val="tx2"/>
              </a:solidFill>
            </a:endParaRPr>
          </a:p>
          <a:p>
            <a:pPr algn="just">
              <a:lnSpc>
                <a:spcPct val="120000"/>
              </a:lnSpc>
            </a:pPr>
            <a:r>
              <a:rPr lang="en-GB" sz="7200" dirty="0">
                <a:solidFill>
                  <a:schemeClr val="tx2"/>
                </a:solidFill>
              </a:rPr>
              <a:t>29.11.2019. </a:t>
            </a:r>
            <a:r>
              <a:rPr lang="en-GB" sz="7200" dirty="0" err="1">
                <a:solidFill>
                  <a:schemeClr val="tx2"/>
                </a:solidFill>
              </a:rPr>
              <a:t>Diskusija</a:t>
            </a:r>
            <a:r>
              <a:rPr lang="en-GB" sz="7200" dirty="0">
                <a:solidFill>
                  <a:schemeClr val="tx2"/>
                </a:solidFill>
              </a:rPr>
              <a:t> “</a:t>
            </a:r>
            <a:r>
              <a:rPr lang="en-GB" sz="7200" dirty="0" err="1">
                <a:solidFill>
                  <a:schemeClr val="tx2"/>
                </a:solidFill>
              </a:rPr>
              <a:t>Vienveidīga</a:t>
            </a:r>
            <a:r>
              <a:rPr lang="en-GB" sz="7200" dirty="0">
                <a:solidFill>
                  <a:schemeClr val="tx2"/>
                </a:solidFill>
              </a:rPr>
              <a:t> </a:t>
            </a:r>
            <a:r>
              <a:rPr lang="en-GB" sz="7200" dirty="0" err="1">
                <a:solidFill>
                  <a:schemeClr val="tx2"/>
                </a:solidFill>
              </a:rPr>
              <a:t>tiesību</a:t>
            </a:r>
            <a:r>
              <a:rPr lang="en-GB" sz="7200" dirty="0">
                <a:solidFill>
                  <a:schemeClr val="tx2"/>
                </a:solidFill>
              </a:rPr>
              <a:t> </a:t>
            </a:r>
            <a:r>
              <a:rPr lang="en-GB" sz="7200" dirty="0" err="1">
                <a:solidFill>
                  <a:schemeClr val="tx2"/>
                </a:solidFill>
              </a:rPr>
              <a:t>normu</a:t>
            </a:r>
            <a:r>
              <a:rPr lang="en-GB" sz="7200" dirty="0">
                <a:solidFill>
                  <a:schemeClr val="tx2"/>
                </a:solidFill>
              </a:rPr>
              <a:t> </a:t>
            </a:r>
            <a:r>
              <a:rPr lang="en-GB" sz="7200" dirty="0" err="1">
                <a:solidFill>
                  <a:schemeClr val="tx2"/>
                </a:solidFill>
              </a:rPr>
              <a:t>piemērošana</a:t>
            </a:r>
            <a:r>
              <a:rPr lang="en-GB" sz="7200" dirty="0">
                <a:solidFill>
                  <a:schemeClr val="tx2"/>
                </a:solidFill>
              </a:rPr>
              <a:t> </a:t>
            </a:r>
            <a:r>
              <a:rPr lang="en-GB" sz="7200" dirty="0" err="1">
                <a:solidFill>
                  <a:schemeClr val="tx2"/>
                </a:solidFill>
              </a:rPr>
              <a:t>sodu</a:t>
            </a:r>
            <a:r>
              <a:rPr lang="en-GB" sz="7200" dirty="0">
                <a:solidFill>
                  <a:schemeClr val="tx2"/>
                </a:solidFill>
              </a:rPr>
              <a:t> </a:t>
            </a:r>
            <a:r>
              <a:rPr lang="en-GB" sz="7200" dirty="0" err="1">
                <a:solidFill>
                  <a:schemeClr val="tx2"/>
                </a:solidFill>
              </a:rPr>
              <a:t>noteikšanā</a:t>
            </a:r>
            <a:r>
              <a:rPr lang="en-GB" sz="7200" dirty="0">
                <a:solidFill>
                  <a:schemeClr val="tx2"/>
                </a:solidFill>
              </a:rPr>
              <a:t>” </a:t>
            </a:r>
          </a:p>
          <a:p>
            <a:pPr algn="just">
              <a:lnSpc>
                <a:spcPct val="120000"/>
              </a:lnSpc>
            </a:pPr>
            <a:r>
              <a:rPr lang="en-GB" sz="7200" dirty="0">
                <a:solidFill>
                  <a:schemeClr val="tx2"/>
                </a:solidFill>
              </a:rPr>
              <a:t>13.12.2019. </a:t>
            </a:r>
            <a:r>
              <a:rPr lang="en-GB" sz="7200" dirty="0" err="1">
                <a:solidFill>
                  <a:schemeClr val="tx2"/>
                </a:solidFill>
              </a:rPr>
              <a:t>Konference</a:t>
            </a:r>
            <a:r>
              <a:rPr lang="en-GB" sz="7200" dirty="0">
                <a:solidFill>
                  <a:schemeClr val="tx2"/>
                </a:solidFill>
              </a:rPr>
              <a:t> “</a:t>
            </a:r>
            <a:r>
              <a:rPr lang="en-GB" sz="7200" dirty="0" err="1">
                <a:solidFill>
                  <a:schemeClr val="tx2"/>
                </a:solidFill>
              </a:rPr>
              <a:t>Tiesnešu</a:t>
            </a:r>
            <a:r>
              <a:rPr lang="en-GB" sz="7200" dirty="0">
                <a:solidFill>
                  <a:schemeClr val="tx2"/>
                </a:solidFill>
              </a:rPr>
              <a:t> </a:t>
            </a:r>
            <a:r>
              <a:rPr lang="en-GB" sz="7200" dirty="0" err="1">
                <a:solidFill>
                  <a:schemeClr val="tx2"/>
                </a:solidFill>
              </a:rPr>
              <a:t>loma</a:t>
            </a:r>
            <a:r>
              <a:rPr lang="en-GB" sz="7200" dirty="0">
                <a:solidFill>
                  <a:schemeClr val="tx2"/>
                </a:solidFill>
              </a:rPr>
              <a:t> </a:t>
            </a:r>
            <a:r>
              <a:rPr lang="en-GB" sz="7200" dirty="0" err="1">
                <a:solidFill>
                  <a:schemeClr val="tx2"/>
                </a:solidFill>
              </a:rPr>
              <a:t>mūsdienu</a:t>
            </a:r>
            <a:r>
              <a:rPr lang="en-GB" sz="7200" dirty="0">
                <a:solidFill>
                  <a:schemeClr val="tx2"/>
                </a:solidFill>
              </a:rPr>
              <a:t> </a:t>
            </a:r>
            <a:r>
              <a:rPr lang="en-GB" sz="7200" dirty="0" err="1">
                <a:solidFill>
                  <a:schemeClr val="tx2"/>
                </a:solidFill>
              </a:rPr>
              <a:t>sabiedrībā</a:t>
            </a:r>
            <a:r>
              <a:rPr lang="en-GB" sz="7200" dirty="0">
                <a:solidFill>
                  <a:schemeClr val="tx2"/>
                </a:solidFill>
              </a:rPr>
              <a:t>”</a:t>
            </a:r>
          </a:p>
          <a:p>
            <a:pPr marL="0" indent="0">
              <a:lnSpc>
                <a:spcPct val="120000"/>
              </a:lnSpc>
              <a:buNone/>
            </a:pPr>
            <a:r>
              <a:rPr lang="en-GB" sz="9600" dirty="0" err="1">
                <a:solidFill>
                  <a:schemeClr val="tx2"/>
                </a:solidFill>
              </a:rPr>
              <a:t>Pozitīvs</a:t>
            </a:r>
            <a:r>
              <a:rPr lang="en-GB" sz="9600" dirty="0">
                <a:solidFill>
                  <a:schemeClr val="tx2"/>
                </a:solidFill>
              </a:rPr>
              <a:t> </a:t>
            </a:r>
            <a:r>
              <a:rPr lang="en-GB" sz="9600" dirty="0" err="1">
                <a:solidFill>
                  <a:schemeClr val="tx2"/>
                </a:solidFill>
              </a:rPr>
              <a:t>Eiropas</a:t>
            </a:r>
            <a:r>
              <a:rPr lang="en-GB" sz="9600" dirty="0">
                <a:solidFill>
                  <a:schemeClr val="tx2"/>
                </a:solidFill>
              </a:rPr>
              <a:t> </a:t>
            </a:r>
            <a:r>
              <a:rPr lang="en-GB" sz="9600" dirty="0" err="1">
                <a:solidFill>
                  <a:schemeClr val="tx2"/>
                </a:solidFill>
              </a:rPr>
              <a:t>Komisijas</a:t>
            </a:r>
            <a:r>
              <a:rPr lang="en-GB" sz="9600" dirty="0">
                <a:solidFill>
                  <a:schemeClr val="tx2"/>
                </a:solidFill>
              </a:rPr>
              <a:t> </a:t>
            </a:r>
            <a:r>
              <a:rPr lang="en-GB" sz="9600" dirty="0" err="1">
                <a:solidFill>
                  <a:schemeClr val="tx2"/>
                </a:solidFill>
              </a:rPr>
              <a:t>novērtējums</a:t>
            </a:r>
            <a:r>
              <a:rPr lang="en-GB" sz="9600" dirty="0">
                <a:solidFill>
                  <a:schemeClr val="tx2"/>
                </a:solidFill>
              </a:rPr>
              <a:t> par </a:t>
            </a:r>
            <a:r>
              <a:rPr lang="en-GB" sz="9600" dirty="0" err="1">
                <a:solidFill>
                  <a:schemeClr val="tx2"/>
                </a:solidFill>
              </a:rPr>
              <a:t>projekta</a:t>
            </a:r>
            <a:r>
              <a:rPr lang="en-GB" sz="9600" dirty="0">
                <a:solidFill>
                  <a:schemeClr val="tx2"/>
                </a:solidFill>
              </a:rPr>
              <a:t> </a:t>
            </a:r>
            <a:r>
              <a:rPr lang="en-GB" sz="9600" dirty="0" err="1">
                <a:solidFill>
                  <a:schemeClr val="tx2"/>
                </a:solidFill>
              </a:rPr>
              <a:t>īstenošanu</a:t>
            </a:r>
            <a:endParaRPr lang="en-GB" sz="6000" dirty="0"/>
          </a:p>
          <a:p>
            <a:pPr marL="0" indent="0">
              <a:buNone/>
            </a:pPr>
            <a:r>
              <a:rPr lang="en-GB" sz="6000" dirty="0"/>
              <a:t> </a:t>
            </a:r>
            <a:endParaRPr lang="en-GB" sz="6000" dirty="0">
              <a:solidFill>
                <a:schemeClr val="tx2"/>
              </a:solidFill>
            </a:endParaRPr>
          </a:p>
        </p:txBody>
      </p:sp>
      <p:pic>
        <p:nvPicPr>
          <p:cNvPr id="6" name="Grafika 5" descr="Globuss: Āfrika un Eiropa">
            <a:extLst>
              <a:ext uri="{FF2B5EF4-FFF2-40B4-BE49-F238E27FC236}">
                <a16:creationId xmlns:a16="http://schemas.microsoft.com/office/drawing/2014/main" xmlns="" id="{6F5EA598-7BB0-4C01-98DF-2093C46425D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353242" y="598085"/>
            <a:ext cx="736065" cy="723499"/>
          </a:xfrm>
          <a:prstGeom prst="rect">
            <a:avLst/>
          </a:prstGeom>
        </p:spPr>
      </p:pic>
      <p:cxnSp>
        <p:nvCxnSpPr>
          <p:cNvPr id="8" name="Taisns savienotājs 7">
            <a:extLst>
              <a:ext uri="{FF2B5EF4-FFF2-40B4-BE49-F238E27FC236}">
                <a16:creationId xmlns:a16="http://schemas.microsoft.com/office/drawing/2014/main" xmlns="" id="{0709F847-6C45-4476-A52C-1DC76C609553}"/>
              </a:ext>
            </a:extLst>
          </p:cNvPr>
          <p:cNvCxnSpPr>
            <a:cxnSpLocks/>
          </p:cNvCxnSpPr>
          <p:nvPr/>
        </p:nvCxnSpPr>
        <p:spPr>
          <a:xfrm>
            <a:off x="704867" y="1446399"/>
            <a:ext cx="0" cy="493833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Ovāls 8">
            <a:extLst>
              <a:ext uri="{FF2B5EF4-FFF2-40B4-BE49-F238E27FC236}">
                <a16:creationId xmlns:a16="http://schemas.microsoft.com/office/drawing/2014/main" xmlns="" id="{1E5CFFC7-5D14-4FF6-BF1F-1855B5083BFA}"/>
              </a:ext>
            </a:extLst>
          </p:cNvPr>
          <p:cNvSpPr/>
          <p:nvPr/>
        </p:nvSpPr>
        <p:spPr>
          <a:xfrm>
            <a:off x="628920" y="1828141"/>
            <a:ext cx="141502" cy="141514"/>
          </a:xfrm>
          <a:prstGeom prst="ellipse">
            <a:avLst/>
          </a:prstGeom>
          <a:solidFill>
            <a:srgbClr val="840B55"/>
          </a:solidFill>
          <a:ln>
            <a:solidFill>
              <a:srgbClr val="840B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āls 10">
            <a:extLst>
              <a:ext uri="{FF2B5EF4-FFF2-40B4-BE49-F238E27FC236}">
                <a16:creationId xmlns:a16="http://schemas.microsoft.com/office/drawing/2014/main" xmlns="" id="{A45821D5-7D5D-469A-A4B3-D4753EB92FC6}"/>
              </a:ext>
            </a:extLst>
          </p:cNvPr>
          <p:cNvSpPr/>
          <p:nvPr/>
        </p:nvSpPr>
        <p:spPr>
          <a:xfrm>
            <a:off x="628920" y="2601685"/>
            <a:ext cx="141502" cy="141514"/>
          </a:xfrm>
          <a:prstGeom prst="ellipse">
            <a:avLst/>
          </a:prstGeom>
          <a:solidFill>
            <a:srgbClr val="840B55"/>
          </a:solidFill>
          <a:ln>
            <a:solidFill>
              <a:srgbClr val="840B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āls 13">
            <a:extLst>
              <a:ext uri="{FF2B5EF4-FFF2-40B4-BE49-F238E27FC236}">
                <a16:creationId xmlns:a16="http://schemas.microsoft.com/office/drawing/2014/main" xmlns="" id="{1CB04118-E8CB-45D3-9056-D68DD94C1308}"/>
              </a:ext>
            </a:extLst>
          </p:cNvPr>
          <p:cNvSpPr/>
          <p:nvPr/>
        </p:nvSpPr>
        <p:spPr>
          <a:xfrm>
            <a:off x="628920" y="6189158"/>
            <a:ext cx="141502" cy="141514"/>
          </a:xfrm>
          <a:prstGeom prst="ellipse">
            <a:avLst/>
          </a:prstGeom>
          <a:solidFill>
            <a:srgbClr val="840B55"/>
          </a:solidFill>
          <a:ln>
            <a:solidFill>
              <a:srgbClr val="840B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38031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upa 10">
            <a:extLst>
              <a:ext uri="{FF2B5EF4-FFF2-40B4-BE49-F238E27FC236}">
                <a16:creationId xmlns:a16="http://schemas.microsoft.com/office/drawing/2014/main" xmlns="" id="{DFC2A538-8EE2-4FCB-A411-A978F48E88D4}"/>
              </a:ext>
            </a:extLst>
          </p:cNvPr>
          <p:cNvGrpSpPr/>
          <p:nvPr/>
        </p:nvGrpSpPr>
        <p:grpSpPr>
          <a:xfrm>
            <a:off x="11640" y="-4345"/>
            <a:ext cx="12192000" cy="7304314"/>
            <a:chOff x="0" y="0"/>
            <a:chExt cx="12192000" cy="7304314"/>
          </a:xfrm>
        </p:grpSpPr>
        <p:grpSp>
          <p:nvGrpSpPr>
            <p:cNvPr id="12" name="Grupa 11">
              <a:extLst>
                <a:ext uri="{FF2B5EF4-FFF2-40B4-BE49-F238E27FC236}">
                  <a16:creationId xmlns:a16="http://schemas.microsoft.com/office/drawing/2014/main" xmlns="" id="{2395F449-A8EB-4437-A268-76EC98CAA86F}"/>
                </a:ext>
              </a:extLst>
            </p:cNvPr>
            <p:cNvGrpSpPr/>
            <p:nvPr/>
          </p:nvGrpSpPr>
          <p:grpSpPr>
            <a:xfrm>
              <a:off x="1" y="0"/>
              <a:ext cx="12191999" cy="7304314"/>
              <a:chOff x="0" y="-152399"/>
              <a:chExt cx="12191999" cy="7304314"/>
            </a:xfrm>
          </p:grpSpPr>
          <p:sp>
            <p:nvSpPr>
              <p:cNvPr id="14" name="Taisnleņķa trīsstūris 13">
                <a:extLst>
                  <a:ext uri="{FF2B5EF4-FFF2-40B4-BE49-F238E27FC236}">
                    <a16:creationId xmlns:a16="http://schemas.microsoft.com/office/drawing/2014/main" xmlns="" id="{4937A96E-F584-4C06-8E87-03A6872197BB}"/>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sp>
            <p:nvSpPr>
              <p:cNvPr id="15" name="Taisnleņķa trīsstūris 14">
                <a:extLst>
                  <a:ext uri="{FF2B5EF4-FFF2-40B4-BE49-F238E27FC236}">
                    <a16:creationId xmlns:a16="http://schemas.microsoft.com/office/drawing/2014/main" xmlns="" id="{FE296581-9074-46E2-9109-61ECF0B7B31D}"/>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grpSp>
        <p:sp>
          <p:nvSpPr>
            <p:cNvPr id="13" name="Taisnleņķa trīsstūris 12">
              <a:extLst>
                <a:ext uri="{FF2B5EF4-FFF2-40B4-BE49-F238E27FC236}">
                  <a16:creationId xmlns:a16="http://schemas.microsoft.com/office/drawing/2014/main" xmlns="" id="{5C41F077-1D6A-41DD-9E03-E43D37E1F76A}"/>
                </a:ext>
              </a:extLst>
            </p:cNvPr>
            <p:cNvSpPr/>
            <p:nvPr/>
          </p:nvSpPr>
          <p:spPr>
            <a:xfrm>
              <a:off x="0" y="2231572"/>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grpSp>
      <p:sp>
        <p:nvSpPr>
          <p:cNvPr id="2" name="Virsraksts 1">
            <a:extLst>
              <a:ext uri="{FF2B5EF4-FFF2-40B4-BE49-F238E27FC236}">
                <a16:creationId xmlns:a16="http://schemas.microsoft.com/office/drawing/2014/main" xmlns="" id="{BB5B3FF1-1990-4291-B34D-D116EB9C4571}"/>
              </a:ext>
            </a:extLst>
          </p:cNvPr>
          <p:cNvSpPr>
            <a:spLocks noGrp="1"/>
          </p:cNvSpPr>
          <p:nvPr>
            <p:ph type="title"/>
          </p:nvPr>
        </p:nvSpPr>
        <p:spPr>
          <a:xfrm>
            <a:off x="1584954" y="365125"/>
            <a:ext cx="9768845" cy="1325563"/>
          </a:xfrm>
        </p:spPr>
        <p:txBody>
          <a:bodyPr/>
          <a:lstStyle/>
          <a:p>
            <a:r>
              <a:rPr lang="en-GB" dirty="0" err="1">
                <a:solidFill>
                  <a:schemeClr val="tx2"/>
                </a:solidFill>
                <a:latin typeface="+mn-lt"/>
              </a:rPr>
              <a:t>Projekti</a:t>
            </a:r>
            <a:r>
              <a:rPr lang="en-GB" dirty="0">
                <a:solidFill>
                  <a:schemeClr val="tx2"/>
                </a:solidFill>
                <a:latin typeface="+mn-lt"/>
              </a:rPr>
              <a:t> un </a:t>
            </a:r>
            <a:r>
              <a:rPr lang="en-GB" dirty="0" err="1">
                <a:solidFill>
                  <a:schemeClr val="tx2"/>
                </a:solidFill>
                <a:latin typeface="+mn-lt"/>
              </a:rPr>
              <a:t>sadarbība</a:t>
            </a:r>
            <a:r>
              <a:rPr lang="en-GB" dirty="0">
                <a:solidFill>
                  <a:schemeClr val="tx2"/>
                </a:solidFill>
                <a:latin typeface="+mn-lt"/>
              </a:rPr>
              <a:t> </a:t>
            </a:r>
            <a:endParaRPr lang="en-GB" dirty="0">
              <a:latin typeface="+mn-lt"/>
            </a:endParaRPr>
          </a:p>
        </p:txBody>
      </p:sp>
      <p:sp>
        <p:nvSpPr>
          <p:cNvPr id="3" name="Satura vietturis 2">
            <a:extLst>
              <a:ext uri="{FF2B5EF4-FFF2-40B4-BE49-F238E27FC236}">
                <a16:creationId xmlns:a16="http://schemas.microsoft.com/office/drawing/2014/main" xmlns="" id="{64041A10-46E1-4548-A32E-85A7A5FBB7A9}"/>
              </a:ext>
            </a:extLst>
          </p:cNvPr>
          <p:cNvSpPr>
            <a:spLocks noGrp="1"/>
          </p:cNvSpPr>
          <p:nvPr>
            <p:ph idx="1"/>
          </p:nvPr>
        </p:nvSpPr>
        <p:spPr>
          <a:xfrm>
            <a:off x="876719" y="1859279"/>
            <a:ext cx="10500360" cy="4348163"/>
          </a:xfrm>
        </p:spPr>
        <p:txBody>
          <a:bodyPr>
            <a:normAutofit fontScale="62500" lnSpcReduction="20000"/>
          </a:bodyPr>
          <a:lstStyle/>
          <a:p>
            <a:pPr lvl="0" algn="just">
              <a:buClr>
                <a:srgbClr val="840B55"/>
              </a:buClr>
              <a:buSzPct val="123000"/>
            </a:pPr>
            <a:r>
              <a:rPr lang="lv-LV" sz="3400" dirty="0">
                <a:solidFill>
                  <a:schemeClr val="tx2"/>
                </a:solidFill>
              </a:rPr>
              <a:t>Uzsākta EK projekta “E-pierādījumu platformas izstrāde” īstenošana ar mērķi ieviest EK izstrādāto elektronisko pierādījumu apmaiņas sistēmu, nodrošinot pierādījumu elektronisku un drošu apmaiņu starp ES dalībvalstīm. Projekta ieviešanas termiņš 01.09.2019. – 31.08.2020.</a:t>
            </a:r>
            <a:endParaRPr lang="en-GB" sz="3400" dirty="0">
              <a:solidFill>
                <a:schemeClr val="tx2"/>
              </a:solidFill>
            </a:endParaRPr>
          </a:p>
          <a:p>
            <a:pPr lvl="0" algn="just">
              <a:buClr>
                <a:srgbClr val="840B55"/>
              </a:buClr>
              <a:buSzPct val="117000"/>
            </a:pPr>
            <a:r>
              <a:rPr lang="lv-LV" sz="3400" dirty="0">
                <a:solidFill>
                  <a:schemeClr val="tx2"/>
                </a:solidFill>
              </a:rPr>
              <a:t>Uzsākta EK projekta “E-tiesiskuma inovācijas” īstenošana ar mērķi veikt datu apmaiņu ar Tiesu informatīvo sistēmu un Eiropas e-Tiesiskuma portālu, ieviešot Eiropas tiesu datu bāzes informācijas automatizētu apmaiņu, kā arī tiks nodrošināta tiesu e-pakalpojumu portāla pieejamība angļu un vācu valodās. Projekta ieviešanas termiņš 01.10.2019. – 30.09.2021.</a:t>
            </a:r>
            <a:endParaRPr lang="en-GB" sz="3400" dirty="0">
              <a:solidFill>
                <a:schemeClr val="tx2"/>
              </a:solidFill>
            </a:endParaRPr>
          </a:p>
          <a:p>
            <a:pPr lvl="0" algn="just">
              <a:buClr>
                <a:srgbClr val="840B55"/>
              </a:buClr>
              <a:buSzPct val="117000"/>
            </a:pPr>
            <a:r>
              <a:rPr lang="lv-LV" sz="3400" dirty="0">
                <a:solidFill>
                  <a:schemeClr val="tx2"/>
                </a:solidFill>
              </a:rPr>
              <a:t>Uzsākta EK projekta “Tiesiskās sadarbības attīstība krimināllietās” īstenošana ar mērķi izstrādāt vienotu tiesu prakses pieeju, izpildot sodu, ko noteikušas ārvalstu tiesu institūcijas un veicināt savstarpēju sadarbību krimināllietās, tāpat projekta ietvaros tiks organizēta starptautiska konference Rīgā, kurā tiks apspriesti Eiropas Padomes lēmumu (2008/909/TI, 2008/947/TI) principu ieviešanas jautājumi. Projekta ieviešanas termiņš 01.04.2019. -31.10.2020. </a:t>
            </a:r>
            <a:endParaRPr lang="en-GB" sz="3400" dirty="0">
              <a:solidFill>
                <a:schemeClr val="tx2"/>
              </a:solidFill>
            </a:endParaRPr>
          </a:p>
          <a:p>
            <a:pPr lvl="0" algn="just">
              <a:buClr>
                <a:srgbClr val="840B55"/>
              </a:buClr>
              <a:buSzPct val="117000"/>
            </a:pPr>
            <a:r>
              <a:rPr lang="lv-LV" sz="3400" dirty="0">
                <a:solidFill>
                  <a:schemeClr val="tx2"/>
                </a:solidFill>
              </a:rPr>
              <a:t>Pabeigta projekta “Tiesās nodarbināto apmācības </a:t>
            </a:r>
            <a:r>
              <a:rPr lang="lv-LV" sz="3400" dirty="0" err="1">
                <a:solidFill>
                  <a:schemeClr val="tx2"/>
                </a:solidFill>
              </a:rPr>
              <a:t>Twinning</a:t>
            </a:r>
            <a:r>
              <a:rPr lang="lv-LV" sz="3400" dirty="0">
                <a:solidFill>
                  <a:schemeClr val="tx2"/>
                </a:solidFill>
              </a:rPr>
              <a:t> ietvaros” Gruzijā īstenošana, kā arī apstiprināta projekta gala atskaite no EK puses. </a:t>
            </a:r>
            <a:endParaRPr lang="en-GB" sz="3400" dirty="0">
              <a:solidFill>
                <a:schemeClr val="tx2"/>
              </a:solidFill>
            </a:endParaRPr>
          </a:p>
          <a:p>
            <a:endParaRPr lang="en-GB" dirty="0"/>
          </a:p>
        </p:txBody>
      </p:sp>
      <p:cxnSp>
        <p:nvCxnSpPr>
          <p:cNvPr id="18" name="Taisns savienotājs 17">
            <a:extLst>
              <a:ext uri="{FF2B5EF4-FFF2-40B4-BE49-F238E27FC236}">
                <a16:creationId xmlns:a16="http://schemas.microsoft.com/office/drawing/2014/main" xmlns="" id="{20ED576C-7E71-4A94-8DFD-72FE77A34C51}"/>
              </a:ext>
            </a:extLst>
          </p:cNvPr>
          <p:cNvCxnSpPr>
            <a:cxnSpLocks/>
            <a:stCxn id="29" idx="4"/>
          </p:cNvCxnSpPr>
          <p:nvPr/>
        </p:nvCxnSpPr>
        <p:spPr>
          <a:xfrm>
            <a:off x="996366" y="1501840"/>
            <a:ext cx="19634" cy="43742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8" name="Grafika 27" descr="Globuss: Āfrika un Eiropa">
            <a:extLst>
              <a:ext uri="{FF2B5EF4-FFF2-40B4-BE49-F238E27FC236}">
                <a16:creationId xmlns:a16="http://schemas.microsoft.com/office/drawing/2014/main" xmlns="" id="{20530233-6F93-43B4-BFB8-FEF3C09A808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28333" y="693776"/>
            <a:ext cx="736065" cy="723499"/>
          </a:xfrm>
          <a:prstGeom prst="rect">
            <a:avLst/>
          </a:prstGeom>
        </p:spPr>
      </p:pic>
      <p:sp>
        <p:nvSpPr>
          <p:cNvPr id="29" name="Ovāls 28">
            <a:extLst>
              <a:ext uri="{FF2B5EF4-FFF2-40B4-BE49-F238E27FC236}">
                <a16:creationId xmlns:a16="http://schemas.microsoft.com/office/drawing/2014/main" xmlns="" id="{0AF92059-1DF2-46EF-B235-F9BF1FDC70DB}"/>
              </a:ext>
            </a:extLst>
          </p:cNvPr>
          <p:cNvSpPr/>
          <p:nvPr/>
        </p:nvSpPr>
        <p:spPr>
          <a:xfrm>
            <a:off x="518056" y="548640"/>
            <a:ext cx="956620" cy="95320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058983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aisnleņķa trīsstūris 11">
            <a:extLst>
              <a:ext uri="{FF2B5EF4-FFF2-40B4-BE49-F238E27FC236}">
                <a16:creationId xmlns:a16="http://schemas.microsoft.com/office/drawing/2014/main" xmlns="" id="{934053B4-BCEC-41D6-9F77-D47D74FC8C28}"/>
              </a:ext>
            </a:extLst>
          </p:cNvPr>
          <p:cNvSpPr/>
          <p:nvPr/>
        </p:nvSpPr>
        <p:spPr>
          <a:xfrm>
            <a:off x="0" y="2500106"/>
            <a:ext cx="7988968" cy="4357894"/>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9" name="Grupa 8">
            <a:extLst>
              <a:ext uri="{FF2B5EF4-FFF2-40B4-BE49-F238E27FC236}">
                <a16:creationId xmlns:a16="http://schemas.microsoft.com/office/drawing/2014/main" xmlns="" id="{2496CD58-9794-4128-96C6-8D6B57E3BBE0}"/>
              </a:ext>
            </a:extLst>
          </p:cNvPr>
          <p:cNvGrpSpPr/>
          <p:nvPr/>
        </p:nvGrpSpPr>
        <p:grpSpPr>
          <a:xfrm>
            <a:off x="0" y="142240"/>
            <a:ext cx="12191999" cy="7304314"/>
            <a:chOff x="0" y="-152399"/>
            <a:chExt cx="12191999" cy="7304314"/>
          </a:xfrm>
        </p:grpSpPr>
        <p:sp>
          <p:nvSpPr>
            <p:cNvPr id="10" name="Taisnleņķa trīsstūris 9">
              <a:extLst>
                <a:ext uri="{FF2B5EF4-FFF2-40B4-BE49-F238E27FC236}">
                  <a16:creationId xmlns:a16="http://schemas.microsoft.com/office/drawing/2014/main" xmlns="" id="{8CCC2C04-686F-45AC-924B-3EFD6EFAC9B3}"/>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aisnleņķa trīsstūris 10">
              <a:extLst>
                <a:ext uri="{FF2B5EF4-FFF2-40B4-BE49-F238E27FC236}">
                  <a16:creationId xmlns:a16="http://schemas.microsoft.com/office/drawing/2014/main" xmlns="" id="{4DF9F938-500B-4EE6-B1FA-FBD3FDD431F2}"/>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2" name="Virsraksts 1">
            <a:extLst>
              <a:ext uri="{FF2B5EF4-FFF2-40B4-BE49-F238E27FC236}">
                <a16:creationId xmlns:a16="http://schemas.microsoft.com/office/drawing/2014/main" xmlns="" id="{5AF0B71F-837D-43E6-900D-4620E00FA9EA}"/>
              </a:ext>
            </a:extLst>
          </p:cNvPr>
          <p:cNvSpPr>
            <a:spLocks noGrp="1"/>
          </p:cNvSpPr>
          <p:nvPr>
            <p:ph type="title"/>
          </p:nvPr>
        </p:nvSpPr>
        <p:spPr>
          <a:xfrm>
            <a:off x="1555076" y="150957"/>
            <a:ext cx="9794507" cy="1325563"/>
          </a:xfrm>
        </p:spPr>
        <p:txBody>
          <a:bodyPr/>
          <a:lstStyle/>
          <a:p>
            <a:r>
              <a:rPr lang="en-GB" dirty="0" err="1">
                <a:solidFill>
                  <a:schemeClr val="tx2"/>
                </a:solidFill>
                <a:latin typeface="+mn-lt"/>
              </a:rPr>
              <a:t>Inovācijas</a:t>
            </a:r>
            <a:r>
              <a:rPr lang="en-GB" dirty="0">
                <a:latin typeface="+mn-lt"/>
              </a:rPr>
              <a:t> </a:t>
            </a:r>
          </a:p>
        </p:txBody>
      </p:sp>
      <p:sp>
        <p:nvSpPr>
          <p:cNvPr id="3" name="Satura vietturis 2">
            <a:extLst>
              <a:ext uri="{FF2B5EF4-FFF2-40B4-BE49-F238E27FC236}">
                <a16:creationId xmlns:a16="http://schemas.microsoft.com/office/drawing/2014/main" xmlns="" id="{751FED57-42A9-4A29-84B0-4D47CE4C7503}"/>
              </a:ext>
            </a:extLst>
          </p:cNvPr>
          <p:cNvSpPr>
            <a:spLocks noGrp="1"/>
          </p:cNvSpPr>
          <p:nvPr>
            <p:ph idx="1"/>
          </p:nvPr>
        </p:nvSpPr>
        <p:spPr>
          <a:xfrm>
            <a:off x="294372" y="1252728"/>
            <a:ext cx="11663948" cy="5463032"/>
          </a:xfrm>
        </p:spPr>
        <p:txBody>
          <a:bodyPr/>
          <a:lstStyle/>
          <a:p>
            <a:pPr marL="0" indent="0" algn="just">
              <a:buNone/>
            </a:pPr>
            <a:r>
              <a:rPr lang="en-GB" dirty="0">
                <a:solidFill>
                  <a:schemeClr val="tx2"/>
                </a:solidFill>
              </a:rPr>
              <a:t>Tiesu administracija </a:t>
            </a:r>
            <a:r>
              <a:rPr lang="en-GB" dirty="0" err="1">
                <a:solidFill>
                  <a:schemeClr val="tx2"/>
                </a:solidFill>
              </a:rPr>
              <a:t>ir</a:t>
            </a:r>
            <a:r>
              <a:rPr lang="en-GB" dirty="0">
                <a:solidFill>
                  <a:schemeClr val="tx2"/>
                </a:solidFill>
              </a:rPr>
              <a:t> </a:t>
            </a:r>
            <a:r>
              <a:rPr lang="en-GB" dirty="0" err="1">
                <a:solidFill>
                  <a:schemeClr val="tx2"/>
                </a:solidFill>
              </a:rPr>
              <a:t>līderis</a:t>
            </a:r>
            <a:r>
              <a:rPr lang="en-GB" dirty="0">
                <a:solidFill>
                  <a:schemeClr val="tx2"/>
                </a:solidFill>
              </a:rPr>
              <a:t> </a:t>
            </a:r>
            <a:r>
              <a:rPr lang="en-GB" dirty="0" err="1">
                <a:solidFill>
                  <a:schemeClr val="tx2"/>
                </a:solidFill>
              </a:rPr>
              <a:t>valsts</a:t>
            </a:r>
            <a:r>
              <a:rPr lang="en-GB" dirty="0">
                <a:solidFill>
                  <a:schemeClr val="tx2"/>
                </a:solidFill>
              </a:rPr>
              <a:t> </a:t>
            </a:r>
            <a:r>
              <a:rPr lang="en-GB" dirty="0" err="1">
                <a:solidFill>
                  <a:schemeClr val="tx2"/>
                </a:solidFill>
              </a:rPr>
              <a:t>pārvaldē</a:t>
            </a:r>
            <a:r>
              <a:rPr lang="en-GB" dirty="0">
                <a:solidFill>
                  <a:schemeClr val="tx2"/>
                </a:solidFill>
              </a:rPr>
              <a:t> </a:t>
            </a:r>
            <a:r>
              <a:rPr lang="en-GB" dirty="0" err="1">
                <a:solidFill>
                  <a:schemeClr val="tx2"/>
                </a:solidFill>
              </a:rPr>
              <a:t>procesu</a:t>
            </a:r>
            <a:r>
              <a:rPr lang="en-GB" dirty="0">
                <a:solidFill>
                  <a:schemeClr val="tx2"/>
                </a:solidFill>
              </a:rPr>
              <a:t> </a:t>
            </a:r>
            <a:r>
              <a:rPr lang="en-GB" dirty="0" err="1">
                <a:solidFill>
                  <a:schemeClr val="tx2"/>
                </a:solidFill>
              </a:rPr>
              <a:t>robotizācijas</a:t>
            </a:r>
            <a:r>
              <a:rPr lang="en-GB" dirty="0">
                <a:solidFill>
                  <a:schemeClr val="tx2"/>
                </a:solidFill>
              </a:rPr>
              <a:t> </a:t>
            </a:r>
            <a:r>
              <a:rPr lang="en-GB" dirty="0" err="1">
                <a:solidFill>
                  <a:schemeClr val="tx2"/>
                </a:solidFill>
              </a:rPr>
              <a:t>jomā</a:t>
            </a:r>
            <a:r>
              <a:rPr lang="en-GB" dirty="0">
                <a:solidFill>
                  <a:schemeClr val="tx2"/>
                </a:solidFill>
              </a:rPr>
              <a:t>.</a:t>
            </a:r>
          </a:p>
          <a:p>
            <a:pPr marL="0" indent="0" algn="just">
              <a:buNone/>
            </a:pPr>
            <a:r>
              <a:rPr lang="en-GB" dirty="0">
                <a:solidFill>
                  <a:schemeClr val="tx2"/>
                </a:solidFill>
              </a:rPr>
              <a:t>2019. </a:t>
            </a:r>
            <a:r>
              <a:rPr lang="en-GB" dirty="0" err="1">
                <a:solidFill>
                  <a:schemeClr val="tx2"/>
                </a:solidFill>
              </a:rPr>
              <a:t>gadā</a:t>
            </a:r>
            <a:r>
              <a:rPr lang="en-GB" dirty="0">
                <a:solidFill>
                  <a:schemeClr val="tx2"/>
                </a:solidFill>
              </a:rPr>
              <a:t> tika </a:t>
            </a:r>
            <a:r>
              <a:rPr lang="en-GB" dirty="0" err="1">
                <a:solidFill>
                  <a:schemeClr val="tx2"/>
                </a:solidFill>
              </a:rPr>
              <a:t>pārveidoti</a:t>
            </a:r>
            <a:r>
              <a:rPr lang="en-GB" dirty="0">
                <a:solidFill>
                  <a:schemeClr val="tx2"/>
                </a:solidFill>
              </a:rPr>
              <a:t> </a:t>
            </a:r>
            <a:r>
              <a:rPr lang="en-GB" dirty="0" err="1">
                <a:solidFill>
                  <a:schemeClr val="tx2"/>
                </a:solidFill>
              </a:rPr>
              <a:t>divi</a:t>
            </a:r>
            <a:r>
              <a:rPr lang="en-GB" dirty="0">
                <a:solidFill>
                  <a:schemeClr val="tx2"/>
                </a:solidFill>
              </a:rPr>
              <a:t> </a:t>
            </a:r>
            <a:r>
              <a:rPr lang="en-GB" dirty="0" err="1">
                <a:solidFill>
                  <a:schemeClr val="tx2"/>
                </a:solidFill>
              </a:rPr>
              <a:t>iestādē</a:t>
            </a:r>
            <a:r>
              <a:rPr lang="en-GB" dirty="0">
                <a:solidFill>
                  <a:schemeClr val="tx2"/>
                </a:solidFill>
              </a:rPr>
              <a:t> </a:t>
            </a:r>
            <a:r>
              <a:rPr lang="en-GB" dirty="0" err="1">
                <a:solidFill>
                  <a:schemeClr val="tx2"/>
                </a:solidFill>
              </a:rPr>
              <a:t>esoši</a:t>
            </a:r>
            <a:r>
              <a:rPr lang="en-GB" dirty="0">
                <a:solidFill>
                  <a:schemeClr val="tx2"/>
                </a:solidFill>
              </a:rPr>
              <a:t> </a:t>
            </a:r>
            <a:r>
              <a:rPr lang="en-GB" dirty="0" err="1">
                <a:solidFill>
                  <a:schemeClr val="tx2"/>
                </a:solidFill>
              </a:rPr>
              <a:t>procesi</a:t>
            </a:r>
            <a:r>
              <a:rPr lang="en-GB" dirty="0">
                <a:solidFill>
                  <a:schemeClr val="tx2"/>
                </a:solidFill>
              </a:rPr>
              <a:t> (t</a:t>
            </a:r>
            <a:r>
              <a:rPr lang="lv-LV" dirty="0" err="1">
                <a:solidFill>
                  <a:schemeClr val="tx2"/>
                </a:solidFill>
              </a:rPr>
              <a:t>iesu</a:t>
            </a:r>
            <a:r>
              <a:rPr lang="lv-LV" dirty="0">
                <a:solidFill>
                  <a:schemeClr val="tx2"/>
                </a:solidFill>
              </a:rPr>
              <a:t> maksas pakalpojumu rēķinu apstrāde</a:t>
            </a:r>
            <a:r>
              <a:rPr lang="en-GB" dirty="0">
                <a:solidFill>
                  <a:schemeClr val="tx2"/>
                </a:solidFill>
              </a:rPr>
              <a:t> un </a:t>
            </a:r>
            <a:r>
              <a:rPr lang="en-GB" dirty="0" err="1">
                <a:solidFill>
                  <a:schemeClr val="tx2"/>
                </a:solidFill>
              </a:rPr>
              <a:t>Izpildu</a:t>
            </a:r>
            <a:r>
              <a:rPr lang="en-GB" dirty="0">
                <a:solidFill>
                  <a:schemeClr val="tx2"/>
                </a:solidFill>
              </a:rPr>
              <a:t> </a:t>
            </a:r>
            <a:r>
              <a:rPr lang="en-GB" dirty="0" err="1">
                <a:solidFill>
                  <a:schemeClr val="tx2"/>
                </a:solidFill>
              </a:rPr>
              <a:t>lietu</a:t>
            </a:r>
            <a:r>
              <a:rPr lang="en-GB" dirty="0">
                <a:solidFill>
                  <a:schemeClr val="tx2"/>
                </a:solidFill>
              </a:rPr>
              <a:t> re</a:t>
            </a:r>
            <a:r>
              <a:rPr lang="lv-LV" dirty="0">
                <a:solidFill>
                  <a:schemeClr val="tx2"/>
                </a:solidFill>
              </a:rPr>
              <a:t>ģ</a:t>
            </a:r>
            <a:r>
              <a:rPr lang="en-GB" dirty="0" err="1">
                <a:solidFill>
                  <a:schemeClr val="tx2"/>
                </a:solidFill>
              </a:rPr>
              <a:t>istra</a:t>
            </a:r>
            <a:r>
              <a:rPr lang="en-GB" dirty="0">
                <a:solidFill>
                  <a:schemeClr val="tx2"/>
                </a:solidFill>
              </a:rPr>
              <a:t> v</a:t>
            </a:r>
            <a:r>
              <a:rPr lang="lv-LV" dirty="0" err="1">
                <a:solidFill>
                  <a:schemeClr val="tx2"/>
                </a:solidFill>
              </a:rPr>
              <a:t>alsts</a:t>
            </a:r>
            <a:r>
              <a:rPr lang="lv-LV" dirty="0">
                <a:solidFill>
                  <a:schemeClr val="tx2"/>
                </a:solidFill>
              </a:rPr>
              <a:t> nodevu rēķinu</a:t>
            </a:r>
            <a:r>
              <a:rPr lang="en-GB" dirty="0">
                <a:solidFill>
                  <a:schemeClr val="tx2"/>
                </a:solidFill>
              </a:rPr>
              <a:t> </a:t>
            </a:r>
            <a:r>
              <a:rPr lang="lv-LV" dirty="0">
                <a:solidFill>
                  <a:schemeClr val="tx2"/>
                </a:solidFill>
              </a:rPr>
              <a:t>apstrāde</a:t>
            </a:r>
            <a:r>
              <a:rPr lang="en-GB" dirty="0">
                <a:solidFill>
                  <a:schemeClr val="tx2"/>
                </a:solidFill>
              </a:rPr>
              <a:t>), </a:t>
            </a:r>
            <a:r>
              <a:rPr lang="en-GB" dirty="0" err="1">
                <a:solidFill>
                  <a:schemeClr val="tx2"/>
                </a:solidFill>
              </a:rPr>
              <a:t>izmantojot</a:t>
            </a:r>
            <a:r>
              <a:rPr lang="en-GB" dirty="0">
                <a:solidFill>
                  <a:schemeClr val="tx2"/>
                </a:solidFill>
              </a:rPr>
              <a:t> </a:t>
            </a:r>
            <a:r>
              <a:rPr lang="en-GB" dirty="0" err="1">
                <a:solidFill>
                  <a:schemeClr val="tx2"/>
                </a:solidFill>
              </a:rPr>
              <a:t>modernu</a:t>
            </a:r>
            <a:r>
              <a:rPr lang="en-GB" dirty="0">
                <a:solidFill>
                  <a:schemeClr val="tx2"/>
                </a:solidFill>
              </a:rPr>
              <a:t> </a:t>
            </a:r>
            <a:r>
              <a:rPr lang="en-GB" dirty="0" err="1">
                <a:solidFill>
                  <a:schemeClr val="tx2"/>
                </a:solidFill>
              </a:rPr>
              <a:t>automatizēto</a:t>
            </a:r>
            <a:r>
              <a:rPr lang="en-GB" dirty="0">
                <a:solidFill>
                  <a:schemeClr val="tx2"/>
                </a:solidFill>
              </a:rPr>
              <a:t> </a:t>
            </a:r>
            <a:r>
              <a:rPr lang="en-GB" dirty="0" err="1">
                <a:solidFill>
                  <a:schemeClr val="tx2"/>
                </a:solidFill>
              </a:rPr>
              <a:t>procesu</a:t>
            </a:r>
            <a:r>
              <a:rPr lang="en-GB" dirty="0">
                <a:solidFill>
                  <a:schemeClr val="tx2"/>
                </a:solidFill>
              </a:rPr>
              <a:t> </a:t>
            </a:r>
            <a:r>
              <a:rPr lang="en-GB" dirty="0" err="1">
                <a:solidFill>
                  <a:schemeClr val="tx2"/>
                </a:solidFill>
              </a:rPr>
              <a:t>robotizācijas</a:t>
            </a:r>
            <a:r>
              <a:rPr lang="en-GB" dirty="0">
                <a:solidFill>
                  <a:schemeClr val="tx2"/>
                </a:solidFill>
              </a:rPr>
              <a:t> </a:t>
            </a:r>
            <a:r>
              <a:rPr lang="en-GB" dirty="0" err="1">
                <a:solidFill>
                  <a:schemeClr val="tx2"/>
                </a:solidFill>
              </a:rPr>
              <a:t>platformu</a:t>
            </a:r>
            <a:r>
              <a:rPr lang="en-GB" dirty="0">
                <a:solidFill>
                  <a:schemeClr val="tx2"/>
                </a:solidFill>
              </a:rPr>
              <a:t>, </a:t>
            </a:r>
            <a:r>
              <a:rPr lang="en-GB" dirty="0" err="1">
                <a:solidFill>
                  <a:schemeClr val="tx2"/>
                </a:solidFill>
              </a:rPr>
              <a:t>tādējādi</a:t>
            </a:r>
            <a:r>
              <a:rPr lang="en-GB" dirty="0">
                <a:solidFill>
                  <a:schemeClr val="tx2"/>
                </a:solidFill>
              </a:rPr>
              <a:t> </a:t>
            </a:r>
            <a:r>
              <a:rPr lang="en-GB" dirty="0" err="1">
                <a:solidFill>
                  <a:schemeClr val="tx2"/>
                </a:solidFill>
              </a:rPr>
              <a:t>uzlabojot</a:t>
            </a:r>
            <a:r>
              <a:rPr lang="en-GB" dirty="0">
                <a:solidFill>
                  <a:schemeClr val="tx2"/>
                </a:solidFill>
              </a:rPr>
              <a:t> to </a:t>
            </a:r>
            <a:r>
              <a:rPr lang="en-GB" dirty="0" err="1">
                <a:solidFill>
                  <a:schemeClr val="tx2"/>
                </a:solidFill>
              </a:rPr>
              <a:t>veikšanas</a:t>
            </a:r>
            <a:r>
              <a:rPr lang="en-GB" dirty="0">
                <a:solidFill>
                  <a:schemeClr val="tx2"/>
                </a:solidFill>
              </a:rPr>
              <a:t> </a:t>
            </a:r>
            <a:r>
              <a:rPr lang="en-GB" dirty="0" err="1">
                <a:solidFill>
                  <a:schemeClr val="tx2"/>
                </a:solidFill>
              </a:rPr>
              <a:t>efektivitāti</a:t>
            </a:r>
            <a:r>
              <a:rPr lang="en-GB" dirty="0">
                <a:solidFill>
                  <a:schemeClr val="tx2"/>
                </a:solidFill>
              </a:rPr>
              <a:t> un </a:t>
            </a:r>
            <a:r>
              <a:rPr lang="en-GB" dirty="0" err="1">
                <a:solidFill>
                  <a:schemeClr val="tx2"/>
                </a:solidFill>
              </a:rPr>
              <a:t>ietaupot</a:t>
            </a:r>
            <a:r>
              <a:rPr lang="en-GB" dirty="0">
                <a:solidFill>
                  <a:schemeClr val="tx2"/>
                </a:solidFill>
              </a:rPr>
              <a:t> </a:t>
            </a:r>
            <a:r>
              <a:rPr lang="en-GB" dirty="0" err="1">
                <a:solidFill>
                  <a:schemeClr val="tx2"/>
                </a:solidFill>
              </a:rPr>
              <a:t>gan</a:t>
            </a:r>
            <a:r>
              <a:rPr lang="en-GB" dirty="0">
                <a:solidFill>
                  <a:schemeClr val="tx2"/>
                </a:solidFill>
              </a:rPr>
              <a:t> </a:t>
            </a:r>
            <a:r>
              <a:rPr lang="en-GB" dirty="0" err="1">
                <a:solidFill>
                  <a:schemeClr val="tx2"/>
                </a:solidFill>
              </a:rPr>
              <a:t>laiku</a:t>
            </a:r>
            <a:r>
              <a:rPr lang="en-GB" dirty="0">
                <a:solidFill>
                  <a:schemeClr val="tx2"/>
                </a:solidFill>
              </a:rPr>
              <a:t>, </a:t>
            </a:r>
            <a:r>
              <a:rPr lang="en-GB" dirty="0" err="1">
                <a:solidFill>
                  <a:schemeClr val="tx2"/>
                </a:solidFill>
              </a:rPr>
              <a:t>gan</a:t>
            </a:r>
            <a:r>
              <a:rPr lang="en-GB" dirty="0">
                <a:solidFill>
                  <a:schemeClr val="tx2"/>
                </a:solidFill>
              </a:rPr>
              <a:t> </a:t>
            </a:r>
            <a:r>
              <a:rPr lang="en-GB" dirty="0" err="1">
                <a:solidFill>
                  <a:schemeClr val="tx2"/>
                </a:solidFill>
              </a:rPr>
              <a:t>finanšu</a:t>
            </a:r>
            <a:r>
              <a:rPr lang="en-GB" dirty="0">
                <a:solidFill>
                  <a:schemeClr val="tx2"/>
                </a:solidFill>
              </a:rPr>
              <a:t> </a:t>
            </a:r>
            <a:r>
              <a:rPr lang="en-GB" dirty="0" err="1">
                <a:solidFill>
                  <a:schemeClr val="tx2"/>
                </a:solidFill>
              </a:rPr>
              <a:t>līdzekļus</a:t>
            </a:r>
            <a:r>
              <a:rPr lang="en-GB" dirty="0">
                <a:solidFill>
                  <a:schemeClr val="tx2"/>
                </a:solidFill>
              </a:rPr>
              <a:t>. </a:t>
            </a:r>
            <a:endParaRPr lang="en-GB" dirty="0">
              <a:solidFill>
                <a:schemeClr val="tx2"/>
              </a:solidFill>
              <a:latin typeface="Abadi" panose="020B0604020104020204" pitchFamily="34" charset="0"/>
            </a:endParaRPr>
          </a:p>
        </p:txBody>
      </p:sp>
      <p:sp>
        <p:nvSpPr>
          <p:cNvPr id="4" name="Ovāls 3">
            <a:extLst>
              <a:ext uri="{FF2B5EF4-FFF2-40B4-BE49-F238E27FC236}">
                <a16:creationId xmlns:a16="http://schemas.microsoft.com/office/drawing/2014/main" xmlns="" id="{4A225153-A8B2-4FE2-BB9D-F44C0748867D}"/>
              </a:ext>
            </a:extLst>
          </p:cNvPr>
          <p:cNvSpPr/>
          <p:nvPr/>
        </p:nvSpPr>
        <p:spPr>
          <a:xfrm>
            <a:off x="233711" y="252641"/>
            <a:ext cx="1087655" cy="992037"/>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6" name="Grafika 5" descr="Raķete">
            <a:extLst>
              <a:ext uri="{FF2B5EF4-FFF2-40B4-BE49-F238E27FC236}">
                <a16:creationId xmlns:a16="http://schemas.microsoft.com/office/drawing/2014/main" xmlns="" id="{6FCF1F4F-91FA-42B8-AB92-1CC15FFDA9CD}"/>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rot="18846199">
            <a:off x="446239" y="451222"/>
            <a:ext cx="725031" cy="725031"/>
          </a:xfrm>
          <a:prstGeom prst="rect">
            <a:avLst/>
          </a:prstGeom>
        </p:spPr>
      </p:pic>
      <p:pic>
        <p:nvPicPr>
          <p:cNvPr id="8" name="Attēls 7" descr="Attēls, kurā ir zīmējums&#10;&#10;Apraksts ģenerēts automātiski">
            <a:extLst>
              <a:ext uri="{FF2B5EF4-FFF2-40B4-BE49-F238E27FC236}">
                <a16:creationId xmlns:a16="http://schemas.microsoft.com/office/drawing/2014/main" xmlns="" id="{ABB645E2-A0D3-4222-8CB5-12771D70F9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3006" y="3684216"/>
            <a:ext cx="2653798" cy="2653798"/>
          </a:xfrm>
          <a:prstGeom prst="rect">
            <a:avLst/>
          </a:prstGeom>
        </p:spPr>
      </p:pic>
      <p:sp>
        <p:nvSpPr>
          <p:cNvPr id="15" name="TextBox 14">
            <a:extLst>
              <a:ext uri="{FF2B5EF4-FFF2-40B4-BE49-F238E27FC236}">
                <a16:creationId xmlns:a16="http://schemas.microsoft.com/office/drawing/2014/main" xmlns="" id="{7FB1D07C-0519-41C1-848A-DCBCCF584BEA}"/>
              </a:ext>
            </a:extLst>
          </p:cNvPr>
          <p:cNvSpPr txBox="1"/>
          <p:nvPr/>
        </p:nvSpPr>
        <p:spPr>
          <a:xfrm>
            <a:off x="3465272" y="3984244"/>
            <a:ext cx="3380401" cy="1569660"/>
          </a:xfrm>
          <a:prstGeom prst="rect">
            <a:avLst/>
          </a:prstGeom>
          <a:noFill/>
        </p:spPr>
        <p:txBody>
          <a:bodyPr wrap="square" rtlCol="0">
            <a:spAutoFit/>
          </a:bodyPr>
          <a:lstStyle/>
          <a:p>
            <a:r>
              <a:rPr lang="en-GB" sz="2400" dirty="0">
                <a:solidFill>
                  <a:schemeClr val="tx2"/>
                </a:solidFill>
              </a:rPr>
              <a:t>No 2019.gada </a:t>
            </a:r>
            <a:r>
              <a:rPr lang="en-GB" sz="2400" dirty="0" err="1">
                <a:solidFill>
                  <a:schemeClr val="tx2"/>
                </a:solidFill>
              </a:rPr>
              <a:t>novembra</a:t>
            </a:r>
            <a:r>
              <a:rPr lang="en-GB" sz="2400" dirty="0">
                <a:solidFill>
                  <a:schemeClr val="tx2"/>
                </a:solidFill>
              </a:rPr>
              <a:t> </a:t>
            </a:r>
            <a:r>
              <a:rPr lang="en-GB" sz="2400" dirty="0" err="1">
                <a:solidFill>
                  <a:schemeClr val="tx2"/>
                </a:solidFill>
              </a:rPr>
              <a:t>pieejams</a:t>
            </a:r>
            <a:r>
              <a:rPr lang="en-GB" sz="2400" dirty="0">
                <a:solidFill>
                  <a:schemeClr val="tx2"/>
                </a:solidFill>
              </a:rPr>
              <a:t> </a:t>
            </a:r>
            <a:r>
              <a:rPr lang="en-GB" sz="2400" dirty="0" err="1">
                <a:solidFill>
                  <a:schemeClr val="tx2"/>
                </a:solidFill>
              </a:rPr>
              <a:t>virtuālais</a:t>
            </a:r>
            <a:r>
              <a:rPr lang="en-GB" sz="2400" dirty="0">
                <a:solidFill>
                  <a:schemeClr val="tx2"/>
                </a:solidFill>
              </a:rPr>
              <a:t>  </a:t>
            </a:r>
            <a:r>
              <a:rPr lang="en-GB" sz="2400" dirty="0" err="1">
                <a:solidFill>
                  <a:schemeClr val="tx2"/>
                </a:solidFill>
              </a:rPr>
              <a:t>asistens</a:t>
            </a:r>
            <a:r>
              <a:rPr lang="en-GB" sz="2400" dirty="0">
                <a:solidFill>
                  <a:schemeClr val="tx2"/>
                </a:solidFill>
              </a:rPr>
              <a:t> </a:t>
            </a:r>
          </a:p>
          <a:p>
            <a:r>
              <a:rPr lang="en-GB" sz="2400" dirty="0">
                <a:solidFill>
                  <a:schemeClr val="tx2"/>
                </a:solidFill>
              </a:rPr>
              <a:t>(www.zemesgramata.lv)</a:t>
            </a:r>
          </a:p>
        </p:txBody>
      </p:sp>
      <p:sp>
        <p:nvSpPr>
          <p:cNvPr id="5" name="TextBox 4">
            <a:extLst>
              <a:ext uri="{FF2B5EF4-FFF2-40B4-BE49-F238E27FC236}">
                <a16:creationId xmlns:a16="http://schemas.microsoft.com/office/drawing/2014/main" xmlns="" id="{6A20FD35-9EAB-4389-8F09-323E67B7340D}"/>
              </a:ext>
            </a:extLst>
          </p:cNvPr>
          <p:cNvSpPr txBox="1"/>
          <p:nvPr/>
        </p:nvSpPr>
        <p:spPr>
          <a:xfrm>
            <a:off x="3465272" y="5701649"/>
            <a:ext cx="1515292" cy="584775"/>
          </a:xfrm>
          <a:prstGeom prst="rect">
            <a:avLst/>
          </a:prstGeom>
          <a:noFill/>
        </p:spPr>
        <p:txBody>
          <a:bodyPr wrap="square" rtlCol="0">
            <a:spAutoFit/>
          </a:bodyPr>
          <a:lstStyle/>
          <a:p>
            <a:r>
              <a:rPr lang="en-GB" sz="3200" dirty="0">
                <a:solidFill>
                  <a:schemeClr val="tx2"/>
                </a:solidFill>
              </a:rPr>
              <a:t>JUSTS</a:t>
            </a:r>
          </a:p>
        </p:txBody>
      </p:sp>
    </p:spTree>
    <p:extLst>
      <p:ext uri="{BB962C8B-B14F-4D97-AF65-F5344CB8AC3E}">
        <p14:creationId xmlns:p14="http://schemas.microsoft.com/office/powerpoint/2010/main" val="1101177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E1F72FCE-C908-49EE-A51A-0B3F9CDDBA99}"/>
              </a:ext>
            </a:extLst>
          </p:cNvPr>
          <p:cNvSpPr>
            <a:spLocks noGrp="1"/>
          </p:cNvSpPr>
          <p:nvPr>
            <p:ph type="title"/>
          </p:nvPr>
        </p:nvSpPr>
        <p:spPr>
          <a:xfrm>
            <a:off x="1463040" y="239997"/>
            <a:ext cx="9890760" cy="1325563"/>
          </a:xfrm>
        </p:spPr>
        <p:txBody>
          <a:bodyPr/>
          <a:lstStyle/>
          <a:p>
            <a:r>
              <a:rPr lang="en-GB" dirty="0" err="1">
                <a:solidFill>
                  <a:schemeClr val="tx2"/>
                </a:solidFill>
                <a:latin typeface="+mn-lt"/>
              </a:rPr>
              <a:t>Pozitīvās</a:t>
            </a:r>
            <a:r>
              <a:rPr lang="en-GB" dirty="0">
                <a:solidFill>
                  <a:schemeClr val="tx2"/>
                </a:solidFill>
                <a:latin typeface="+mn-lt"/>
              </a:rPr>
              <a:t> </a:t>
            </a:r>
            <a:r>
              <a:rPr lang="en-GB" dirty="0" err="1">
                <a:solidFill>
                  <a:schemeClr val="tx2"/>
                </a:solidFill>
                <a:latin typeface="+mn-lt"/>
              </a:rPr>
              <a:t>tendences</a:t>
            </a:r>
            <a:r>
              <a:rPr lang="en-GB" dirty="0">
                <a:solidFill>
                  <a:schemeClr val="tx2"/>
                </a:solidFill>
                <a:latin typeface="+mn-lt"/>
              </a:rPr>
              <a:t> (2019)</a:t>
            </a:r>
          </a:p>
        </p:txBody>
      </p:sp>
      <p:sp>
        <p:nvSpPr>
          <p:cNvPr id="4" name="Ovāls 3">
            <a:extLst>
              <a:ext uri="{FF2B5EF4-FFF2-40B4-BE49-F238E27FC236}">
                <a16:creationId xmlns:a16="http://schemas.microsoft.com/office/drawing/2014/main" xmlns="" id="{0ACAD360-0F84-4154-9C19-5A0810415678}"/>
              </a:ext>
            </a:extLst>
          </p:cNvPr>
          <p:cNvSpPr/>
          <p:nvPr/>
        </p:nvSpPr>
        <p:spPr>
          <a:xfrm>
            <a:off x="279935" y="507784"/>
            <a:ext cx="971349" cy="88788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Grafika 5" descr="Kauss">
            <a:extLst>
              <a:ext uri="{FF2B5EF4-FFF2-40B4-BE49-F238E27FC236}">
                <a16:creationId xmlns:a16="http://schemas.microsoft.com/office/drawing/2014/main" xmlns="" id="{93143436-4939-4AD2-B64C-533430A843B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90110" y="681037"/>
            <a:ext cx="550997" cy="550997"/>
          </a:xfrm>
          <a:prstGeom prst="rect">
            <a:avLst/>
          </a:prstGeom>
        </p:spPr>
      </p:pic>
      <p:sp>
        <p:nvSpPr>
          <p:cNvPr id="5" name="Taisnstūris 4">
            <a:extLst>
              <a:ext uri="{FF2B5EF4-FFF2-40B4-BE49-F238E27FC236}">
                <a16:creationId xmlns:a16="http://schemas.microsoft.com/office/drawing/2014/main" xmlns="" id="{B24D1280-03D8-4CF9-BDD0-0D642C463FB8}"/>
              </a:ext>
            </a:extLst>
          </p:cNvPr>
          <p:cNvSpPr/>
          <p:nvPr/>
        </p:nvSpPr>
        <p:spPr>
          <a:xfrm>
            <a:off x="574536" y="1565560"/>
            <a:ext cx="2460895" cy="4731928"/>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t>280 000</a:t>
            </a:r>
          </a:p>
          <a:p>
            <a:pPr algn="ctr"/>
            <a:r>
              <a:rPr lang="en-GB" sz="2800" dirty="0" err="1"/>
              <a:t>Zemesgrāmatās</a:t>
            </a:r>
            <a:r>
              <a:rPr lang="en-GB" sz="2800" dirty="0"/>
              <a:t> </a:t>
            </a:r>
            <a:r>
              <a:rPr lang="en-GB" sz="2800" dirty="0" err="1"/>
              <a:t>iesniegto</a:t>
            </a:r>
            <a:endParaRPr lang="en-GB" sz="2800" dirty="0"/>
          </a:p>
          <a:p>
            <a:pPr algn="ctr"/>
            <a:r>
              <a:rPr lang="en-GB" sz="2800" dirty="0" err="1"/>
              <a:t>nostiprinājuma</a:t>
            </a:r>
            <a:r>
              <a:rPr lang="en-GB" sz="2800" dirty="0"/>
              <a:t> </a:t>
            </a:r>
            <a:r>
              <a:rPr lang="en-GB" sz="2800" dirty="0" err="1"/>
              <a:t>lūgumu</a:t>
            </a:r>
            <a:r>
              <a:rPr lang="en-GB" sz="2800" dirty="0"/>
              <a:t> </a:t>
            </a:r>
            <a:r>
              <a:rPr lang="en-GB" sz="2800" dirty="0" err="1"/>
              <a:t>skaits</a:t>
            </a:r>
            <a:endParaRPr lang="en-GB" sz="2800" dirty="0"/>
          </a:p>
          <a:p>
            <a:pPr algn="ctr"/>
            <a:r>
              <a:rPr lang="en-GB" sz="2800" b="1" dirty="0"/>
              <a:t>15% </a:t>
            </a:r>
            <a:r>
              <a:rPr lang="en-GB" sz="2800" b="1" dirty="0" err="1"/>
              <a:t>pieaugums</a:t>
            </a:r>
            <a:endParaRPr lang="en-GB" sz="2800" b="1" dirty="0"/>
          </a:p>
        </p:txBody>
      </p:sp>
      <p:sp>
        <p:nvSpPr>
          <p:cNvPr id="7" name="Taisnstūris 6">
            <a:extLst>
              <a:ext uri="{FF2B5EF4-FFF2-40B4-BE49-F238E27FC236}">
                <a16:creationId xmlns:a16="http://schemas.microsoft.com/office/drawing/2014/main" xmlns="" id="{1A78FAAB-8188-4190-ACA2-B257B0D7BDF0}"/>
              </a:ext>
            </a:extLst>
          </p:cNvPr>
          <p:cNvSpPr/>
          <p:nvPr/>
        </p:nvSpPr>
        <p:spPr>
          <a:xfrm>
            <a:off x="3171673" y="1565560"/>
            <a:ext cx="2621279" cy="4731928"/>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2800" b="1" dirty="0"/>
              <a:t>10 400</a:t>
            </a:r>
            <a:endParaRPr lang="en-GB" sz="2800" dirty="0"/>
          </a:p>
          <a:p>
            <a:pPr algn="ctr"/>
            <a:r>
              <a:rPr lang="lv-LV" sz="2800" dirty="0"/>
              <a:t>EIV</a:t>
            </a:r>
            <a:r>
              <a:rPr lang="en-GB" sz="2800" dirty="0"/>
              <a:t>*</a:t>
            </a:r>
            <a:r>
              <a:rPr lang="lv-LV" sz="2800" dirty="0"/>
              <a:t> apstiprināto dalību skaits</a:t>
            </a:r>
            <a:endParaRPr lang="en-GB" sz="2800" dirty="0"/>
          </a:p>
          <a:p>
            <a:pPr algn="ctr"/>
            <a:r>
              <a:rPr lang="lv-LV" sz="2800" b="1" dirty="0"/>
              <a:t>4,5% pieaugums</a:t>
            </a:r>
            <a:endParaRPr lang="en-GB" sz="2800" b="1" dirty="0"/>
          </a:p>
          <a:p>
            <a:pPr algn="ctr"/>
            <a:endParaRPr lang="en-GB" sz="2800" b="1" dirty="0"/>
          </a:p>
          <a:p>
            <a:pPr algn="ctr"/>
            <a:r>
              <a:rPr lang="en-GB" sz="2800" b="1" dirty="0"/>
              <a:t>4261 </a:t>
            </a:r>
          </a:p>
          <a:p>
            <a:pPr algn="ctr"/>
            <a:r>
              <a:rPr lang="en-GB" sz="2800" dirty="0" err="1"/>
              <a:t>Organizēto</a:t>
            </a:r>
            <a:r>
              <a:rPr lang="en-GB" sz="2800" dirty="0"/>
              <a:t> </a:t>
            </a:r>
            <a:r>
              <a:rPr lang="en-GB" sz="2800" dirty="0" err="1"/>
              <a:t>izso</a:t>
            </a:r>
            <a:r>
              <a:rPr lang="lv-LV" sz="2800" dirty="0"/>
              <a:t>ļ</a:t>
            </a:r>
            <a:r>
              <a:rPr lang="en-GB" sz="2800" dirty="0"/>
              <a:t>u </a:t>
            </a:r>
            <a:r>
              <a:rPr lang="en-GB" sz="2800" dirty="0" err="1"/>
              <a:t>skaits</a:t>
            </a:r>
            <a:r>
              <a:rPr lang="en-GB" sz="2800" dirty="0"/>
              <a:t> </a:t>
            </a:r>
          </a:p>
          <a:p>
            <a:pPr algn="ctr"/>
            <a:r>
              <a:rPr lang="en-GB" sz="2800" b="1" dirty="0"/>
              <a:t>6% </a:t>
            </a:r>
            <a:r>
              <a:rPr lang="en-GB" sz="2800" b="1" dirty="0" err="1"/>
              <a:t>pieaugums</a:t>
            </a:r>
            <a:endParaRPr lang="en-GB" sz="2800" dirty="0"/>
          </a:p>
          <a:p>
            <a:pPr algn="ctr"/>
            <a:endParaRPr lang="en-GB" sz="2800" dirty="0"/>
          </a:p>
        </p:txBody>
      </p:sp>
      <p:sp>
        <p:nvSpPr>
          <p:cNvPr id="8" name="Taisnstūris 7">
            <a:extLst>
              <a:ext uri="{FF2B5EF4-FFF2-40B4-BE49-F238E27FC236}">
                <a16:creationId xmlns:a16="http://schemas.microsoft.com/office/drawing/2014/main" xmlns="" id="{9C0142CC-DEC4-400C-A4AA-2F5452577CE8}"/>
              </a:ext>
            </a:extLst>
          </p:cNvPr>
          <p:cNvSpPr/>
          <p:nvPr/>
        </p:nvSpPr>
        <p:spPr>
          <a:xfrm>
            <a:off x="5929194" y="1565560"/>
            <a:ext cx="2763943" cy="4802641"/>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t>444 460 </a:t>
            </a:r>
          </a:p>
          <a:p>
            <a:pPr algn="ctr"/>
            <a:r>
              <a:rPr lang="en-GB" sz="2800" dirty="0" err="1"/>
              <a:t>Apskatīti</a:t>
            </a:r>
            <a:r>
              <a:rPr lang="en-GB" sz="2800" dirty="0"/>
              <a:t> </a:t>
            </a:r>
            <a:r>
              <a:rPr lang="en-GB" sz="2800" dirty="0" err="1"/>
              <a:t>anonimizēti</a:t>
            </a:r>
            <a:r>
              <a:rPr lang="en-GB" sz="2800" dirty="0"/>
              <a:t> </a:t>
            </a:r>
            <a:r>
              <a:rPr lang="en-GB" sz="2800" dirty="0" err="1"/>
              <a:t>nolēmumi</a:t>
            </a:r>
            <a:endParaRPr lang="en-GB" sz="2800" dirty="0"/>
          </a:p>
          <a:p>
            <a:pPr algn="ctr"/>
            <a:r>
              <a:rPr lang="en-GB" sz="2800" b="1" dirty="0"/>
              <a:t>18% </a:t>
            </a:r>
            <a:r>
              <a:rPr lang="en-GB" sz="2800" b="1" dirty="0" err="1"/>
              <a:t>pieaugums</a:t>
            </a:r>
            <a:endParaRPr lang="en-GB" sz="2800" b="1" dirty="0"/>
          </a:p>
        </p:txBody>
      </p:sp>
      <p:sp>
        <p:nvSpPr>
          <p:cNvPr id="9" name="Taisnstūris 8">
            <a:extLst>
              <a:ext uri="{FF2B5EF4-FFF2-40B4-BE49-F238E27FC236}">
                <a16:creationId xmlns:a16="http://schemas.microsoft.com/office/drawing/2014/main" xmlns="" id="{061C51BC-6421-4942-AD54-F1E3E55A23A5}"/>
              </a:ext>
            </a:extLst>
          </p:cNvPr>
          <p:cNvSpPr/>
          <p:nvPr/>
        </p:nvSpPr>
        <p:spPr>
          <a:xfrm>
            <a:off x="8829379" y="1574986"/>
            <a:ext cx="2824900" cy="4793215"/>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t>10 700 h</a:t>
            </a:r>
            <a:endParaRPr lang="en-GB" sz="2800" dirty="0"/>
          </a:p>
          <a:p>
            <a:pPr algn="ctr"/>
            <a:r>
              <a:rPr lang="en-GB" sz="2800" dirty="0" err="1"/>
              <a:t>Videokonferenču</a:t>
            </a:r>
            <a:r>
              <a:rPr lang="en-GB" sz="2800" dirty="0"/>
              <a:t> </a:t>
            </a:r>
            <a:r>
              <a:rPr lang="en-GB" sz="2800" dirty="0" err="1"/>
              <a:t>izmantošana</a:t>
            </a:r>
            <a:endParaRPr lang="en-GB" sz="2800" dirty="0"/>
          </a:p>
          <a:p>
            <a:pPr algn="ctr"/>
            <a:r>
              <a:rPr lang="en-GB" sz="2800" b="1" dirty="0"/>
              <a:t>6% </a:t>
            </a:r>
            <a:r>
              <a:rPr lang="en-GB" sz="2800" b="1" dirty="0" err="1"/>
              <a:t>pieaugums</a:t>
            </a:r>
            <a:endParaRPr lang="en-GB" sz="2800" dirty="0"/>
          </a:p>
        </p:txBody>
      </p:sp>
      <p:sp>
        <p:nvSpPr>
          <p:cNvPr id="3" name="TextBox 2">
            <a:extLst>
              <a:ext uri="{FF2B5EF4-FFF2-40B4-BE49-F238E27FC236}">
                <a16:creationId xmlns:a16="http://schemas.microsoft.com/office/drawing/2014/main" xmlns="" id="{54C825A3-B8F5-4488-9284-964A968EFCB8}"/>
              </a:ext>
            </a:extLst>
          </p:cNvPr>
          <p:cNvSpPr txBox="1"/>
          <p:nvPr/>
        </p:nvSpPr>
        <p:spPr>
          <a:xfrm>
            <a:off x="574536" y="6393380"/>
            <a:ext cx="6940296" cy="369332"/>
          </a:xfrm>
          <a:prstGeom prst="rect">
            <a:avLst/>
          </a:prstGeom>
          <a:noFill/>
        </p:spPr>
        <p:txBody>
          <a:bodyPr wrap="square" rtlCol="0">
            <a:spAutoFit/>
          </a:bodyPr>
          <a:lstStyle/>
          <a:p>
            <a:r>
              <a:rPr lang="en-GB" dirty="0">
                <a:solidFill>
                  <a:schemeClr val="tx2"/>
                </a:solidFill>
              </a:rPr>
              <a:t>* </a:t>
            </a:r>
            <a:r>
              <a:rPr lang="en-GB" dirty="0" err="1">
                <a:solidFill>
                  <a:schemeClr val="tx2"/>
                </a:solidFill>
              </a:rPr>
              <a:t>Elektronisko</a:t>
            </a:r>
            <a:r>
              <a:rPr lang="en-GB" dirty="0">
                <a:solidFill>
                  <a:schemeClr val="tx2"/>
                </a:solidFill>
              </a:rPr>
              <a:t> </a:t>
            </a:r>
            <a:r>
              <a:rPr lang="en-GB" dirty="0" err="1">
                <a:solidFill>
                  <a:schemeClr val="tx2"/>
                </a:solidFill>
              </a:rPr>
              <a:t>izso</a:t>
            </a:r>
            <a:r>
              <a:rPr lang="lv-LV" dirty="0">
                <a:solidFill>
                  <a:schemeClr val="tx2"/>
                </a:solidFill>
              </a:rPr>
              <a:t>ļ</a:t>
            </a:r>
            <a:r>
              <a:rPr lang="en-GB" dirty="0">
                <a:solidFill>
                  <a:schemeClr val="tx2"/>
                </a:solidFill>
              </a:rPr>
              <a:t>u </a:t>
            </a:r>
            <a:r>
              <a:rPr lang="en-GB" dirty="0" err="1">
                <a:solidFill>
                  <a:schemeClr val="tx2"/>
                </a:solidFill>
              </a:rPr>
              <a:t>vietne</a:t>
            </a:r>
            <a:endParaRPr lang="en-GB" dirty="0">
              <a:solidFill>
                <a:schemeClr val="tx2"/>
              </a:solidFill>
            </a:endParaRPr>
          </a:p>
        </p:txBody>
      </p:sp>
    </p:spTree>
    <p:extLst>
      <p:ext uri="{BB962C8B-B14F-4D97-AF65-F5344CB8AC3E}">
        <p14:creationId xmlns:p14="http://schemas.microsoft.com/office/powerpoint/2010/main" val="60049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upa 8">
            <a:extLst>
              <a:ext uri="{FF2B5EF4-FFF2-40B4-BE49-F238E27FC236}">
                <a16:creationId xmlns:a16="http://schemas.microsoft.com/office/drawing/2014/main" xmlns="" id="{4C2C9C8C-4C3C-4757-8DFE-26C957F1A020}"/>
              </a:ext>
            </a:extLst>
          </p:cNvPr>
          <p:cNvGrpSpPr/>
          <p:nvPr/>
        </p:nvGrpSpPr>
        <p:grpSpPr>
          <a:xfrm>
            <a:off x="0" y="0"/>
            <a:ext cx="12192000" cy="7304314"/>
            <a:chOff x="0" y="0"/>
            <a:chExt cx="12192000" cy="7304314"/>
          </a:xfrm>
        </p:grpSpPr>
        <p:grpSp>
          <p:nvGrpSpPr>
            <p:cNvPr id="12" name="Grupa 11">
              <a:extLst>
                <a:ext uri="{FF2B5EF4-FFF2-40B4-BE49-F238E27FC236}">
                  <a16:creationId xmlns:a16="http://schemas.microsoft.com/office/drawing/2014/main" xmlns="" id="{F8AA5D3F-7720-471A-BF6A-89F9C3B2AA34}"/>
                </a:ext>
              </a:extLst>
            </p:cNvPr>
            <p:cNvGrpSpPr/>
            <p:nvPr/>
          </p:nvGrpSpPr>
          <p:grpSpPr>
            <a:xfrm>
              <a:off x="1" y="0"/>
              <a:ext cx="12191999" cy="7304314"/>
              <a:chOff x="0" y="-152399"/>
              <a:chExt cx="12191999" cy="7304314"/>
            </a:xfrm>
          </p:grpSpPr>
          <p:sp>
            <p:nvSpPr>
              <p:cNvPr id="14" name="Taisnleņķa trīsstūris 13">
                <a:extLst>
                  <a:ext uri="{FF2B5EF4-FFF2-40B4-BE49-F238E27FC236}">
                    <a16:creationId xmlns:a16="http://schemas.microsoft.com/office/drawing/2014/main" xmlns="" id="{E0C43F39-1E9C-4DD2-BD17-E2A31606BCAF}"/>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aisnleņķa trīsstūris 14">
                <a:extLst>
                  <a:ext uri="{FF2B5EF4-FFF2-40B4-BE49-F238E27FC236}">
                    <a16:creationId xmlns:a16="http://schemas.microsoft.com/office/drawing/2014/main" xmlns="" id="{3BEEF7D7-7569-411C-9840-A2750892448A}"/>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3" name="Taisnleņķa trīsstūris 12">
              <a:extLst>
                <a:ext uri="{FF2B5EF4-FFF2-40B4-BE49-F238E27FC236}">
                  <a16:creationId xmlns:a16="http://schemas.microsoft.com/office/drawing/2014/main" xmlns="" id="{2A5325B5-F32E-4414-8792-6676E34F55A4}"/>
                </a:ext>
              </a:extLst>
            </p:cNvPr>
            <p:cNvSpPr/>
            <p:nvPr/>
          </p:nvSpPr>
          <p:spPr>
            <a:xfrm>
              <a:off x="0" y="2231572"/>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Virsraksts 1">
            <a:extLst>
              <a:ext uri="{FF2B5EF4-FFF2-40B4-BE49-F238E27FC236}">
                <a16:creationId xmlns:a16="http://schemas.microsoft.com/office/drawing/2014/main" xmlns="" id="{DA823B81-2F39-4CCC-84B4-9B3C22CCB659}"/>
              </a:ext>
            </a:extLst>
          </p:cNvPr>
          <p:cNvSpPr>
            <a:spLocks noGrp="1"/>
          </p:cNvSpPr>
          <p:nvPr>
            <p:ph type="title"/>
          </p:nvPr>
        </p:nvSpPr>
        <p:spPr>
          <a:xfrm>
            <a:off x="1677970" y="317991"/>
            <a:ext cx="9675829" cy="1325563"/>
          </a:xfrm>
        </p:spPr>
        <p:txBody>
          <a:bodyPr/>
          <a:lstStyle/>
          <a:p>
            <a:r>
              <a:rPr lang="en-GB" sz="4000" b="1" dirty="0">
                <a:solidFill>
                  <a:schemeClr val="tx2"/>
                </a:solidFill>
              </a:rPr>
              <a:t>Tiesu </a:t>
            </a:r>
            <a:r>
              <a:rPr lang="en-GB" sz="4000" b="1" dirty="0" err="1">
                <a:solidFill>
                  <a:schemeClr val="tx2"/>
                </a:solidFill>
              </a:rPr>
              <a:t>administrācijas</a:t>
            </a:r>
            <a:r>
              <a:rPr lang="en-GB" sz="4000" b="1" dirty="0">
                <a:solidFill>
                  <a:schemeClr val="tx2"/>
                </a:solidFill>
              </a:rPr>
              <a:t> </a:t>
            </a:r>
            <a:r>
              <a:rPr lang="en-GB" sz="4000" b="1" dirty="0" err="1">
                <a:solidFill>
                  <a:schemeClr val="tx2"/>
                </a:solidFill>
              </a:rPr>
              <a:t>stratē</a:t>
            </a:r>
            <a:r>
              <a:rPr lang="lv-LV" sz="4000" b="1" dirty="0">
                <a:solidFill>
                  <a:schemeClr val="tx2"/>
                </a:solidFill>
              </a:rPr>
              <a:t>ģ</a:t>
            </a:r>
            <a:r>
              <a:rPr lang="en-GB" sz="4000" b="1" dirty="0" err="1">
                <a:solidFill>
                  <a:schemeClr val="tx2"/>
                </a:solidFill>
              </a:rPr>
              <a:t>iskie</a:t>
            </a:r>
            <a:r>
              <a:rPr lang="en-GB" sz="4000" b="1" dirty="0">
                <a:solidFill>
                  <a:schemeClr val="tx2"/>
                </a:solidFill>
              </a:rPr>
              <a:t> </a:t>
            </a:r>
            <a:r>
              <a:rPr lang="en-GB" sz="4000" b="1" dirty="0" err="1">
                <a:solidFill>
                  <a:schemeClr val="tx2"/>
                </a:solidFill>
              </a:rPr>
              <a:t>mērķi</a:t>
            </a:r>
            <a:r>
              <a:rPr lang="en-GB" sz="4000" b="1" dirty="0">
                <a:solidFill>
                  <a:schemeClr val="tx2"/>
                </a:solidFill>
              </a:rPr>
              <a:t> (2019.–2020.)</a:t>
            </a:r>
          </a:p>
        </p:txBody>
      </p:sp>
      <p:sp>
        <p:nvSpPr>
          <p:cNvPr id="8" name="Ovāls 7">
            <a:extLst>
              <a:ext uri="{FF2B5EF4-FFF2-40B4-BE49-F238E27FC236}">
                <a16:creationId xmlns:a16="http://schemas.microsoft.com/office/drawing/2014/main" xmlns="" id="{09F8FDA2-E5AF-42E5-914E-07BDBAD09C4E}"/>
              </a:ext>
            </a:extLst>
          </p:cNvPr>
          <p:cNvSpPr/>
          <p:nvPr/>
        </p:nvSpPr>
        <p:spPr>
          <a:xfrm>
            <a:off x="358218" y="317991"/>
            <a:ext cx="1244338" cy="1197204"/>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Grafika 9" descr="Mērķa centrs">
            <a:extLst>
              <a:ext uri="{FF2B5EF4-FFF2-40B4-BE49-F238E27FC236}">
                <a16:creationId xmlns:a16="http://schemas.microsoft.com/office/drawing/2014/main" xmlns="" id="{4F48B1CF-BAC5-419B-9358-88F2128B5D4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23187" y="459393"/>
            <a:ext cx="914400" cy="914400"/>
          </a:xfrm>
          <a:prstGeom prst="rect">
            <a:avLst/>
          </a:prstGeom>
        </p:spPr>
      </p:pic>
      <p:sp>
        <p:nvSpPr>
          <p:cNvPr id="11" name="Taisnstūris 10">
            <a:extLst>
              <a:ext uri="{FF2B5EF4-FFF2-40B4-BE49-F238E27FC236}">
                <a16:creationId xmlns:a16="http://schemas.microsoft.com/office/drawing/2014/main" xmlns="" id="{9178D0EB-10B9-4540-8793-0EC06C720D36}"/>
              </a:ext>
            </a:extLst>
          </p:cNvPr>
          <p:cNvSpPr/>
          <p:nvPr/>
        </p:nvSpPr>
        <p:spPr>
          <a:xfrm>
            <a:off x="162352" y="2299313"/>
            <a:ext cx="8615886" cy="749374"/>
          </a:xfrm>
          <a:prstGeom prst="rect">
            <a:avLst/>
          </a:prstGeom>
          <a:gradFill flip="none" rotWithShape="1">
            <a:gsLst>
              <a:gs pos="0">
                <a:srgbClr val="840B55">
                  <a:shade val="30000"/>
                  <a:satMod val="115000"/>
                </a:srgbClr>
              </a:gs>
              <a:gs pos="50000">
                <a:srgbClr val="840B55">
                  <a:shade val="67500"/>
                  <a:satMod val="115000"/>
                </a:srgbClr>
              </a:gs>
              <a:gs pos="100000">
                <a:srgbClr val="840B55">
                  <a:shade val="100000"/>
                  <a:satMod val="115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t>Tiesu </a:t>
            </a:r>
            <a:r>
              <a:rPr lang="en-GB" sz="2800" dirty="0" err="1"/>
              <a:t>administrācija</a:t>
            </a:r>
            <a:r>
              <a:rPr lang="en-GB" sz="2800" dirty="0"/>
              <a:t> – </a:t>
            </a:r>
            <a:r>
              <a:rPr lang="en-GB" sz="2800" dirty="0" err="1"/>
              <a:t>efektīva</a:t>
            </a:r>
            <a:r>
              <a:rPr lang="en-GB" sz="2800" dirty="0"/>
              <a:t> </a:t>
            </a:r>
            <a:r>
              <a:rPr lang="en-GB" sz="2800" dirty="0" err="1"/>
              <a:t>valsts</a:t>
            </a:r>
            <a:r>
              <a:rPr lang="en-GB" sz="2800" dirty="0"/>
              <a:t> </a:t>
            </a:r>
            <a:r>
              <a:rPr lang="en-GB" sz="2800" dirty="0" err="1"/>
              <a:t>pārvaldes</a:t>
            </a:r>
            <a:r>
              <a:rPr lang="en-GB" sz="2800" dirty="0"/>
              <a:t> </a:t>
            </a:r>
            <a:r>
              <a:rPr lang="en-GB" sz="2800" dirty="0" err="1"/>
              <a:t>iestāde</a:t>
            </a:r>
            <a:endParaRPr lang="en-GB" sz="2800" dirty="0"/>
          </a:p>
        </p:txBody>
      </p:sp>
      <p:sp>
        <p:nvSpPr>
          <p:cNvPr id="18" name="Taisnstūris 17">
            <a:extLst>
              <a:ext uri="{FF2B5EF4-FFF2-40B4-BE49-F238E27FC236}">
                <a16:creationId xmlns:a16="http://schemas.microsoft.com/office/drawing/2014/main" xmlns="" id="{0550F8AF-F901-41C8-AD2C-89E26213909D}"/>
              </a:ext>
            </a:extLst>
          </p:cNvPr>
          <p:cNvSpPr/>
          <p:nvPr/>
        </p:nvSpPr>
        <p:spPr>
          <a:xfrm>
            <a:off x="153414" y="3230678"/>
            <a:ext cx="9154904" cy="749374"/>
          </a:xfrm>
          <a:prstGeom prst="rect">
            <a:avLst/>
          </a:prstGeom>
          <a:solidFill>
            <a:srgbClr val="840B55">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t>Tiesu </a:t>
            </a:r>
            <a:r>
              <a:rPr lang="en-GB" sz="2800" dirty="0" err="1"/>
              <a:t>darba</a:t>
            </a:r>
            <a:r>
              <a:rPr lang="en-GB" sz="2800" dirty="0"/>
              <a:t> </a:t>
            </a:r>
            <a:r>
              <a:rPr lang="en-GB" sz="2800" dirty="0" err="1"/>
              <a:t>efektivitātes</a:t>
            </a:r>
            <a:r>
              <a:rPr lang="en-GB" sz="2800" dirty="0"/>
              <a:t> un </a:t>
            </a:r>
            <a:r>
              <a:rPr lang="en-GB" sz="2800" dirty="0" err="1"/>
              <a:t>kapacitātes</a:t>
            </a:r>
            <a:r>
              <a:rPr lang="en-GB" sz="2800" dirty="0"/>
              <a:t> </a:t>
            </a:r>
            <a:r>
              <a:rPr lang="en-GB" sz="2800" dirty="0" err="1"/>
              <a:t>nodrošināšana</a:t>
            </a:r>
            <a:r>
              <a:rPr lang="en-GB" sz="2800" dirty="0"/>
              <a:t> – </a:t>
            </a:r>
            <a:r>
              <a:rPr lang="en-GB" sz="2800" dirty="0" err="1"/>
              <a:t>atbalsts</a:t>
            </a:r>
            <a:r>
              <a:rPr lang="en-GB" sz="2800" dirty="0"/>
              <a:t> </a:t>
            </a:r>
            <a:r>
              <a:rPr lang="en-GB" sz="2800" dirty="0" err="1"/>
              <a:t>materiāltehinskā</a:t>
            </a:r>
            <a:r>
              <a:rPr lang="en-GB" sz="2800" dirty="0"/>
              <a:t> un </a:t>
            </a:r>
            <a:r>
              <a:rPr lang="en-GB" sz="2800" dirty="0" err="1"/>
              <a:t>personālvadības</a:t>
            </a:r>
            <a:r>
              <a:rPr lang="en-GB" sz="2800" dirty="0"/>
              <a:t> </a:t>
            </a:r>
            <a:r>
              <a:rPr lang="en-GB" sz="2800" dirty="0" err="1"/>
              <a:t>jomā</a:t>
            </a:r>
            <a:endParaRPr lang="en-GB" sz="2800" dirty="0"/>
          </a:p>
        </p:txBody>
      </p:sp>
      <p:sp>
        <p:nvSpPr>
          <p:cNvPr id="21" name="Taisnstūris 20">
            <a:extLst>
              <a:ext uri="{FF2B5EF4-FFF2-40B4-BE49-F238E27FC236}">
                <a16:creationId xmlns:a16="http://schemas.microsoft.com/office/drawing/2014/main" xmlns="" id="{6ECEDC5D-F2BF-41F3-A9CD-1AA3D98C78FF}"/>
              </a:ext>
            </a:extLst>
          </p:cNvPr>
          <p:cNvSpPr/>
          <p:nvPr/>
        </p:nvSpPr>
        <p:spPr>
          <a:xfrm>
            <a:off x="153414" y="4149594"/>
            <a:ext cx="9776970" cy="749374"/>
          </a:xfrm>
          <a:prstGeom prst="rect">
            <a:avLst/>
          </a:prstGeom>
          <a:solidFill>
            <a:srgbClr val="840B5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err="1"/>
              <a:t>Atbilstība</a:t>
            </a:r>
            <a:r>
              <a:rPr lang="en-GB" sz="2800" dirty="0"/>
              <a:t> </a:t>
            </a:r>
            <a:r>
              <a:rPr lang="en-GB" sz="2800" dirty="0" err="1"/>
              <a:t>mūsdienu</a:t>
            </a:r>
            <a:r>
              <a:rPr lang="en-GB" sz="2800" dirty="0"/>
              <a:t> </a:t>
            </a:r>
            <a:r>
              <a:rPr lang="en-GB" sz="2800" dirty="0" err="1"/>
              <a:t>tehnolo</a:t>
            </a:r>
            <a:r>
              <a:rPr lang="lv-LV" sz="2800" dirty="0"/>
              <a:t>ģ</a:t>
            </a:r>
            <a:r>
              <a:rPr lang="en-GB" sz="2800" dirty="0" err="1"/>
              <a:t>iskajām</a:t>
            </a:r>
            <a:r>
              <a:rPr lang="en-GB" sz="2800" dirty="0"/>
              <a:t> </a:t>
            </a:r>
            <a:r>
              <a:rPr lang="en-GB" sz="2800" dirty="0" err="1"/>
              <a:t>iespējām</a:t>
            </a:r>
            <a:endParaRPr lang="en-GB" sz="2800" dirty="0"/>
          </a:p>
          <a:p>
            <a:endParaRPr lang="en-GB" dirty="0"/>
          </a:p>
        </p:txBody>
      </p:sp>
      <p:sp>
        <p:nvSpPr>
          <p:cNvPr id="22" name="Taisnstūris 21">
            <a:extLst>
              <a:ext uri="{FF2B5EF4-FFF2-40B4-BE49-F238E27FC236}">
                <a16:creationId xmlns:a16="http://schemas.microsoft.com/office/drawing/2014/main" xmlns="" id="{DAB061B0-4A9A-434B-BF37-0CC33C4F223A}"/>
              </a:ext>
            </a:extLst>
          </p:cNvPr>
          <p:cNvSpPr/>
          <p:nvPr/>
        </p:nvSpPr>
        <p:spPr>
          <a:xfrm>
            <a:off x="162352" y="5013743"/>
            <a:ext cx="10728152" cy="749374"/>
          </a:xfrm>
          <a:prstGeom prst="rect">
            <a:avLst/>
          </a:prstGeom>
          <a:solidFill>
            <a:srgbClr val="840B55">
              <a:alpha val="4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800" dirty="0"/>
              <a:t>Tiesu </a:t>
            </a:r>
            <a:r>
              <a:rPr lang="en-GB" sz="2800" dirty="0" err="1"/>
              <a:t>pieejamība</a:t>
            </a:r>
            <a:endParaRPr lang="en-GB" sz="2800" dirty="0"/>
          </a:p>
          <a:p>
            <a:endParaRPr lang="en-GB" dirty="0"/>
          </a:p>
        </p:txBody>
      </p:sp>
    </p:spTree>
    <p:extLst>
      <p:ext uri="{BB962C8B-B14F-4D97-AF65-F5344CB8AC3E}">
        <p14:creationId xmlns:p14="http://schemas.microsoft.com/office/powerpoint/2010/main" val="2973349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a 3">
            <a:extLst>
              <a:ext uri="{FF2B5EF4-FFF2-40B4-BE49-F238E27FC236}">
                <a16:creationId xmlns:a16="http://schemas.microsoft.com/office/drawing/2014/main" xmlns="" id="{2C22EF81-6925-44E6-9019-9F7D067AEA78}"/>
              </a:ext>
            </a:extLst>
          </p:cNvPr>
          <p:cNvGrpSpPr/>
          <p:nvPr/>
        </p:nvGrpSpPr>
        <p:grpSpPr>
          <a:xfrm>
            <a:off x="0" y="0"/>
            <a:ext cx="12192000" cy="7304314"/>
            <a:chOff x="0" y="0"/>
            <a:chExt cx="12192000" cy="7304314"/>
          </a:xfrm>
        </p:grpSpPr>
        <p:grpSp>
          <p:nvGrpSpPr>
            <p:cNvPr id="5" name="Grupa 4">
              <a:extLst>
                <a:ext uri="{FF2B5EF4-FFF2-40B4-BE49-F238E27FC236}">
                  <a16:creationId xmlns:a16="http://schemas.microsoft.com/office/drawing/2014/main" xmlns="" id="{B143A419-E7FF-4808-B187-71E543C430A9}"/>
                </a:ext>
              </a:extLst>
            </p:cNvPr>
            <p:cNvGrpSpPr/>
            <p:nvPr/>
          </p:nvGrpSpPr>
          <p:grpSpPr>
            <a:xfrm>
              <a:off x="1" y="0"/>
              <a:ext cx="12191999" cy="7304314"/>
              <a:chOff x="0" y="-152399"/>
              <a:chExt cx="12191999" cy="7304314"/>
            </a:xfrm>
          </p:grpSpPr>
          <p:sp>
            <p:nvSpPr>
              <p:cNvPr id="7" name="Taisnleņķa trīsstūris 6">
                <a:extLst>
                  <a:ext uri="{FF2B5EF4-FFF2-40B4-BE49-F238E27FC236}">
                    <a16:creationId xmlns:a16="http://schemas.microsoft.com/office/drawing/2014/main" xmlns="" id="{6BD082DA-B6E8-4940-ACDA-CA6F28DA80A6}"/>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aisnleņķa trīsstūris 7">
                <a:extLst>
                  <a:ext uri="{FF2B5EF4-FFF2-40B4-BE49-F238E27FC236}">
                    <a16:creationId xmlns:a16="http://schemas.microsoft.com/office/drawing/2014/main" xmlns="" id="{81310E0B-A92E-4C2E-9FCD-6AF159280940}"/>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6" name="Taisnleņķa trīsstūris 5">
              <a:extLst>
                <a:ext uri="{FF2B5EF4-FFF2-40B4-BE49-F238E27FC236}">
                  <a16:creationId xmlns:a16="http://schemas.microsoft.com/office/drawing/2014/main" xmlns="" id="{E07B6AB7-AC8A-4B54-BDB0-3DB02FDC705A}"/>
                </a:ext>
              </a:extLst>
            </p:cNvPr>
            <p:cNvSpPr/>
            <p:nvPr/>
          </p:nvSpPr>
          <p:spPr>
            <a:xfrm>
              <a:off x="0" y="2231572"/>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Virsraksts 1">
            <a:extLst>
              <a:ext uri="{FF2B5EF4-FFF2-40B4-BE49-F238E27FC236}">
                <a16:creationId xmlns:a16="http://schemas.microsoft.com/office/drawing/2014/main" xmlns="" id="{76E311C5-B22B-46A7-91EA-EF4F93793117}"/>
              </a:ext>
            </a:extLst>
          </p:cNvPr>
          <p:cNvSpPr>
            <a:spLocks noGrp="1"/>
          </p:cNvSpPr>
          <p:nvPr>
            <p:ph type="title"/>
          </p:nvPr>
        </p:nvSpPr>
        <p:spPr>
          <a:xfrm>
            <a:off x="1376310" y="365125"/>
            <a:ext cx="9977490" cy="1325563"/>
          </a:xfrm>
        </p:spPr>
        <p:txBody>
          <a:bodyPr/>
          <a:lstStyle/>
          <a:p>
            <a:r>
              <a:rPr lang="en-GB" dirty="0">
                <a:latin typeface="+mn-lt"/>
              </a:rPr>
              <a:t>   </a:t>
            </a:r>
            <a:r>
              <a:rPr lang="en-GB" dirty="0" err="1">
                <a:solidFill>
                  <a:schemeClr val="tx2"/>
                </a:solidFill>
                <a:latin typeface="+mn-lt"/>
              </a:rPr>
              <a:t>Izaicinājumi</a:t>
            </a:r>
            <a:r>
              <a:rPr lang="en-GB" dirty="0">
                <a:solidFill>
                  <a:schemeClr val="tx2"/>
                </a:solidFill>
                <a:latin typeface="+mn-lt"/>
              </a:rPr>
              <a:t> 2020</a:t>
            </a:r>
          </a:p>
        </p:txBody>
      </p:sp>
      <p:sp>
        <p:nvSpPr>
          <p:cNvPr id="3" name="Satura vietturis 2">
            <a:extLst>
              <a:ext uri="{FF2B5EF4-FFF2-40B4-BE49-F238E27FC236}">
                <a16:creationId xmlns:a16="http://schemas.microsoft.com/office/drawing/2014/main" xmlns="" id="{3E31C64D-40A4-449A-AF00-63ADC8238468}"/>
              </a:ext>
            </a:extLst>
          </p:cNvPr>
          <p:cNvSpPr>
            <a:spLocks noGrp="1"/>
          </p:cNvSpPr>
          <p:nvPr>
            <p:ph idx="1"/>
          </p:nvPr>
        </p:nvSpPr>
        <p:spPr/>
        <p:txBody>
          <a:bodyPr>
            <a:normAutofit fontScale="92500" lnSpcReduction="20000"/>
          </a:bodyPr>
          <a:lstStyle/>
          <a:p>
            <a:pPr>
              <a:buClr>
                <a:srgbClr val="840B55"/>
              </a:buClr>
              <a:buSzPct val="117000"/>
            </a:pPr>
            <a:r>
              <a:rPr lang="en-GB" dirty="0">
                <a:solidFill>
                  <a:schemeClr val="tx2"/>
                </a:solidFill>
              </a:rPr>
              <a:t>E-</a:t>
            </a:r>
            <a:r>
              <a:rPr lang="en-GB" dirty="0" err="1">
                <a:solidFill>
                  <a:schemeClr val="tx2"/>
                </a:solidFill>
              </a:rPr>
              <a:t>lietas</a:t>
            </a:r>
            <a:r>
              <a:rPr lang="en-GB" dirty="0">
                <a:solidFill>
                  <a:schemeClr val="tx2"/>
                </a:solidFill>
              </a:rPr>
              <a:t> </a:t>
            </a:r>
            <a:r>
              <a:rPr lang="en-GB" dirty="0" err="1">
                <a:solidFill>
                  <a:schemeClr val="tx2"/>
                </a:solidFill>
              </a:rPr>
              <a:t>attīstība</a:t>
            </a:r>
            <a:r>
              <a:rPr lang="en-GB" dirty="0">
                <a:solidFill>
                  <a:schemeClr val="tx2"/>
                </a:solidFill>
              </a:rPr>
              <a:t> </a:t>
            </a:r>
          </a:p>
          <a:p>
            <a:pPr>
              <a:buClr>
                <a:srgbClr val="840B55"/>
              </a:buClr>
              <a:buSzPct val="117000"/>
            </a:pPr>
            <a:r>
              <a:rPr lang="en-GB" dirty="0" err="1">
                <a:solidFill>
                  <a:schemeClr val="tx2"/>
                </a:solidFill>
              </a:rPr>
              <a:t>Stiprināt</a:t>
            </a:r>
            <a:r>
              <a:rPr lang="en-GB" dirty="0">
                <a:solidFill>
                  <a:schemeClr val="tx2"/>
                </a:solidFill>
              </a:rPr>
              <a:t> </a:t>
            </a:r>
            <a:r>
              <a:rPr lang="en-GB" dirty="0" err="1">
                <a:solidFill>
                  <a:schemeClr val="tx2"/>
                </a:solidFill>
              </a:rPr>
              <a:t>komunikāciju</a:t>
            </a:r>
            <a:r>
              <a:rPr lang="en-GB" dirty="0">
                <a:solidFill>
                  <a:schemeClr val="tx2"/>
                </a:solidFill>
              </a:rPr>
              <a:t> </a:t>
            </a:r>
            <a:r>
              <a:rPr lang="en-GB" dirty="0" err="1">
                <a:solidFill>
                  <a:schemeClr val="tx2"/>
                </a:solidFill>
              </a:rPr>
              <a:t>starp</a:t>
            </a:r>
            <a:r>
              <a:rPr lang="en-GB" dirty="0">
                <a:solidFill>
                  <a:schemeClr val="tx2"/>
                </a:solidFill>
              </a:rPr>
              <a:t> </a:t>
            </a:r>
            <a:r>
              <a:rPr lang="en-GB" dirty="0" err="1">
                <a:solidFill>
                  <a:schemeClr val="tx2"/>
                </a:solidFill>
              </a:rPr>
              <a:t>tiesu</a:t>
            </a:r>
            <a:r>
              <a:rPr lang="en-GB" dirty="0">
                <a:solidFill>
                  <a:schemeClr val="tx2"/>
                </a:solidFill>
              </a:rPr>
              <a:t> </a:t>
            </a:r>
            <a:r>
              <a:rPr lang="en-GB" dirty="0" err="1">
                <a:solidFill>
                  <a:schemeClr val="tx2"/>
                </a:solidFill>
              </a:rPr>
              <a:t>varu</a:t>
            </a:r>
            <a:r>
              <a:rPr lang="en-GB" dirty="0">
                <a:solidFill>
                  <a:schemeClr val="tx2"/>
                </a:solidFill>
              </a:rPr>
              <a:t> un </a:t>
            </a:r>
            <a:r>
              <a:rPr lang="en-GB" dirty="0" err="1">
                <a:solidFill>
                  <a:schemeClr val="tx2"/>
                </a:solidFill>
              </a:rPr>
              <a:t>sabiedrību</a:t>
            </a:r>
            <a:r>
              <a:rPr lang="en-GB" dirty="0">
                <a:solidFill>
                  <a:schemeClr val="tx2"/>
                </a:solidFill>
              </a:rPr>
              <a:t> </a:t>
            </a:r>
          </a:p>
          <a:p>
            <a:pPr>
              <a:buClr>
                <a:srgbClr val="840B55"/>
              </a:buClr>
              <a:buSzPct val="117000"/>
            </a:pPr>
            <a:r>
              <a:rPr lang="en-GB" dirty="0" err="1">
                <a:solidFill>
                  <a:schemeClr val="tx2"/>
                </a:solidFill>
              </a:rPr>
              <a:t>Tiesnešu</a:t>
            </a:r>
            <a:r>
              <a:rPr lang="en-GB" dirty="0">
                <a:solidFill>
                  <a:schemeClr val="tx2"/>
                </a:solidFill>
              </a:rPr>
              <a:t> </a:t>
            </a:r>
            <a:r>
              <a:rPr lang="en-GB" dirty="0" err="1">
                <a:solidFill>
                  <a:schemeClr val="tx2"/>
                </a:solidFill>
              </a:rPr>
              <a:t>optimālās</a:t>
            </a:r>
            <a:r>
              <a:rPr lang="en-GB" dirty="0">
                <a:solidFill>
                  <a:schemeClr val="tx2"/>
                </a:solidFill>
              </a:rPr>
              <a:t> </a:t>
            </a:r>
            <a:r>
              <a:rPr lang="en-GB" dirty="0" err="1">
                <a:solidFill>
                  <a:schemeClr val="tx2"/>
                </a:solidFill>
              </a:rPr>
              <a:t>noslodzes</a:t>
            </a:r>
            <a:r>
              <a:rPr lang="en-GB" dirty="0">
                <a:solidFill>
                  <a:schemeClr val="tx2"/>
                </a:solidFill>
              </a:rPr>
              <a:t> </a:t>
            </a:r>
            <a:r>
              <a:rPr lang="en-GB" dirty="0" err="1">
                <a:solidFill>
                  <a:schemeClr val="tx2"/>
                </a:solidFill>
              </a:rPr>
              <a:t>izvērtējums</a:t>
            </a:r>
            <a:r>
              <a:rPr lang="en-GB" dirty="0">
                <a:solidFill>
                  <a:schemeClr val="tx2"/>
                </a:solidFill>
              </a:rPr>
              <a:t> </a:t>
            </a:r>
          </a:p>
          <a:p>
            <a:pPr>
              <a:buClr>
                <a:srgbClr val="840B55"/>
              </a:buClr>
              <a:buSzPct val="117000"/>
            </a:pPr>
            <a:r>
              <a:rPr lang="en-GB" dirty="0" err="1">
                <a:solidFill>
                  <a:schemeClr val="tx2"/>
                </a:solidFill>
              </a:rPr>
              <a:t>Budžeta</a:t>
            </a:r>
            <a:r>
              <a:rPr lang="en-GB" dirty="0">
                <a:solidFill>
                  <a:schemeClr val="tx2"/>
                </a:solidFill>
              </a:rPr>
              <a:t> </a:t>
            </a:r>
            <a:r>
              <a:rPr lang="en-GB" dirty="0" err="1">
                <a:solidFill>
                  <a:schemeClr val="tx2"/>
                </a:solidFill>
              </a:rPr>
              <a:t>sasaiste</a:t>
            </a:r>
            <a:r>
              <a:rPr lang="en-GB" dirty="0">
                <a:solidFill>
                  <a:schemeClr val="tx2"/>
                </a:solidFill>
              </a:rPr>
              <a:t> </a:t>
            </a:r>
            <a:r>
              <a:rPr lang="en-GB" dirty="0" err="1">
                <a:solidFill>
                  <a:schemeClr val="tx2"/>
                </a:solidFill>
              </a:rPr>
              <a:t>ar</a:t>
            </a:r>
            <a:r>
              <a:rPr lang="en-GB" dirty="0">
                <a:solidFill>
                  <a:schemeClr val="tx2"/>
                </a:solidFill>
              </a:rPr>
              <a:t> </a:t>
            </a:r>
            <a:r>
              <a:rPr lang="en-GB" dirty="0" err="1">
                <a:solidFill>
                  <a:schemeClr val="tx2"/>
                </a:solidFill>
              </a:rPr>
              <a:t>tiesu</a:t>
            </a:r>
            <a:r>
              <a:rPr lang="en-GB" dirty="0">
                <a:solidFill>
                  <a:schemeClr val="tx2"/>
                </a:solidFill>
              </a:rPr>
              <a:t> </a:t>
            </a:r>
            <a:r>
              <a:rPr lang="en-GB" dirty="0" err="1">
                <a:solidFill>
                  <a:schemeClr val="tx2"/>
                </a:solidFill>
              </a:rPr>
              <a:t>darba</a:t>
            </a:r>
            <a:r>
              <a:rPr lang="en-GB" dirty="0">
                <a:solidFill>
                  <a:schemeClr val="tx2"/>
                </a:solidFill>
              </a:rPr>
              <a:t> </a:t>
            </a:r>
            <a:r>
              <a:rPr lang="en-GB" dirty="0" err="1">
                <a:solidFill>
                  <a:schemeClr val="tx2"/>
                </a:solidFill>
              </a:rPr>
              <a:t>rezultātiem</a:t>
            </a:r>
            <a:r>
              <a:rPr lang="en-GB" dirty="0">
                <a:solidFill>
                  <a:schemeClr val="tx2"/>
                </a:solidFill>
              </a:rPr>
              <a:t> </a:t>
            </a:r>
          </a:p>
          <a:p>
            <a:pPr>
              <a:buClr>
                <a:srgbClr val="840B55"/>
              </a:buClr>
              <a:buSzPct val="117000"/>
            </a:pPr>
            <a:r>
              <a:rPr lang="en-GB" dirty="0" err="1">
                <a:solidFill>
                  <a:schemeClr val="tx2"/>
                </a:solidFill>
              </a:rPr>
              <a:t>Mākslīgais</a:t>
            </a:r>
            <a:r>
              <a:rPr lang="en-GB" dirty="0">
                <a:solidFill>
                  <a:schemeClr val="tx2"/>
                </a:solidFill>
              </a:rPr>
              <a:t> </a:t>
            </a:r>
            <a:r>
              <a:rPr lang="en-GB" dirty="0" err="1">
                <a:solidFill>
                  <a:schemeClr val="tx2"/>
                </a:solidFill>
              </a:rPr>
              <a:t>intelekts</a:t>
            </a:r>
            <a:r>
              <a:rPr lang="en-GB" dirty="0">
                <a:solidFill>
                  <a:schemeClr val="tx2"/>
                </a:solidFill>
              </a:rPr>
              <a:t> (</a:t>
            </a:r>
            <a:r>
              <a:rPr lang="en-GB" dirty="0" err="1">
                <a:solidFill>
                  <a:schemeClr val="tx2"/>
                </a:solidFill>
              </a:rPr>
              <a:t>nolēmumu</a:t>
            </a:r>
            <a:r>
              <a:rPr lang="en-GB" dirty="0">
                <a:solidFill>
                  <a:schemeClr val="tx2"/>
                </a:solidFill>
              </a:rPr>
              <a:t> </a:t>
            </a:r>
            <a:r>
              <a:rPr lang="en-GB" dirty="0" err="1">
                <a:solidFill>
                  <a:schemeClr val="tx2"/>
                </a:solidFill>
              </a:rPr>
              <a:t>anonimizācija</a:t>
            </a:r>
            <a:r>
              <a:rPr lang="en-GB" dirty="0">
                <a:solidFill>
                  <a:schemeClr val="tx2"/>
                </a:solidFill>
              </a:rPr>
              <a:t>) </a:t>
            </a:r>
          </a:p>
          <a:p>
            <a:pPr>
              <a:buClr>
                <a:srgbClr val="840B55"/>
              </a:buClr>
              <a:buSzPct val="117000"/>
            </a:pPr>
            <a:r>
              <a:rPr lang="en-GB" dirty="0" err="1">
                <a:solidFill>
                  <a:schemeClr val="tx2"/>
                </a:solidFill>
              </a:rPr>
              <a:t>Procesu</a:t>
            </a:r>
            <a:r>
              <a:rPr lang="en-GB" dirty="0">
                <a:solidFill>
                  <a:schemeClr val="tx2"/>
                </a:solidFill>
              </a:rPr>
              <a:t> </a:t>
            </a:r>
            <a:r>
              <a:rPr lang="en-GB" dirty="0" err="1">
                <a:solidFill>
                  <a:schemeClr val="tx2"/>
                </a:solidFill>
              </a:rPr>
              <a:t>robotizācijas</a:t>
            </a:r>
            <a:r>
              <a:rPr lang="en-GB" dirty="0">
                <a:solidFill>
                  <a:schemeClr val="tx2"/>
                </a:solidFill>
              </a:rPr>
              <a:t> </a:t>
            </a:r>
            <a:r>
              <a:rPr lang="en-GB" dirty="0" err="1">
                <a:solidFill>
                  <a:schemeClr val="tx2"/>
                </a:solidFill>
              </a:rPr>
              <a:t>attīstība</a:t>
            </a:r>
            <a:r>
              <a:rPr lang="en-GB" dirty="0">
                <a:solidFill>
                  <a:schemeClr val="tx2"/>
                </a:solidFill>
              </a:rPr>
              <a:t> </a:t>
            </a:r>
          </a:p>
          <a:p>
            <a:pPr>
              <a:buClr>
                <a:srgbClr val="840B55"/>
              </a:buClr>
              <a:buSzPct val="117000"/>
            </a:pPr>
            <a:r>
              <a:rPr lang="lv-LV" dirty="0" err="1">
                <a:solidFill>
                  <a:schemeClr val="tx2"/>
                </a:solidFill>
              </a:rPr>
              <a:t>Mašīnmācīšanās</a:t>
            </a:r>
            <a:r>
              <a:rPr lang="lv-LV" dirty="0">
                <a:solidFill>
                  <a:schemeClr val="tx2"/>
                </a:solidFill>
              </a:rPr>
              <a:t> (lietu termiņa prognozes rīks)</a:t>
            </a:r>
            <a:endParaRPr lang="en-GB" dirty="0">
              <a:solidFill>
                <a:schemeClr val="tx2"/>
              </a:solidFill>
            </a:endParaRPr>
          </a:p>
          <a:p>
            <a:pPr>
              <a:buClr>
                <a:srgbClr val="840B55"/>
              </a:buClr>
              <a:buSzPct val="117000"/>
            </a:pPr>
            <a:r>
              <a:rPr lang="en-GB" dirty="0">
                <a:solidFill>
                  <a:schemeClr val="tx2"/>
                </a:solidFill>
              </a:rPr>
              <a:t>Atbalsta </a:t>
            </a:r>
            <a:r>
              <a:rPr lang="en-GB" dirty="0" err="1">
                <a:solidFill>
                  <a:schemeClr val="tx2"/>
                </a:solidFill>
              </a:rPr>
              <a:t>sniegšana</a:t>
            </a:r>
            <a:r>
              <a:rPr lang="en-GB" dirty="0">
                <a:solidFill>
                  <a:schemeClr val="tx2"/>
                </a:solidFill>
              </a:rPr>
              <a:t>  </a:t>
            </a:r>
            <a:r>
              <a:rPr lang="en-GB" dirty="0" err="1">
                <a:solidFill>
                  <a:schemeClr val="tx2"/>
                </a:solidFill>
              </a:rPr>
              <a:t>tiesu</a:t>
            </a:r>
            <a:r>
              <a:rPr lang="en-GB" dirty="0">
                <a:solidFill>
                  <a:schemeClr val="tx2"/>
                </a:solidFill>
              </a:rPr>
              <a:t> </a:t>
            </a:r>
            <a:r>
              <a:rPr lang="en-GB" dirty="0" err="1">
                <a:solidFill>
                  <a:schemeClr val="tx2"/>
                </a:solidFill>
              </a:rPr>
              <a:t>specializācijā</a:t>
            </a:r>
            <a:endParaRPr lang="en-GB" dirty="0">
              <a:solidFill>
                <a:schemeClr val="tx2"/>
              </a:solidFill>
            </a:endParaRPr>
          </a:p>
          <a:p>
            <a:pPr>
              <a:buClr>
                <a:srgbClr val="840B55"/>
              </a:buClr>
              <a:buSzPct val="117000"/>
            </a:pPr>
            <a:r>
              <a:rPr lang="en-GB" dirty="0">
                <a:solidFill>
                  <a:schemeClr val="tx2"/>
                </a:solidFill>
              </a:rPr>
              <a:t>Tiesu tulku </a:t>
            </a:r>
            <a:r>
              <a:rPr lang="en-GB" dirty="0" err="1">
                <a:solidFill>
                  <a:schemeClr val="tx2"/>
                </a:solidFill>
              </a:rPr>
              <a:t>reformas</a:t>
            </a:r>
            <a:r>
              <a:rPr lang="en-GB" dirty="0">
                <a:solidFill>
                  <a:schemeClr val="tx2"/>
                </a:solidFill>
              </a:rPr>
              <a:t> </a:t>
            </a:r>
            <a:r>
              <a:rPr lang="en-GB" dirty="0" err="1">
                <a:solidFill>
                  <a:schemeClr val="tx2"/>
                </a:solidFill>
              </a:rPr>
              <a:t>noslēgšana</a:t>
            </a:r>
            <a:r>
              <a:rPr lang="en-GB" dirty="0">
                <a:solidFill>
                  <a:schemeClr val="tx2"/>
                </a:solidFill>
              </a:rPr>
              <a:t> </a:t>
            </a:r>
          </a:p>
          <a:p>
            <a:pPr>
              <a:buClr>
                <a:srgbClr val="840B55"/>
              </a:buClr>
              <a:buSzPct val="117000"/>
            </a:pPr>
            <a:r>
              <a:rPr lang="en-GB" dirty="0">
                <a:solidFill>
                  <a:schemeClr val="tx2"/>
                </a:solidFill>
              </a:rPr>
              <a:t>Tiesu </a:t>
            </a:r>
            <a:r>
              <a:rPr lang="en-GB" dirty="0" err="1">
                <a:solidFill>
                  <a:schemeClr val="tx2"/>
                </a:solidFill>
              </a:rPr>
              <a:t>darba</a:t>
            </a:r>
            <a:r>
              <a:rPr lang="en-GB" dirty="0">
                <a:solidFill>
                  <a:schemeClr val="tx2"/>
                </a:solidFill>
              </a:rPr>
              <a:t> </a:t>
            </a:r>
            <a:r>
              <a:rPr lang="en-GB" dirty="0" err="1">
                <a:solidFill>
                  <a:schemeClr val="tx2"/>
                </a:solidFill>
              </a:rPr>
              <a:t>nodrošināšana</a:t>
            </a:r>
            <a:r>
              <a:rPr lang="en-GB" dirty="0">
                <a:solidFill>
                  <a:schemeClr val="tx2"/>
                </a:solidFill>
              </a:rPr>
              <a:t> </a:t>
            </a:r>
            <a:r>
              <a:rPr lang="en-GB" dirty="0" err="1">
                <a:solidFill>
                  <a:schemeClr val="tx2"/>
                </a:solidFill>
              </a:rPr>
              <a:t>ārkārtējās</a:t>
            </a:r>
            <a:r>
              <a:rPr lang="en-GB" dirty="0">
                <a:solidFill>
                  <a:schemeClr val="tx2"/>
                </a:solidFill>
              </a:rPr>
              <a:t> </a:t>
            </a:r>
            <a:r>
              <a:rPr lang="en-GB" dirty="0" err="1">
                <a:solidFill>
                  <a:schemeClr val="tx2"/>
                </a:solidFill>
              </a:rPr>
              <a:t>situācijas</a:t>
            </a:r>
            <a:r>
              <a:rPr lang="en-GB" dirty="0">
                <a:solidFill>
                  <a:schemeClr val="tx2"/>
                </a:solidFill>
              </a:rPr>
              <a:t> </a:t>
            </a:r>
            <a:r>
              <a:rPr lang="en-GB" dirty="0" err="1">
                <a:solidFill>
                  <a:schemeClr val="tx2"/>
                </a:solidFill>
              </a:rPr>
              <a:t>apstāk</a:t>
            </a:r>
            <a:r>
              <a:rPr lang="lv-LV" dirty="0">
                <a:solidFill>
                  <a:schemeClr val="tx2"/>
                </a:solidFill>
              </a:rPr>
              <a:t>ļ</a:t>
            </a:r>
            <a:r>
              <a:rPr lang="en-GB" dirty="0" err="1">
                <a:solidFill>
                  <a:schemeClr val="tx2"/>
                </a:solidFill>
              </a:rPr>
              <a:t>os</a:t>
            </a:r>
            <a:endParaRPr lang="en-GB" dirty="0">
              <a:solidFill>
                <a:schemeClr val="tx2"/>
              </a:solidFill>
            </a:endParaRPr>
          </a:p>
          <a:p>
            <a:endParaRPr lang="en-GB" dirty="0"/>
          </a:p>
        </p:txBody>
      </p:sp>
      <p:cxnSp>
        <p:nvCxnSpPr>
          <p:cNvPr id="10" name="Taisns savienotājs 9">
            <a:extLst>
              <a:ext uri="{FF2B5EF4-FFF2-40B4-BE49-F238E27FC236}">
                <a16:creationId xmlns:a16="http://schemas.microsoft.com/office/drawing/2014/main" xmlns="" id="{72B5C2DB-D925-4847-A854-795DB3E05A17}"/>
              </a:ext>
            </a:extLst>
          </p:cNvPr>
          <p:cNvCxnSpPr>
            <a:cxnSpLocks/>
          </p:cNvCxnSpPr>
          <p:nvPr/>
        </p:nvCxnSpPr>
        <p:spPr>
          <a:xfrm>
            <a:off x="989814" y="1690688"/>
            <a:ext cx="0" cy="42797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Ovāls 12">
            <a:extLst>
              <a:ext uri="{FF2B5EF4-FFF2-40B4-BE49-F238E27FC236}">
                <a16:creationId xmlns:a16="http://schemas.microsoft.com/office/drawing/2014/main" xmlns="" id="{2DF9FCF6-D243-41FA-88E0-2C17C77BD64F}"/>
              </a:ext>
            </a:extLst>
          </p:cNvPr>
          <p:cNvSpPr/>
          <p:nvPr/>
        </p:nvSpPr>
        <p:spPr>
          <a:xfrm>
            <a:off x="504335" y="595044"/>
            <a:ext cx="970957" cy="918696"/>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5" name="Grafika 14" descr="Mozaīkas gabaliņi">
            <a:extLst>
              <a:ext uri="{FF2B5EF4-FFF2-40B4-BE49-F238E27FC236}">
                <a16:creationId xmlns:a16="http://schemas.microsoft.com/office/drawing/2014/main" xmlns="" id="{0E1FCE80-5B64-40FA-91A9-90CBD47BAF6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45083" y="661589"/>
            <a:ext cx="739868" cy="776720"/>
          </a:xfrm>
          <a:prstGeom prst="rect">
            <a:avLst/>
          </a:prstGeom>
        </p:spPr>
      </p:pic>
    </p:spTree>
    <p:extLst>
      <p:ext uri="{BB962C8B-B14F-4D97-AF65-F5344CB8AC3E}">
        <p14:creationId xmlns:p14="http://schemas.microsoft.com/office/powerpoint/2010/main" val="5274777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xmlns="" id="{16DBA9A5-BC2A-46CD-A839-E70D6BF7D3F0}"/>
              </a:ext>
            </a:extLst>
          </p:cNvPr>
          <p:cNvSpPr txBox="1"/>
          <p:nvPr/>
        </p:nvSpPr>
        <p:spPr>
          <a:xfrm>
            <a:off x="1640840" y="597555"/>
            <a:ext cx="4053840" cy="646331"/>
          </a:xfrm>
          <a:prstGeom prst="rect">
            <a:avLst/>
          </a:prstGeom>
          <a:noFill/>
        </p:spPr>
        <p:txBody>
          <a:bodyPr wrap="square" rtlCol="0">
            <a:spAutoFit/>
          </a:bodyPr>
          <a:lstStyle/>
          <a:p>
            <a:r>
              <a:rPr lang="en-GB" sz="3600" dirty="0">
                <a:solidFill>
                  <a:schemeClr val="tx2"/>
                </a:solidFill>
              </a:rPr>
              <a:t>Tiesu </a:t>
            </a:r>
            <a:r>
              <a:rPr lang="en-GB" sz="3600" dirty="0" err="1">
                <a:solidFill>
                  <a:schemeClr val="tx2"/>
                </a:solidFill>
              </a:rPr>
              <a:t>statistika</a:t>
            </a:r>
            <a:endParaRPr lang="en-GB" sz="3600" dirty="0">
              <a:solidFill>
                <a:schemeClr val="tx2"/>
              </a:solidFill>
            </a:endParaRPr>
          </a:p>
        </p:txBody>
      </p:sp>
      <p:grpSp>
        <p:nvGrpSpPr>
          <p:cNvPr id="22" name="Grupa 21">
            <a:extLst>
              <a:ext uri="{FF2B5EF4-FFF2-40B4-BE49-F238E27FC236}">
                <a16:creationId xmlns:a16="http://schemas.microsoft.com/office/drawing/2014/main" xmlns="" id="{B1EEBACA-FB62-4BF0-B265-AB55B4BAADFE}"/>
              </a:ext>
            </a:extLst>
          </p:cNvPr>
          <p:cNvGrpSpPr/>
          <p:nvPr/>
        </p:nvGrpSpPr>
        <p:grpSpPr>
          <a:xfrm>
            <a:off x="397536" y="426720"/>
            <a:ext cx="984224" cy="975360"/>
            <a:chOff x="397536" y="426720"/>
            <a:chExt cx="984224" cy="975360"/>
          </a:xfrm>
        </p:grpSpPr>
        <p:sp>
          <p:nvSpPr>
            <p:cNvPr id="18" name="Ovāls 17">
              <a:extLst>
                <a:ext uri="{FF2B5EF4-FFF2-40B4-BE49-F238E27FC236}">
                  <a16:creationId xmlns:a16="http://schemas.microsoft.com/office/drawing/2014/main" xmlns="" id="{BAA80562-584A-4322-B833-D0D00EA5AF9C}"/>
                </a:ext>
              </a:extLst>
            </p:cNvPr>
            <p:cNvSpPr/>
            <p:nvPr/>
          </p:nvSpPr>
          <p:spPr>
            <a:xfrm>
              <a:off x="397536" y="426720"/>
              <a:ext cx="984224" cy="97536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1" name="Grafika 20" descr="Statistika, RTL">
              <a:extLst>
                <a:ext uri="{FF2B5EF4-FFF2-40B4-BE49-F238E27FC236}">
                  <a16:creationId xmlns:a16="http://schemas.microsoft.com/office/drawing/2014/main" xmlns="" id="{5D831D3E-731F-43E0-BC5D-642932E2D8B2}"/>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59448" y="583486"/>
              <a:ext cx="660400" cy="660400"/>
            </a:xfrm>
            <a:prstGeom prst="rect">
              <a:avLst/>
            </a:prstGeom>
          </p:spPr>
        </p:pic>
      </p:grpSp>
      <p:pic>
        <p:nvPicPr>
          <p:cNvPr id="2" name="Attēls 1">
            <a:extLst>
              <a:ext uri="{FF2B5EF4-FFF2-40B4-BE49-F238E27FC236}">
                <a16:creationId xmlns:a16="http://schemas.microsoft.com/office/drawing/2014/main" xmlns="" id="{0D1ED9C9-EDEB-40D5-B03F-48224C7FF1C7}"/>
              </a:ext>
            </a:extLst>
          </p:cNvPr>
          <p:cNvPicPr>
            <a:picLocks noChangeAspect="1"/>
          </p:cNvPicPr>
          <p:nvPr/>
        </p:nvPicPr>
        <p:blipFill>
          <a:blip r:embed="rId4"/>
          <a:stretch>
            <a:fillRect/>
          </a:stretch>
        </p:blipFill>
        <p:spPr>
          <a:xfrm>
            <a:off x="961389" y="1400652"/>
            <a:ext cx="10182795" cy="4804558"/>
          </a:xfrm>
          <a:prstGeom prst="rect">
            <a:avLst/>
          </a:prstGeom>
        </p:spPr>
      </p:pic>
    </p:spTree>
    <p:extLst>
      <p:ext uri="{BB962C8B-B14F-4D97-AF65-F5344CB8AC3E}">
        <p14:creationId xmlns:p14="http://schemas.microsoft.com/office/powerpoint/2010/main" val="2083717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upa 5">
            <a:extLst>
              <a:ext uri="{FF2B5EF4-FFF2-40B4-BE49-F238E27FC236}">
                <a16:creationId xmlns:a16="http://schemas.microsoft.com/office/drawing/2014/main" xmlns="" id="{7CE88B62-07D7-4B7B-8BC1-93C7EDFBFB82}"/>
              </a:ext>
            </a:extLst>
          </p:cNvPr>
          <p:cNvGrpSpPr/>
          <p:nvPr/>
        </p:nvGrpSpPr>
        <p:grpSpPr>
          <a:xfrm>
            <a:off x="397536" y="426720"/>
            <a:ext cx="984224" cy="975360"/>
            <a:chOff x="397536" y="426720"/>
            <a:chExt cx="984224" cy="975360"/>
          </a:xfrm>
        </p:grpSpPr>
        <p:sp>
          <p:nvSpPr>
            <p:cNvPr id="7" name="Ovāls 6">
              <a:extLst>
                <a:ext uri="{FF2B5EF4-FFF2-40B4-BE49-F238E27FC236}">
                  <a16:creationId xmlns:a16="http://schemas.microsoft.com/office/drawing/2014/main" xmlns="" id="{27246BE7-E7F5-4F8C-866F-9D2D911F3B9C}"/>
                </a:ext>
              </a:extLst>
            </p:cNvPr>
            <p:cNvSpPr/>
            <p:nvPr/>
          </p:nvSpPr>
          <p:spPr>
            <a:xfrm>
              <a:off x="397536" y="426720"/>
              <a:ext cx="984224" cy="97536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Grafika 7" descr="Statistika, RTL">
              <a:extLst>
                <a:ext uri="{FF2B5EF4-FFF2-40B4-BE49-F238E27FC236}">
                  <a16:creationId xmlns:a16="http://schemas.microsoft.com/office/drawing/2014/main" xmlns="" id="{012FE178-C23E-4426-ABD0-827C1D2AF8CF}"/>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59448" y="583486"/>
              <a:ext cx="660400" cy="660400"/>
            </a:xfrm>
            <a:prstGeom prst="rect">
              <a:avLst/>
            </a:prstGeom>
          </p:spPr>
        </p:pic>
      </p:grpSp>
      <p:sp>
        <p:nvSpPr>
          <p:cNvPr id="9" name="TextBox 8">
            <a:extLst>
              <a:ext uri="{FF2B5EF4-FFF2-40B4-BE49-F238E27FC236}">
                <a16:creationId xmlns:a16="http://schemas.microsoft.com/office/drawing/2014/main" xmlns="" id="{2EE78508-8CD8-4032-A504-D407CD38AC21}"/>
              </a:ext>
            </a:extLst>
          </p:cNvPr>
          <p:cNvSpPr txBox="1"/>
          <p:nvPr/>
        </p:nvSpPr>
        <p:spPr>
          <a:xfrm>
            <a:off x="1666240" y="583486"/>
            <a:ext cx="2743200" cy="800219"/>
          </a:xfrm>
          <a:prstGeom prst="rect">
            <a:avLst/>
          </a:prstGeom>
          <a:noFill/>
        </p:spPr>
        <p:txBody>
          <a:bodyPr wrap="square" rtlCol="0">
            <a:spAutoFit/>
          </a:bodyPr>
          <a:lstStyle/>
          <a:p>
            <a:r>
              <a:rPr lang="en-GB" sz="2800" dirty="0">
                <a:solidFill>
                  <a:schemeClr val="tx2"/>
                </a:solidFill>
                <a:latin typeface="Abadi" panose="020B0604020104020204" pitchFamily="34" charset="0"/>
              </a:rPr>
              <a:t>Tiesu </a:t>
            </a:r>
            <a:r>
              <a:rPr lang="en-GB" sz="2800" dirty="0" err="1">
                <a:solidFill>
                  <a:schemeClr val="tx2"/>
                </a:solidFill>
                <a:latin typeface="Abadi" panose="020B0604020104020204" pitchFamily="34" charset="0"/>
              </a:rPr>
              <a:t>statistika</a:t>
            </a:r>
            <a:endParaRPr lang="en-GB" sz="2800" dirty="0">
              <a:solidFill>
                <a:schemeClr val="tx2"/>
              </a:solidFill>
              <a:latin typeface="Abadi" panose="020B0604020104020204" pitchFamily="34" charset="0"/>
            </a:endParaRPr>
          </a:p>
          <a:p>
            <a:endParaRPr lang="en-GB" dirty="0"/>
          </a:p>
        </p:txBody>
      </p:sp>
      <p:pic>
        <p:nvPicPr>
          <p:cNvPr id="3" name="Attēls 2">
            <a:extLst>
              <a:ext uri="{FF2B5EF4-FFF2-40B4-BE49-F238E27FC236}">
                <a16:creationId xmlns:a16="http://schemas.microsoft.com/office/drawing/2014/main" xmlns="" id="{5D235285-B1D9-45E8-A49F-6D63694B0A7F}"/>
              </a:ext>
            </a:extLst>
          </p:cNvPr>
          <p:cNvPicPr>
            <a:picLocks noChangeAspect="1"/>
          </p:cNvPicPr>
          <p:nvPr/>
        </p:nvPicPr>
        <p:blipFill>
          <a:blip r:embed="rId4"/>
          <a:stretch>
            <a:fillRect/>
          </a:stretch>
        </p:blipFill>
        <p:spPr>
          <a:xfrm>
            <a:off x="1543672" y="1243886"/>
            <a:ext cx="9524566" cy="4767312"/>
          </a:xfrm>
          <a:prstGeom prst="rect">
            <a:avLst/>
          </a:prstGeom>
        </p:spPr>
      </p:pic>
    </p:spTree>
    <p:extLst>
      <p:ext uri="{BB962C8B-B14F-4D97-AF65-F5344CB8AC3E}">
        <p14:creationId xmlns:p14="http://schemas.microsoft.com/office/powerpoint/2010/main" val="5546870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B4656797-C4F1-457A-9C5F-D942AA8FB415}"/>
              </a:ext>
            </a:extLst>
          </p:cNvPr>
          <p:cNvSpPr>
            <a:spLocks noGrp="1"/>
          </p:cNvSpPr>
          <p:nvPr>
            <p:ph type="title"/>
          </p:nvPr>
        </p:nvSpPr>
        <p:spPr>
          <a:xfrm>
            <a:off x="1543672" y="553006"/>
            <a:ext cx="9972040" cy="660400"/>
          </a:xfrm>
        </p:spPr>
        <p:txBody>
          <a:bodyPr>
            <a:normAutofit fontScale="90000"/>
          </a:bodyPr>
          <a:lstStyle/>
          <a:p>
            <a:r>
              <a:rPr lang="en-GB" sz="3100" dirty="0">
                <a:solidFill>
                  <a:schemeClr val="tx2"/>
                </a:solidFill>
                <a:latin typeface="Abadi" panose="020B0604020104020204" pitchFamily="34" charset="0"/>
              </a:rPr>
              <a:t/>
            </a:r>
            <a:br>
              <a:rPr lang="en-GB" sz="3100" dirty="0">
                <a:solidFill>
                  <a:schemeClr val="tx2"/>
                </a:solidFill>
                <a:latin typeface="Abadi" panose="020B0604020104020204" pitchFamily="34" charset="0"/>
              </a:rPr>
            </a:br>
            <a:r>
              <a:rPr lang="en-GB" sz="3100" dirty="0">
                <a:solidFill>
                  <a:schemeClr val="tx2"/>
                </a:solidFill>
                <a:latin typeface="Abadi" panose="020B0604020104020204" pitchFamily="34" charset="0"/>
              </a:rPr>
              <a:t>Tiesu </a:t>
            </a:r>
            <a:r>
              <a:rPr lang="en-GB" sz="3100" dirty="0" err="1">
                <a:solidFill>
                  <a:schemeClr val="tx2"/>
                </a:solidFill>
                <a:latin typeface="Abadi" panose="020B0604020104020204" pitchFamily="34" charset="0"/>
              </a:rPr>
              <a:t>statistika</a:t>
            </a:r>
            <a:r>
              <a:rPr lang="en-GB" dirty="0">
                <a:solidFill>
                  <a:schemeClr val="tx2"/>
                </a:solidFill>
                <a:latin typeface="Abadi" panose="020B0604020104020204" pitchFamily="34" charset="0"/>
              </a:rPr>
              <a:t/>
            </a:r>
            <a:br>
              <a:rPr lang="en-GB" dirty="0">
                <a:solidFill>
                  <a:schemeClr val="tx2"/>
                </a:solidFill>
                <a:latin typeface="Abadi" panose="020B0604020104020204" pitchFamily="34" charset="0"/>
              </a:rPr>
            </a:br>
            <a:endParaRPr lang="en-GB" dirty="0"/>
          </a:p>
        </p:txBody>
      </p:sp>
      <p:grpSp>
        <p:nvGrpSpPr>
          <p:cNvPr id="4" name="Grupa 3">
            <a:extLst>
              <a:ext uri="{FF2B5EF4-FFF2-40B4-BE49-F238E27FC236}">
                <a16:creationId xmlns:a16="http://schemas.microsoft.com/office/drawing/2014/main" xmlns="" id="{311D8D8E-D425-4396-9670-3B600042D6B3}"/>
              </a:ext>
            </a:extLst>
          </p:cNvPr>
          <p:cNvGrpSpPr/>
          <p:nvPr/>
        </p:nvGrpSpPr>
        <p:grpSpPr>
          <a:xfrm>
            <a:off x="397536" y="426720"/>
            <a:ext cx="984224" cy="975360"/>
            <a:chOff x="397536" y="426720"/>
            <a:chExt cx="984224" cy="975360"/>
          </a:xfrm>
        </p:grpSpPr>
        <p:sp>
          <p:nvSpPr>
            <p:cNvPr id="5" name="Ovāls 4">
              <a:extLst>
                <a:ext uri="{FF2B5EF4-FFF2-40B4-BE49-F238E27FC236}">
                  <a16:creationId xmlns:a16="http://schemas.microsoft.com/office/drawing/2014/main" xmlns="" id="{906BEE39-9FF5-418E-A4C7-453B0FA310B2}"/>
                </a:ext>
              </a:extLst>
            </p:cNvPr>
            <p:cNvSpPr/>
            <p:nvPr/>
          </p:nvSpPr>
          <p:spPr>
            <a:xfrm>
              <a:off x="397536" y="426720"/>
              <a:ext cx="984224" cy="97536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Grafika 5" descr="Statistika, RTL">
              <a:extLst>
                <a:ext uri="{FF2B5EF4-FFF2-40B4-BE49-F238E27FC236}">
                  <a16:creationId xmlns:a16="http://schemas.microsoft.com/office/drawing/2014/main" xmlns="" id="{FBA1F8CE-21F8-437D-8C38-DB6A413A9351}"/>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59448" y="583486"/>
              <a:ext cx="660400" cy="660400"/>
            </a:xfrm>
            <a:prstGeom prst="rect">
              <a:avLst/>
            </a:prstGeom>
          </p:spPr>
        </p:pic>
      </p:grpSp>
      <p:pic>
        <p:nvPicPr>
          <p:cNvPr id="10" name="Satura vietturis 9">
            <a:extLst>
              <a:ext uri="{FF2B5EF4-FFF2-40B4-BE49-F238E27FC236}">
                <a16:creationId xmlns:a16="http://schemas.microsoft.com/office/drawing/2014/main" xmlns="" id="{9EEDB511-266E-43F1-8F0B-ECEAF58E0AC0}"/>
              </a:ext>
            </a:extLst>
          </p:cNvPr>
          <p:cNvPicPr>
            <a:picLocks noGrp="1" noChangeAspect="1"/>
          </p:cNvPicPr>
          <p:nvPr>
            <p:ph idx="1"/>
          </p:nvPr>
        </p:nvPicPr>
        <p:blipFill>
          <a:blip r:embed="rId4"/>
          <a:stretch>
            <a:fillRect/>
          </a:stretch>
        </p:blipFill>
        <p:spPr>
          <a:xfrm>
            <a:off x="1543672" y="1264922"/>
            <a:ext cx="8992248" cy="5405176"/>
          </a:xfrm>
          <a:prstGeom prst="rect">
            <a:avLst/>
          </a:prstGeom>
        </p:spPr>
      </p:pic>
    </p:spTree>
    <p:extLst>
      <p:ext uri="{BB962C8B-B14F-4D97-AF65-F5344CB8AC3E}">
        <p14:creationId xmlns:p14="http://schemas.microsoft.com/office/powerpoint/2010/main" val="12254873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6CE43962-4EE0-4ED2-8C1E-C4A49BA2812F}"/>
              </a:ext>
            </a:extLst>
          </p:cNvPr>
          <p:cNvSpPr>
            <a:spLocks noGrp="1"/>
          </p:cNvSpPr>
          <p:nvPr>
            <p:ph type="title"/>
          </p:nvPr>
        </p:nvSpPr>
        <p:spPr>
          <a:xfrm>
            <a:off x="1737360" y="365125"/>
            <a:ext cx="9616440" cy="1148715"/>
          </a:xfrm>
        </p:spPr>
        <p:txBody>
          <a:bodyPr>
            <a:normAutofit/>
          </a:bodyPr>
          <a:lstStyle/>
          <a:p>
            <a:r>
              <a:rPr lang="en-GB" sz="2800" dirty="0">
                <a:solidFill>
                  <a:schemeClr val="tx2"/>
                </a:solidFill>
                <a:latin typeface="Abadi" panose="020B0604020104020204" pitchFamily="34" charset="0"/>
              </a:rPr>
              <a:t>Tiesu </a:t>
            </a:r>
            <a:r>
              <a:rPr lang="en-GB" sz="2800" dirty="0" err="1">
                <a:solidFill>
                  <a:schemeClr val="tx2"/>
                </a:solidFill>
                <a:latin typeface="Abadi" panose="020B0604020104020204" pitchFamily="34" charset="0"/>
              </a:rPr>
              <a:t>statistika</a:t>
            </a:r>
            <a:endParaRPr lang="en-GB" sz="2800" dirty="0"/>
          </a:p>
        </p:txBody>
      </p:sp>
      <p:pic>
        <p:nvPicPr>
          <p:cNvPr id="7" name="Satura vietturis 6">
            <a:extLst>
              <a:ext uri="{FF2B5EF4-FFF2-40B4-BE49-F238E27FC236}">
                <a16:creationId xmlns:a16="http://schemas.microsoft.com/office/drawing/2014/main" xmlns="" id="{288FE747-4BA0-4C42-888F-2C7EF5665703}"/>
              </a:ext>
            </a:extLst>
          </p:cNvPr>
          <p:cNvPicPr>
            <a:picLocks noGrp="1" noChangeAspect="1"/>
          </p:cNvPicPr>
          <p:nvPr>
            <p:ph idx="1"/>
          </p:nvPr>
        </p:nvPicPr>
        <p:blipFill>
          <a:blip r:embed="rId2"/>
          <a:stretch>
            <a:fillRect/>
          </a:stretch>
        </p:blipFill>
        <p:spPr>
          <a:xfrm>
            <a:off x="1219848" y="1513840"/>
            <a:ext cx="9888494" cy="5259228"/>
          </a:xfrm>
          <a:prstGeom prst="rect">
            <a:avLst/>
          </a:prstGeom>
        </p:spPr>
      </p:pic>
      <p:grpSp>
        <p:nvGrpSpPr>
          <p:cNvPr id="4" name="Grupa 3">
            <a:extLst>
              <a:ext uri="{FF2B5EF4-FFF2-40B4-BE49-F238E27FC236}">
                <a16:creationId xmlns:a16="http://schemas.microsoft.com/office/drawing/2014/main" xmlns="" id="{E0A80FDA-3C2C-4200-932D-8192EF0CCDD7}"/>
              </a:ext>
            </a:extLst>
          </p:cNvPr>
          <p:cNvGrpSpPr/>
          <p:nvPr/>
        </p:nvGrpSpPr>
        <p:grpSpPr>
          <a:xfrm>
            <a:off x="397536" y="426720"/>
            <a:ext cx="984224" cy="975360"/>
            <a:chOff x="397536" y="426720"/>
            <a:chExt cx="984224" cy="975360"/>
          </a:xfrm>
        </p:grpSpPr>
        <p:sp>
          <p:nvSpPr>
            <p:cNvPr id="5" name="Ovāls 4">
              <a:extLst>
                <a:ext uri="{FF2B5EF4-FFF2-40B4-BE49-F238E27FC236}">
                  <a16:creationId xmlns:a16="http://schemas.microsoft.com/office/drawing/2014/main" xmlns="" id="{729B1309-AB67-4E4A-A71E-64C8C6853A75}"/>
                </a:ext>
              </a:extLst>
            </p:cNvPr>
            <p:cNvSpPr/>
            <p:nvPr/>
          </p:nvSpPr>
          <p:spPr>
            <a:xfrm>
              <a:off x="397536" y="426720"/>
              <a:ext cx="984224" cy="97536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Grafika 5" descr="Statistika, RTL">
              <a:extLst>
                <a:ext uri="{FF2B5EF4-FFF2-40B4-BE49-F238E27FC236}">
                  <a16:creationId xmlns:a16="http://schemas.microsoft.com/office/drawing/2014/main" xmlns="" id="{8A6A1B74-1396-420C-AAE2-E29D28DA158B}"/>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559448" y="583486"/>
              <a:ext cx="660400" cy="660400"/>
            </a:xfrm>
            <a:prstGeom prst="rect">
              <a:avLst/>
            </a:prstGeom>
          </p:spPr>
        </p:pic>
      </p:grpSp>
    </p:spTree>
    <p:extLst>
      <p:ext uri="{BB962C8B-B14F-4D97-AF65-F5344CB8AC3E}">
        <p14:creationId xmlns:p14="http://schemas.microsoft.com/office/powerpoint/2010/main" val="9859246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xmlns="" id="{9C891BE1-9360-451B-B80E-0072889E7EF6}"/>
              </a:ext>
            </a:extLst>
          </p:cNvPr>
          <p:cNvSpPr>
            <a:spLocks noGrp="1"/>
          </p:cNvSpPr>
          <p:nvPr>
            <p:ph idx="1"/>
          </p:nvPr>
        </p:nvSpPr>
        <p:spPr/>
        <p:txBody>
          <a:bodyPr>
            <a:normAutofit/>
          </a:bodyPr>
          <a:lstStyle/>
          <a:p>
            <a:pPr marL="0" indent="0" algn="ctr">
              <a:buNone/>
            </a:pPr>
            <a:endParaRPr lang="en-GB" sz="4800" dirty="0">
              <a:solidFill>
                <a:schemeClr val="tx2"/>
              </a:solidFill>
              <a:latin typeface="Abadi" panose="020B0604020104020204" pitchFamily="34" charset="0"/>
            </a:endParaRPr>
          </a:p>
          <a:p>
            <a:pPr marL="0" indent="0" algn="ctr">
              <a:buNone/>
            </a:pPr>
            <a:r>
              <a:rPr lang="en-GB" sz="4800" dirty="0" err="1">
                <a:solidFill>
                  <a:schemeClr val="tx2"/>
                </a:solidFill>
                <a:latin typeface="Abadi" panose="020B0604020104020204" pitchFamily="34" charset="0"/>
              </a:rPr>
              <a:t>Paldies</a:t>
            </a:r>
            <a:r>
              <a:rPr lang="en-GB" sz="4800" dirty="0">
                <a:solidFill>
                  <a:schemeClr val="tx2"/>
                </a:solidFill>
                <a:latin typeface="Abadi" panose="020B0604020104020204" pitchFamily="34" charset="0"/>
              </a:rPr>
              <a:t>!</a:t>
            </a:r>
          </a:p>
        </p:txBody>
      </p:sp>
      <p:grpSp>
        <p:nvGrpSpPr>
          <p:cNvPr id="6" name="Grupa 5">
            <a:extLst>
              <a:ext uri="{FF2B5EF4-FFF2-40B4-BE49-F238E27FC236}">
                <a16:creationId xmlns:a16="http://schemas.microsoft.com/office/drawing/2014/main" xmlns="" id="{09D23A87-3CC0-450B-8FF8-82D9CECC41B8}"/>
              </a:ext>
            </a:extLst>
          </p:cNvPr>
          <p:cNvGrpSpPr/>
          <p:nvPr/>
        </p:nvGrpSpPr>
        <p:grpSpPr>
          <a:xfrm>
            <a:off x="0" y="0"/>
            <a:ext cx="12192000" cy="7304314"/>
            <a:chOff x="0" y="0"/>
            <a:chExt cx="12192000" cy="7304314"/>
          </a:xfrm>
        </p:grpSpPr>
        <p:grpSp>
          <p:nvGrpSpPr>
            <p:cNvPr id="7" name="Grupa 6">
              <a:extLst>
                <a:ext uri="{FF2B5EF4-FFF2-40B4-BE49-F238E27FC236}">
                  <a16:creationId xmlns:a16="http://schemas.microsoft.com/office/drawing/2014/main" xmlns="" id="{F05A0642-17BA-44AD-AEAE-939F2BC99927}"/>
                </a:ext>
              </a:extLst>
            </p:cNvPr>
            <p:cNvGrpSpPr/>
            <p:nvPr/>
          </p:nvGrpSpPr>
          <p:grpSpPr>
            <a:xfrm>
              <a:off x="1" y="0"/>
              <a:ext cx="12191999" cy="7304314"/>
              <a:chOff x="0" y="-152399"/>
              <a:chExt cx="12191999" cy="7304314"/>
            </a:xfrm>
          </p:grpSpPr>
          <p:sp>
            <p:nvSpPr>
              <p:cNvPr id="9" name="Taisnleņķa trīsstūris 8">
                <a:extLst>
                  <a:ext uri="{FF2B5EF4-FFF2-40B4-BE49-F238E27FC236}">
                    <a16:creationId xmlns:a16="http://schemas.microsoft.com/office/drawing/2014/main" xmlns="" id="{56C6CFED-7777-4F53-A9FA-24D4697D4F95}"/>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Taisnleņķa trīsstūris 9">
                <a:extLst>
                  <a:ext uri="{FF2B5EF4-FFF2-40B4-BE49-F238E27FC236}">
                    <a16:creationId xmlns:a16="http://schemas.microsoft.com/office/drawing/2014/main" xmlns="" id="{0CE64730-8D51-48D4-9D51-20E3DD6AC856}"/>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8" name="Taisnleņķa trīsstūris 7">
              <a:extLst>
                <a:ext uri="{FF2B5EF4-FFF2-40B4-BE49-F238E27FC236}">
                  <a16:creationId xmlns:a16="http://schemas.microsoft.com/office/drawing/2014/main" xmlns="" id="{CE0CF473-20C7-4516-BFEE-2858DF76B392}"/>
                </a:ext>
              </a:extLst>
            </p:cNvPr>
            <p:cNvSpPr/>
            <p:nvPr/>
          </p:nvSpPr>
          <p:spPr>
            <a:xfrm>
              <a:off x="0" y="2231572"/>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11601525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upa 9">
            <a:extLst>
              <a:ext uri="{FF2B5EF4-FFF2-40B4-BE49-F238E27FC236}">
                <a16:creationId xmlns:a16="http://schemas.microsoft.com/office/drawing/2014/main" xmlns="" id="{8061F936-3406-4135-927C-5ADE4B094AD2}"/>
              </a:ext>
            </a:extLst>
          </p:cNvPr>
          <p:cNvGrpSpPr/>
          <p:nvPr/>
        </p:nvGrpSpPr>
        <p:grpSpPr>
          <a:xfrm>
            <a:off x="0" y="136387"/>
            <a:ext cx="12192000" cy="7304314"/>
            <a:chOff x="0" y="0"/>
            <a:chExt cx="12192000" cy="7304314"/>
          </a:xfrm>
        </p:grpSpPr>
        <p:grpSp>
          <p:nvGrpSpPr>
            <p:cNvPr id="11" name="Grupa 10">
              <a:extLst>
                <a:ext uri="{FF2B5EF4-FFF2-40B4-BE49-F238E27FC236}">
                  <a16:creationId xmlns:a16="http://schemas.microsoft.com/office/drawing/2014/main" xmlns="" id="{818BE8B6-6301-49FB-9AB1-0B0C1CFC95CF}"/>
                </a:ext>
              </a:extLst>
            </p:cNvPr>
            <p:cNvGrpSpPr/>
            <p:nvPr/>
          </p:nvGrpSpPr>
          <p:grpSpPr>
            <a:xfrm>
              <a:off x="1" y="0"/>
              <a:ext cx="12191999" cy="7304314"/>
              <a:chOff x="0" y="-152399"/>
              <a:chExt cx="12191999" cy="7304314"/>
            </a:xfrm>
          </p:grpSpPr>
          <p:sp>
            <p:nvSpPr>
              <p:cNvPr id="13" name="Taisnleņķa trīsstūris 12">
                <a:extLst>
                  <a:ext uri="{FF2B5EF4-FFF2-40B4-BE49-F238E27FC236}">
                    <a16:creationId xmlns:a16="http://schemas.microsoft.com/office/drawing/2014/main" xmlns="" id="{6195077A-2AF7-4939-8187-576870AF297F}"/>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aisnleņķa trīsstūris 13">
                <a:extLst>
                  <a:ext uri="{FF2B5EF4-FFF2-40B4-BE49-F238E27FC236}">
                    <a16:creationId xmlns:a16="http://schemas.microsoft.com/office/drawing/2014/main" xmlns="" id="{FDA72F16-62B6-4CF4-80F0-B2F9C546DAB7}"/>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12" name="Taisnleņķa trīsstūris 11">
              <a:extLst>
                <a:ext uri="{FF2B5EF4-FFF2-40B4-BE49-F238E27FC236}">
                  <a16:creationId xmlns:a16="http://schemas.microsoft.com/office/drawing/2014/main" xmlns="" id="{E4955E5C-24D9-48D9-98F1-C9F0D77D08A6}"/>
                </a:ext>
              </a:extLst>
            </p:cNvPr>
            <p:cNvSpPr/>
            <p:nvPr/>
          </p:nvSpPr>
          <p:spPr>
            <a:xfrm>
              <a:off x="0" y="2231572"/>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Virsraksts 1">
            <a:extLst>
              <a:ext uri="{FF2B5EF4-FFF2-40B4-BE49-F238E27FC236}">
                <a16:creationId xmlns:a16="http://schemas.microsoft.com/office/drawing/2014/main" xmlns="" id="{5A537908-9347-403D-BA4F-3B545D2F9113}"/>
              </a:ext>
            </a:extLst>
          </p:cNvPr>
          <p:cNvSpPr>
            <a:spLocks noGrp="1"/>
          </p:cNvSpPr>
          <p:nvPr>
            <p:ph type="title"/>
          </p:nvPr>
        </p:nvSpPr>
        <p:spPr>
          <a:xfrm>
            <a:off x="1799734" y="365125"/>
            <a:ext cx="8183252" cy="1325563"/>
          </a:xfrm>
        </p:spPr>
        <p:txBody>
          <a:bodyPr/>
          <a:lstStyle/>
          <a:p>
            <a:r>
              <a:rPr lang="en-GB" b="1" dirty="0" err="1">
                <a:solidFill>
                  <a:schemeClr val="tx2"/>
                </a:solidFill>
              </a:rPr>
              <a:t>Budžets</a:t>
            </a:r>
            <a:r>
              <a:rPr lang="en-GB" b="1" dirty="0">
                <a:solidFill>
                  <a:schemeClr val="tx2"/>
                </a:solidFill>
              </a:rPr>
              <a:t> </a:t>
            </a:r>
          </a:p>
        </p:txBody>
      </p:sp>
      <p:sp>
        <p:nvSpPr>
          <p:cNvPr id="15" name="Ovāls 14">
            <a:extLst>
              <a:ext uri="{FF2B5EF4-FFF2-40B4-BE49-F238E27FC236}">
                <a16:creationId xmlns:a16="http://schemas.microsoft.com/office/drawing/2014/main" xmlns="" id="{6E1888D6-EF38-4B19-962C-4069FA713F83}"/>
              </a:ext>
            </a:extLst>
          </p:cNvPr>
          <p:cNvSpPr/>
          <p:nvPr/>
        </p:nvSpPr>
        <p:spPr>
          <a:xfrm>
            <a:off x="428920" y="412599"/>
            <a:ext cx="1117469" cy="1056971"/>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7" name="Grafika 16" descr="Portfelis">
            <a:extLst>
              <a:ext uri="{FF2B5EF4-FFF2-40B4-BE49-F238E27FC236}">
                <a16:creationId xmlns:a16="http://schemas.microsoft.com/office/drawing/2014/main" xmlns="" id="{92038401-CFC7-4DF3-8FC5-B5516EB10AC8}"/>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628159" y="582461"/>
            <a:ext cx="718989" cy="717246"/>
          </a:xfrm>
          <a:prstGeom prst="rect">
            <a:avLst/>
          </a:prstGeom>
        </p:spPr>
      </p:pic>
      <p:cxnSp>
        <p:nvCxnSpPr>
          <p:cNvPr id="19" name="Taisns savienotājs 18">
            <a:extLst>
              <a:ext uri="{FF2B5EF4-FFF2-40B4-BE49-F238E27FC236}">
                <a16:creationId xmlns:a16="http://schemas.microsoft.com/office/drawing/2014/main" xmlns="" id="{818E7401-E3A4-48F4-949B-F6656109A069}"/>
              </a:ext>
            </a:extLst>
          </p:cNvPr>
          <p:cNvCxnSpPr>
            <a:cxnSpLocks/>
          </p:cNvCxnSpPr>
          <p:nvPr/>
        </p:nvCxnSpPr>
        <p:spPr>
          <a:xfrm>
            <a:off x="1696203" y="2036449"/>
            <a:ext cx="0" cy="350419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xmlns="" id="{8D05BCDC-B7E7-4281-B2B1-C206B0FD2C2D}"/>
              </a:ext>
            </a:extLst>
          </p:cNvPr>
          <p:cNvSpPr txBox="1"/>
          <p:nvPr/>
        </p:nvSpPr>
        <p:spPr>
          <a:xfrm>
            <a:off x="5729414" y="1832259"/>
            <a:ext cx="5388675" cy="3492751"/>
          </a:xfrm>
          <a:prstGeom prst="rect">
            <a:avLst/>
          </a:prstGeom>
          <a:noFill/>
        </p:spPr>
        <p:txBody>
          <a:bodyPr wrap="square" rtlCol="0">
            <a:spAutoFit/>
          </a:bodyPr>
          <a:lstStyle/>
          <a:p>
            <a:pPr>
              <a:lnSpc>
                <a:spcPct val="150000"/>
              </a:lnSpc>
            </a:pPr>
            <a:r>
              <a:rPr lang="en-GB" sz="2800" dirty="0">
                <a:solidFill>
                  <a:schemeClr val="tx2"/>
                </a:solidFill>
              </a:rPr>
              <a:t>      </a:t>
            </a:r>
            <a:r>
              <a:rPr lang="lv-LV" sz="2400" b="1" dirty="0">
                <a:solidFill>
                  <a:schemeClr val="tx2"/>
                </a:solidFill>
              </a:rPr>
              <a:t>2019 i</a:t>
            </a:r>
            <a:r>
              <a:rPr lang="en-GB" sz="2400" b="1" dirty="0" err="1">
                <a:solidFill>
                  <a:schemeClr val="tx2"/>
                </a:solidFill>
              </a:rPr>
              <a:t>zdevum</a:t>
            </a:r>
            <a:r>
              <a:rPr lang="lv-LV" sz="2400" b="1" dirty="0">
                <a:solidFill>
                  <a:schemeClr val="tx2"/>
                </a:solidFill>
              </a:rPr>
              <a:t>u sadalījums </a:t>
            </a:r>
            <a:r>
              <a:rPr lang="en-GB" sz="2400" b="1" dirty="0">
                <a:solidFill>
                  <a:schemeClr val="tx2"/>
                </a:solidFill>
              </a:rPr>
              <a:t>(EUR)</a:t>
            </a:r>
          </a:p>
          <a:p>
            <a:pPr marL="514350" indent="-514350">
              <a:lnSpc>
                <a:spcPct val="150000"/>
              </a:lnSpc>
              <a:buClr>
                <a:srgbClr val="840B55"/>
              </a:buClr>
              <a:buSzPct val="117000"/>
              <a:buFont typeface="Arial" panose="020B0604020202020204" pitchFamily="34" charset="0"/>
              <a:buChar char="•"/>
            </a:pPr>
            <a:r>
              <a:rPr lang="lv-LV" sz="2400" dirty="0">
                <a:solidFill>
                  <a:schemeClr val="tx2"/>
                </a:solidFill>
              </a:rPr>
              <a:t>Atlīdzība</a:t>
            </a:r>
            <a:r>
              <a:rPr lang="en-GB" sz="2400" dirty="0">
                <a:solidFill>
                  <a:schemeClr val="tx2"/>
                </a:solidFill>
              </a:rPr>
              <a:t> – </a:t>
            </a:r>
            <a:r>
              <a:rPr lang="lv-LV" sz="2400" dirty="0">
                <a:solidFill>
                  <a:schemeClr val="tx2"/>
                </a:solidFill>
              </a:rPr>
              <a:t>45 897 668</a:t>
            </a:r>
            <a:endParaRPr lang="en-GB" sz="2400" dirty="0">
              <a:solidFill>
                <a:schemeClr val="tx2"/>
              </a:solidFill>
            </a:endParaRPr>
          </a:p>
          <a:p>
            <a:pPr marL="514350" indent="-514350">
              <a:lnSpc>
                <a:spcPct val="150000"/>
              </a:lnSpc>
              <a:buClr>
                <a:srgbClr val="840B55"/>
              </a:buClr>
              <a:buSzPct val="117000"/>
              <a:buFont typeface="Arial" panose="020B0604020202020204" pitchFamily="34" charset="0"/>
              <a:buChar char="•"/>
            </a:pPr>
            <a:r>
              <a:rPr lang="lv-LV" sz="2400" dirty="0">
                <a:solidFill>
                  <a:schemeClr val="tx2"/>
                </a:solidFill>
              </a:rPr>
              <a:t>Preces un pakalpojumi</a:t>
            </a:r>
            <a:r>
              <a:rPr lang="en-GB" sz="2400" dirty="0">
                <a:solidFill>
                  <a:schemeClr val="tx2"/>
                </a:solidFill>
              </a:rPr>
              <a:t> –</a:t>
            </a:r>
            <a:r>
              <a:rPr lang="lv-LV" sz="2400" dirty="0">
                <a:solidFill>
                  <a:schemeClr val="tx2"/>
                </a:solidFill>
              </a:rPr>
              <a:t> 14 793 364</a:t>
            </a:r>
          </a:p>
          <a:p>
            <a:pPr marL="514350" indent="-514350">
              <a:lnSpc>
                <a:spcPct val="150000"/>
              </a:lnSpc>
              <a:buClr>
                <a:srgbClr val="840B55"/>
              </a:buClr>
              <a:buSzPct val="117000"/>
              <a:buFont typeface="Arial" panose="020B0604020202020204" pitchFamily="34" charset="0"/>
              <a:buChar char="•"/>
            </a:pPr>
            <a:r>
              <a:rPr lang="lv-LV" sz="2400" dirty="0">
                <a:solidFill>
                  <a:schemeClr val="tx2"/>
                </a:solidFill>
              </a:rPr>
              <a:t>Sociālie pabalsti – 1420</a:t>
            </a:r>
            <a:endParaRPr lang="en-GB" sz="2400" dirty="0">
              <a:solidFill>
                <a:schemeClr val="tx2"/>
              </a:solidFill>
            </a:endParaRPr>
          </a:p>
          <a:p>
            <a:pPr marL="514350" indent="-514350">
              <a:lnSpc>
                <a:spcPct val="150000"/>
              </a:lnSpc>
              <a:buClr>
                <a:srgbClr val="840B55"/>
              </a:buClr>
              <a:buSzPct val="117000"/>
              <a:buFont typeface="Arial" panose="020B0604020202020204" pitchFamily="34" charset="0"/>
              <a:buChar char="•"/>
            </a:pPr>
            <a:r>
              <a:rPr lang="lv-LV" sz="2400" dirty="0">
                <a:solidFill>
                  <a:schemeClr val="tx2"/>
                </a:solidFill>
              </a:rPr>
              <a:t>Kapitālie izdevumi</a:t>
            </a:r>
            <a:r>
              <a:rPr lang="en-GB" sz="2400" dirty="0">
                <a:solidFill>
                  <a:schemeClr val="tx2"/>
                </a:solidFill>
              </a:rPr>
              <a:t> – </a:t>
            </a:r>
            <a:r>
              <a:rPr lang="lv-LV" sz="2400" dirty="0">
                <a:solidFill>
                  <a:schemeClr val="tx2"/>
                </a:solidFill>
              </a:rPr>
              <a:t>335 148</a:t>
            </a:r>
          </a:p>
          <a:p>
            <a:pPr>
              <a:lnSpc>
                <a:spcPct val="150000"/>
              </a:lnSpc>
            </a:pPr>
            <a:endParaRPr lang="en-GB" sz="2600" dirty="0">
              <a:solidFill>
                <a:schemeClr val="tx2"/>
              </a:solidFill>
            </a:endParaRPr>
          </a:p>
        </p:txBody>
      </p:sp>
      <p:cxnSp>
        <p:nvCxnSpPr>
          <p:cNvPr id="29" name="Taisns savienotājs 28">
            <a:extLst>
              <a:ext uri="{FF2B5EF4-FFF2-40B4-BE49-F238E27FC236}">
                <a16:creationId xmlns:a16="http://schemas.microsoft.com/office/drawing/2014/main" xmlns="" id="{750AF8EA-4422-43B9-8BD1-3B8BD60E4B53}"/>
              </a:ext>
            </a:extLst>
          </p:cNvPr>
          <p:cNvCxnSpPr>
            <a:cxnSpLocks/>
          </p:cNvCxnSpPr>
          <p:nvPr/>
        </p:nvCxnSpPr>
        <p:spPr>
          <a:xfrm>
            <a:off x="5891360" y="2188438"/>
            <a:ext cx="0" cy="3397436"/>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aisnstūris 3">
            <a:extLst>
              <a:ext uri="{FF2B5EF4-FFF2-40B4-BE49-F238E27FC236}">
                <a16:creationId xmlns:a16="http://schemas.microsoft.com/office/drawing/2014/main" xmlns="" id="{6B2EE130-ABE9-4D06-8FB2-A954AAE048F0}"/>
              </a:ext>
            </a:extLst>
          </p:cNvPr>
          <p:cNvSpPr/>
          <p:nvPr/>
        </p:nvSpPr>
        <p:spPr>
          <a:xfrm>
            <a:off x="1546389" y="1988536"/>
            <a:ext cx="6096000" cy="3432927"/>
          </a:xfrm>
          <a:prstGeom prst="rect">
            <a:avLst/>
          </a:prstGeom>
        </p:spPr>
        <p:txBody>
          <a:bodyPr>
            <a:spAutoFit/>
          </a:bodyPr>
          <a:lstStyle/>
          <a:p>
            <a:pPr>
              <a:lnSpc>
                <a:spcPct val="150000"/>
              </a:lnSpc>
            </a:pPr>
            <a:r>
              <a:rPr lang="en-GB" sz="2400" b="1" dirty="0">
                <a:solidFill>
                  <a:schemeClr val="tx2"/>
                </a:solidFill>
              </a:rPr>
              <a:t>      </a:t>
            </a:r>
            <a:r>
              <a:rPr lang="lv-LV" sz="2400" b="1" dirty="0">
                <a:solidFill>
                  <a:schemeClr val="tx2"/>
                </a:solidFill>
              </a:rPr>
              <a:t>Izdevumi</a:t>
            </a:r>
            <a:r>
              <a:rPr lang="en-GB" sz="2400" b="1" dirty="0">
                <a:solidFill>
                  <a:schemeClr val="tx2"/>
                </a:solidFill>
              </a:rPr>
              <a:t> (EUR)</a:t>
            </a:r>
          </a:p>
          <a:p>
            <a:pPr marL="457200" indent="-457200">
              <a:lnSpc>
                <a:spcPct val="160000"/>
              </a:lnSpc>
              <a:buClr>
                <a:srgbClr val="840B55"/>
              </a:buClr>
              <a:buSzPct val="117000"/>
              <a:buFont typeface="Arial" panose="020B0604020202020204" pitchFamily="34" charset="0"/>
              <a:buChar char="•"/>
            </a:pPr>
            <a:r>
              <a:rPr lang="en-GB" sz="2400" dirty="0">
                <a:solidFill>
                  <a:schemeClr val="tx2"/>
                </a:solidFill>
              </a:rPr>
              <a:t>2020 – </a:t>
            </a:r>
            <a:r>
              <a:rPr lang="lv-LV" sz="2400" dirty="0">
                <a:solidFill>
                  <a:schemeClr val="tx2"/>
                </a:solidFill>
              </a:rPr>
              <a:t>65 717 191 </a:t>
            </a:r>
            <a:r>
              <a:rPr lang="en-GB" sz="2400" dirty="0">
                <a:solidFill>
                  <a:schemeClr val="tx2"/>
                </a:solidFill>
              </a:rPr>
              <a:t>(</a:t>
            </a:r>
            <a:r>
              <a:rPr lang="en-GB" sz="2400" dirty="0" err="1">
                <a:solidFill>
                  <a:schemeClr val="tx2"/>
                </a:solidFill>
              </a:rPr>
              <a:t>plānots</a:t>
            </a:r>
            <a:r>
              <a:rPr lang="en-GB" sz="2400" dirty="0">
                <a:solidFill>
                  <a:schemeClr val="tx2"/>
                </a:solidFill>
              </a:rPr>
              <a:t>) </a:t>
            </a:r>
          </a:p>
          <a:p>
            <a:pPr marL="457200" indent="-457200">
              <a:lnSpc>
                <a:spcPct val="160000"/>
              </a:lnSpc>
              <a:buClr>
                <a:srgbClr val="840B55"/>
              </a:buClr>
              <a:buSzPct val="117000"/>
              <a:buFont typeface="Arial" panose="020B0604020202020204" pitchFamily="34" charset="0"/>
              <a:buChar char="•"/>
            </a:pPr>
            <a:r>
              <a:rPr lang="en-GB" sz="2400" b="1" dirty="0">
                <a:solidFill>
                  <a:schemeClr val="tx2"/>
                </a:solidFill>
              </a:rPr>
              <a:t>2019 – 6</a:t>
            </a:r>
            <a:r>
              <a:rPr lang="lv-LV" sz="2400" b="1" dirty="0">
                <a:solidFill>
                  <a:schemeClr val="tx2"/>
                </a:solidFill>
              </a:rPr>
              <a:t>1</a:t>
            </a:r>
            <a:r>
              <a:rPr lang="en-GB" sz="2400" b="1" dirty="0">
                <a:solidFill>
                  <a:schemeClr val="tx2"/>
                </a:solidFill>
              </a:rPr>
              <a:t> </a:t>
            </a:r>
            <a:r>
              <a:rPr lang="lv-LV" sz="2400" b="1" dirty="0">
                <a:solidFill>
                  <a:schemeClr val="tx2"/>
                </a:solidFill>
              </a:rPr>
              <a:t>027 600</a:t>
            </a:r>
            <a:endParaRPr lang="en-GB" sz="2400" b="1" dirty="0">
              <a:solidFill>
                <a:schemeClr val="tx2"/>
              </a:solidFill>
            </a:endParaRPr>
          </a:p>
          <a:p>
            <a:pPr marL="457200" indent="-457200">
              <a:lnSpc>
                <a:spcPct val="150000"/>
              </a:lnSpc>
              <a:buClr>
                <a:srgbClr val="840B55"/>
              </a:buClr>
              <a:buSzPct val="117000"/>
              <a:buFont typeface="Arial" panose="020B0604020202020204" pitchFamily="34" charset="0"/>
              <a:buChar char="•"/>
            </a:pPr>
            <a:r>
              <a:rPr lang="en-GB" sz="2400" dirty="0">
                <a:solidFill>
                  <a:schemeClr val="tx2"/>
                </a:solidFill>
              </a:rPr>
              <a:t>2018 – </a:t>
            </a:r>
            <a:r>
              <a:rPr lang="lv-LV" sz="2400" dirty="0">
                <a:solidFill>
                  <a:schemeClr val="tx2"/>
                </a:solidFill>
              </a:rPr>
              <a:t>56 776 434</a:t>
            </a:r>
          </a:p>
          <a:p>
            <a:pPr marL="457200" indent="-457200">
              <a:lnSpc>
                <a:spcPct val="150000"/>
              </a:lnSpc>
              <a:buClr>
                <a:srgbClr val="840B55"/>
              </a:buClr>
              <a:buSzPct val="117000"/>
              <a:buFont typeface="Arial" panose="020B0604020202020204" pitchFamily="34" charset="0"/>
              <a:buChar char="•"/>
            </a:pPr>
            <a:r>
              <a:rPr lang="en-GB" sz="2400" dirty="0">
                <a:solidFill>
                  <a:schemeClr val="tx2"/>
                </a:solidFill>
              </a:rPr>
              <a:t>2017 – </a:t>
            </a:r>
            <a:r>
              <a:rPr lang="lv-LV" sz="2400" dirty="0">
                <a:solidFill>
                  <a:schemeClr val="tx2"/>
                </a:solidFill>
              </a:rPr>
              <a:t>52 465 187</a:t>
            </a:r>
          </a:p>
          <a:p>
            <a:pPr marL="457200" indent="-457200">
              <a:lnSpc>
                <a:spcPct val="150000"/>
              </a:lnSpc>
              <a:buClr>
                <a:srgbClr val="840B55"/>
              </a:buClr>
              <a:buSzPct val="117000"/>
              <a:buFont typeface="Arial" panose="020B0604020202020204" pitchFamily="34" charset="0"/>
              <a:buChar char="•"/>
            </a:pPr>
            <a:r>
              <a:rPr lang="en-GB" sz="2400" dirty="0">
                <a:solidFill>
                  <a:schemeClr val="tx2"/>
                </a:solidFill>
              </a:rPr>
              <a:t>2016 – </a:t>
            </a:r>
            <a:r>
              <a:rPr lang="lv-LV" sz="2400" dirty="0">
                <a:solidFill>
                  <a:schemeClr val="tx2"/>
                </a:solidFill>
              </a:rPr>
              <a:t>48 276 758</a:t>
            </a:r>
            <a:endParaRPr lang="en-GB" sz="2400" dirty="0"/>
          </a:p>
        </p:txBody>
      </p:sp>
    </p:spTree>
    <p:extLst>
      <p:ext uri="{BB962C8B-B14F-4D97-AF65-F5344CB8AC3E}">
        <p14:creationId xmlns:p14="http://schemas.microsoft.com/office/powerpoint/2010/main" val="1734612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a 3">
            <a:extLst>
              <a:ext uri="{FF2B5EF4-FFF2-40B4-BE49-F238E27FC236}">
                <a16:creationId xmlns:a16="http://schemas.microsoft.com/office/drawing/2014/main" xmlns="" id="{781426F1-12FD-4C40-8299-F6F0D3521E9D}"/>
              </a:ext>
            </a:extLst>
          </p:cNvPr>
          <p:cNvGrpSpPr/>
          <p:nvPr/>
        </p:nvGrpSpPr>
        <p:grpSpPr>
          <a:xfrm>
            <a:off x="0" y="0"/>
            <a:ext cx="12192000" cy="7304314"/>
            <a:chOff x="0" y="0"/>
            <a:chExt cx="12192000" cy="7304314"/>
          </a:xfrm>
        </p:grpSpPr>
        <p:grpSp>
          <p:nvGrpSpPr>
            <p:cNvPr id="5" name="Grupa 4">
              <a:extLst>
                <a:ext uri="{FF2B5EF4-FFF2-40B4-BE49-F238E27FC236}">
                  <a16:creationId xmlns:a16="http://schemas.microsoft.com/office/drawing/2014/main" xmlns="" id="{548D9700-C14F-4DF4-8767-7318EA4C372E}"/>
                </a:ext>
              </a:extLst>
            </p:cNvPr>
            <p:cNvGrpSpPr/>
            <p:nvPr/>
          </p:nvGrpSpPr>
          <p:grpSpPr>
            <a:xfrm>
              <a:off x="1" y="0"/>
              <a:ext cx="12191999" cy="7304314"/>
              <a:chOff x="0" y="-152399"/>
              <a:chExt cx="12191999" cy="7304314"/>
            </a:xfrm>
          </p:grpSpPr>
          <p:sp>
            <p:nvSpPr>
              <p:cNvPr id="7" name="Taisnleņķa trīsstūris 6">
                <a:extLst>
                  <a:ext uri="{FF2B5EF4-FFF2-40B4-BE49-F238E27FC236}">
                    <a16:creationId xmlns:a16="http://schemas.microsoft.com/office/drawing/2014/main" xmlns="" id="{52C5F9FF-69EA-48CF-B1FF-ABE464EA39B2}"/>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aisnleņķa trīsstūris 7">
                <a:extLst>
                  <a:ext uri="{FF2B5EF4-FFF2-40B4-BE49-F238E27FC236}">
                    <a16:creationId xmlns:a16="http://schemas.microsoft.com/office/drawing/2014/main" xmlns="" id="{70DEE67D-C2BF-44F5-B4ED-AE7A54BE89E5}"/>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6" name="Taisnleņķa trīsstūris 5">
              <a:extLst>
                <a:ext uri="{FF2B5EF4-FFF2-40B4-BE49-F238E27FC236}">
                  <a16:creationId xmlns:a16="http://schemas.microsoft.com/office/drawing/2014/main" xmlns="" id="{8A620EE5-0027-4593-BE24-D58C4C975F2A}"/>
                </a:ext>
              </a:extLst>
            </p:cNvPr>
            <p:cNvSpPr/>
            <p:nvPr/>
          </p:nvSpPr>
          <p:spPr>
            <a:xfrm>
              <a:off x="0" y="2231572"/>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Virsraksts 1">
            <a:extLst>
              <a:ext uri="{FF2B5EF4-FFF2-40B4-BE49-F238E27FC236}">
                <a16:creationId xmlns:a16="http://schemas.microsoft.com/office/drawing/2014/main" xmlns="" id="{182F0377-08CE-41E0-87EB-D53A4F569245}"/>
              </a:ext>
            </a:extLst>
          </p:cNvPr>
          <p:cNvSpPr>
            <a:spLocks noGrp="1"/>
          </p:cNvSpPr>
          <p:nvPr>
            <p:ph type="title"/>
          </p:nvPr>
        </p:nvSpPr>
        <p:spPr>
          <a:xfrm>
            <a:off x="1596174" y="365125"/>
            <a:ext cx="9757626" cy="1325563"/>
          </a:xfrm>
        </p:spPr>
        <p:txBody>
          <a:bodyPr/>
          <a:lstStyle/>
          <a:p>
            <a:r>
              <a:rPr lang="lv-LV" b="1" dirty="0">
                <a:solidFill>
                  <a:schemeClr val="tx2"/>
                </a:solidFill>
              </a:rPr>
              <a:t>Tiesu b</a:t>
            </a:r>
            <a:r>
              <a:rPr lang="en-GB" b="1" dirty="0" err="1">
                <a:solidFill>
                  <a:schemeClr val="tx2"/>
                </a:solidFill>
              </a:rPr>
              <a:t>udžets</a:t>
            </a:r>
            <a:endParaRPr lang="en-GB" dirty="0"/>
          </a:p>
        </p:txBody>
      </p:sp>
      <p:pic>
        <p:nvPicPr>
          <p:cNvPr id="10" name="Grafika 9" descr="Portfelis">
            <a:extLst>
              <a:ext uri="{FF2B5EF4-FFF2-40B4-BE49-F238E27FC236}">
                <a16:creationId xmlns:a16="http://schemas.microsoft.com/office/drawing/2014/main" xmlns="" id="{17A9E4F6-4B91-4411-BFAC-B8863584444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78704" y="582460"/>
            <a:ext cx="718989" cy="717246"/>
          </a:xfrm>
          <a:prstGeom prst="rect">
            <a:avLst/>
          </a:prstGeom>
        </p:spPr>
      </p:pic>
      <p:sp>
        <p:nvSpPr>
          <p:cNvPr id="11" name="Ovāls 10">
            <a:extLst>
              <a:ext uri="{FF2B5EF4-FFF2-40B4-BE49-F238E27FC236}">
                <a16:creationId xmlns:a16="http://schemas.microsoft.com/office/drawing/2014/main" xmlns="" id="{F7B63E92-F36D-45FD-979F-758352D4CD62}"/>
              </a:ext>
            </a:extLst>
          </p:cNvPr>
          <p:cNvSpPr/>
          <p:nvPr/>
        </p:nvSpPr>
        <p:spPr>
          <a:xfrm>
            <a:off x="279465" y="412598"/>
            <a:ext cx="1117469" cy="1056971"/>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3" name="TextBox 12">
            <a:extLst>
              <a:ext uri="{FF2B5EF4-FFF2-40B4-BE49-F238E27FC236}">
                <a16:creationId xmlns:a16="http://schemas.microsoft.com/office/drawing/2014/main" xmlns="" id="{AEF58F47-0CBE-44B2-AC53-851AF9BFE1CE}"/>
              </a:ext>
            </a:extLst>
          </p:cNvPr>
          <p:cNvSpPr txBox="1"/>
          <p:nvPr/>
        </p:nvSpPr>
        <p:spPr>
          <a:xfrm>
            <a:off x="838198" y="5099459"/>
            <a:ext cx="3561952" cy="1200329"/>
          </a:xfrm>
          <a:prstGeom prst="rect">
            <a:avLst/>
          </a:prstGeom>
          <a:noFill/>
        </p:spPr>
        <p:txBody>
          <a:bodyPr wrap="square" rtlCol="0">
            <a:spAutoFit/>
          </a:bodyPr>
          <a:lstStyle/>
          <a:p>
            <a:pPr marL="285750" indent="-285750">
              <a:buFont typeface="Arial" panose="020B0604020202020204" pitchFamily="34" charset="0"/>
              <a:buChar char="•"/>
            </a:pPr>
            <a:r>
              <a:rPr lang="lv-LV" dirty="0">
                <a:solidFill>
                  <a:schemeClr val="tx2"/>
                </a:solidFill>
              </a:rPr>
              <a:t>Tiesnešu algas</a:t>
            </a:r>
          </a:p>
          <a:p>
            <a:pPr marL="285750" indent="-285750">
              <a:buFont typeface="Arial" panose="020B0604020202020204" pitchFamily="34" charset="0"/>
              <a:buChar char="•"/>
            </a:pPr>
            <a:r>
              <a:rPr lang="lv-LV" dirty="0">
                <a:solidFill>
                  <a:schemeClr val="tx2"/>
                </a:solidFill>
              </a:rPr>
              <a:t>Nomas maksas atlaides atcelšana VAS «Tiesu namu aģentūra»</a:t>
            </a:r>
          </a:p>
          <a:p>
            <a:endParaRPr lang="en-GB" dirty="0"/>
          </a:p>
        </p:txBody>
      </p:sp>
      <p:pic>
        <p:nvPicPr>
          <p:cNvPr id="14" name="Attēls 13">
            <a:extLst>
              <a:ext uri="{FF2B5EF4-FFF2-40B4-BE49-F238E27FC236}">
                <a16:creationId xmlns:a16="http://schemas.microsoft.com/office/drawing/2014/main" xmlns="" id="{0FA0423C-52ED-4920-90B4-9C8887907582}"/>
              </a:ext>
            </a:extLst>
          </p:cNvPr>
          <p:cNvPicPr>
            <a:picLocks noChangeAspect="1"/>
          </p:cNvPicPr>
          <p:nvPr/>
        </p:nvPicPr>
        <p:blipFill>
          <a:blip r:embed="rId4"/>
          <a:stretch>
            <a:fillRect/>
          </a:stretch>
        </p:blipFill>
        <p:spPr>
          <a:xfrm>
            <a:off x="5861875" y="2333927"/>
            <a:ext cx="3160738" cy="2646768"/>
          </a:xfrm>
          <a:prstGeom prst="rect">
            <a:avLst/>
          </a:prstGeom>
        </p:spPr>
      </p:pic>
      <p:sp>
        <p:nvSpPr>
          <p:cNvPr id="15" name="Taisnstūris 14">
            <a:extLst>
              <a:ext uri="{FF2B5EF4-FFF2-40B4-BE49-F238E27FC236}">
                <a16:creationId xmlns:a16="http://schemas.microsoft.com/office/drawing/2014/main" xmlns="" id="{4B030D0A-FCE5-4C06-8934-F0A986C2444D}"/>
              </a:ext>
            </a:extLst>
          </p:cNvPr>
          <p:cNvSpPr/>
          <p:nvPr/>
        </p:nvSpPr>
        <p:spPr>
          <a:xfrm>
            <a:off x="5780958" y="4960959"/>
            <a:ext cx="6096000" cy="1477328"/>
          </a:xfrm>
          <a:prstGeom prst="rect">
            <a:avLst/>
          </a:prstGeom>
        </p:spPr>
        <p:txBody>
          <a:bodyPr>
            <a:spAutoFit/>
          </a:bodyPr>
          <a:lstStyle/>
          <a:p>
            <a:pPr marL="285750" indent="-285750">
              <a:buFont typeface="Arial" panose="020B0604020202020204" pitchFamily="34" charset="0"/>
              <a:buChar char="•"/>
            </a:pPr>
            <a:r>
              <a:rPr lang="lv-LV" dirty="0">
                <a:solidFill>
                  <a:schemeClr val="tx2"/>
                </a:solidFill>
              </a:rPr>
              <a:t>Tiesnešu algas un tiesu darbinieku algas</a:t>
            </a:r>
          </a:p>
          <a:p>
            <a:pPr marL="285750" indent="-285750">
              <a:buFont typeface="Arial" panose="020B0604020202020204" pitchFamily="34" charset="0"/>
              <a:buChar char="•"/>
            </a:pPr>
            <a:r>
              <a:rPr lang="lv-LV" dirty="0">
                <a:solidFill>
                  <a:schemeClr val="tx2"/>
                </a:solidFill>
              </a:rPr>
              <a:t>Drošības sistēmu uzturēšana un videokonferenču iekārtas</a:t>
            </a:r>
          </a:p>
          <a:p>
            <a:pPr marL="285750" indent="-285750">
              <a:buFont typeface="Arial" panose="020B0604020202020204" pitchFamily="34" charset="0"/>
              <a:buChar char="•"/>
            </a:pPr>
            <a:r>
              <a:rPr lang="lv-LV" dirty="0">
                <a:solidFill>
                  <a:schemeClr val="tx2"/>
                </a:solidFill>
              </a:rPr>
              <a:t>Nomas maksa (RP Pārdaugavas tiesa, VRT Madonā, ZRT Tukumā, KRT Ventspilī</a:t>
            </a:r>
          </a:p>
          <a:p>
            <a:pPr marL="285750" indent="-285750">
              <a:buFont typeface="Arial" panose="020B0604020202020204" pitchFamily="34" charset="0"/>
              <a:buChar char="•"/>
            </a:pPr>
            <a:r>
              <a:rPr lang="lv-LV" dirty="0" err="1">
                <a:solidFill>
                  <a:schemeClr val="tx2"/>
                </a:solidFill>
              </a:rPr>
              <a:t>Mākoņpakalpojuma</a:t>
            </a:r>
            <a:r>
              <a:rPr lang="lv-LV" dirty="0">
                <a:solidFill>
                  <a:schemeClr val="tx2"/>
                </a:solidFill>
              </a:rPr>
              <a:t> licences</a:t>
            </a:r>
          </a:p>
        </p:txBody>
      </p:sp>
      <p:sp>
        <p:nvSpPr>
          <p:cNvPr id="16" name="TextBox 15">
            <a:extLst>
              <a:ext uri="{FF2B5EF4-FFF2-40B4-BE49-F238E27FC236}">
                <a16:creationId xmlns:a16="http://schemas.microsoft.com/office/drawing/2014/main" xmlns="" id="{67520284-248D-4133-B302-937045A06E64}"/>
              </a:ext>
            </a:extLst>
          </p:cNvPr>
          <p:cNvSpPr txBox="1"/>
          <p:nvPr/>
        </p:nvSpPr>
        <p:spPr>
          <a:xfrm>
            <a:off x="932780" y="1637965"/>
            <a:ext cx="3426382" cy="646331"/>
          </a:xfrm>
          <a:prstGeom prst="rect">
            <a:avLst/>
          </a:prstGeom>
          <a:noFill/>
        </p:spPr>
        <p:txBody>
          <a:bodyPr wrap="square" rtlCol="0">
            <a:spAutoFit/>
          </a:bodyPr>
          <a:lstStyle/>
          <a:p>
            <a:r>
              <a:rPr lang="en-GB" dirty="0">
                <a:solidFill>
                  <a:schemeClr val="tx2"/>
                </a:solidFill>
              </a:rPr>
              <a:t> </a:t>
            </a:r>
            <a:r>
              <a:rPr lang="lv-LV" b="1" dirty="0">
                <a:solidFill>
                  <a:schemeClr val="tx2"/>
                </a:solidFill>
              </a:rPr>
              <a:t>Faktisko</a:t>
            </a:r>
            <a:r>
              <a:rPr lang="en-GB" b="1" dirty="0">
                <a:solidFill>
                  <a:schemeClr val="tx2"/>
                </a:solidFill>
              </a:rPr>
              <a:t> </a:t>
            </a:r>
            <a:r>
              <a:rPr lang="lv-LV" b="1" dirty="0">
                <a:solidFill>
                  <a:schemeClr val="tx2"/>
                </a:solidFill>
              </a:rPr>
              <a:t>izdevumu izmaiņas       2019.gadā</a:t>
            </a:r>
            <a:r>
              <a:rPr lang="en-GB" b="1" dirty="0">
                <a:solidFill>
                  <a:schemeClr val="tx2"/>
                </a:solidFill>
              </a:rPr>
              <a:t> </a:t>
            </a:r>
            <a:r>
              <a:rPr lang="lv-LV" b="1" dirty="0">
                <a:solidFill>
                  <a:schemeClr val="tx2"/>
                </a:solidFill>
              </a:rPr>
              <a:t>pret 2018.gadu </a:t>
            </a:r>
            <a:r>
              <a:rPr lang="en-GB" b="1" dirty="0">
                <a:solidFill>
                  <a:schemeClr val="tx2"/>
                </a:solidFill>
              </a:rPr>
              <a:t>(EUR)</a:t>
            </a:r>
            <a:endParaRPr lang="en-GB" dirty="0"/>
          </a:p>
        </p:txBody>
      </p:sp>
      <p:sp>
        <p:nvSpPr>
          <p:cNvPr id="17" name="TextBox 16">
            <a:extLst>
              <a:ext uri="{FF2B5EF4-FFF2-40B4-BE49-F238E27FC236}">
                <a16:creationId xmlns:a16="http://schemas.microsoft.com/office/drawing/2014/main" xmlns="" id="{30CD5DF8-501D-4447-968F-C7E46E3A8DE6}"/>
              </a:ext>
            </a:extLst>
          </p:cNvPr>
          <p:cNvSpPr txBox="1"/>
          <p:nvPr/>
        </p:nvSpPr>
        <p:spPr>
          <a:xfrm>
            <a:off x="5861875" y="1600992"/>
            <a:ext cx="3634154" cy="923330"/>
          </a:xfrm>
          <a:prstGeom prst="rect">
            <a:avLst/>
          </a:prstGeom>
          <a:noFill/>
        </p:spPr>
        <p:txBody>
          <a:bodyPr wrap="square" rtlCol="0">
            <a:spAutoFit/>
          </a:bodyPr>
          <a:lstStyle/>
          <a:p>
            <a:r>
              <a:rPr lang="lv-LV" b="1" dirty="0">
                <a:solidFill>
                  <a:schemeClr val="tx2"/>
                </a:solidFill>
              </a:rPr>
              <a:t>Plānoto</a:t>
            </a:r>
            <a:r>
              <a:rPr lang="en-GB" b="1" dirty="0">
                <a:solidFill>
                  <a:schemeClr val="tx2"/>
                </a:solidFill>
              </a:rPr>
              <a:t> </a:t>
            </a:r>
            <a:r>
              <a:rPr lang="lv-LV" b="1" dirty="0">
                <a:solidFill>
                  <a:schemeClr val="tx2"/>
                </a:solidFill>
              </a:rPr>
              <a:t>izdevumu izmaiņas 2020.gadā pret 2019.gadu</a:t>
            </a:r>
            <a:r>
              <a:rPr lang="en-GB" b="1" dirty="0">
                <a:solidFill>
                  <a:schemeClr val="tx2"/>
                </a:solidFill>
              </a:rPr>
              <a:t> (EUR) </a:t>
            </a:r>
            <a:endParaRPr lang="lv-LV" b="1" dirty="0">
              <a:solidFill>
                <a:schemeClr val="tx2"/>
              </a:solidFill>
            </a:endParaRPr>
          </a:p>
          <a:p>
            <a:endParaRPr lang="en-GB" dirty="0"/>
          </a:p>
        </p:txBody>
      </p:sp>
      <p:pic>
        <p:nvPicPr>
          <p:cNvPr id="12" name="Satura vietturis 11">
            <a:extLst>
              <a:ext uri="{FF2B5EF4-FFF2-40B4-BE49-F238E27FC236}">
                <a16:creationId xmlns:a16="http://schemas.microsoft.com/office/drawing/2014/main" xmlns="" id="{B80BE804-9C22-4E11-B480-28E8D67B812C}"/>
              </a:ext>
            </a:extLst>
          </p:cNvPr>
          <p:cNvPicPr>
            <a:picLocks noGrp="1" noChangeAspect="1"/>
          </p:cNvPicPr>
          <p:nvPr>
            <p:ph idx="1"/>
          </p:nvPr>
        </p:nvPicPr>
        <p:blipFill>
          <a:blip r:embed="rId5"/>
          <a:stretch>
            <a:fillRect/>
          </a:stretch>
        </p:blipFill>
        <p:spPr>
          <a:xfrm>
            <a:off x="1036434" y="2346707"/>
            <a:ext cx="3322728" cy="2632339"/>
          </a:xfrm>
          <a:prstGeom prst="rect">
            <a:avLst/>
          </a:prstGeom>
        </p:spPr>
      </p:pic>
    </p:spTree>
    <p:extLst>
      <p:ext uri="{BB962C8B-B14F-4D97-AF65-F5344CB8AC3E}">
        <p14:creationId xmlns:p14="http://schemas.microsoft.com/office/powerpoint/2010/main" val="3993273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Attēls 7">
            <a:extLst>
              <a:ext uri="{FF2B5EF4-FFF2-40B4-BE49-F238E27FC236}">
                <a16:creationId xmlns:a16="http://schemas.microsoft.com/office/drawing/2014/main" xmlns="" id="{B3299D3B-DE9B-4D12-A9A1-FAA747F53F91}"/>
              </a:ext>
            </a:extLst>
          </p:cNvPr>
          <p:cNvPicPr>
            <a:picLocks noChangeAspect="1"/>
          </p:cNvPicPr>
          <p:nvPr/>
        </p:nvPicPr>
        <p:blipFill>
          <a:blip r:embed="rId2"/>
          <a:stretch>
            <a:fillRect/>
          </a:stretch>
        </p:blipFill>
        <p:spPr>
          <a:xfrm>
            <a:off x="3250225" y="914346"/>
            <a:ext cx="8653908" cy="5943654"/>
          </a:xfrm>
          <a:prstGeom prst="rect">
            <a:avLst/>
          </a:prstGeom>
        </p:spPr>
      </p:pic>
      <p:sp>
        <p:nvSpPr>
          <p:cNvPr id="14" name="Taisnleņķa trīsstūris 13">
            <a:extLst>
              <a:ext uri="{FF2B5EF4-FFF2-40B4-BE49-F238E27FC236}">
                <a16:creationId xmlns:a16="http://schemas.microsoft.com/office/drawing/2014/main" xmlns="" id="{631D2EED-E146-4838-A6B5-53640C78C057}"/>
              </a:ext>
            </a:extLst>
          </p:cNvPr>
          <p:cNvSpPr/>
          <p:nvPr/>
        </p:nvSpPr>
        <p:spPr>
          <a:xfrm rot="5400000">
            <a:off x="238531" y="-264389"/>
            <a:ext cx="4186378" cy="4663441"/>
          </a:xfrm>
          <a:prstGeom prst="rtTriangl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Virsraksts 1">
            <a:extLst>
              <a:ext uri="{FF2B5EF4-FFF2-40B4-BE49-F238E27FC236}">
                <a16:creationId xmlns:a16="http://schemas.microsoft.com/office/drawing/2014/main" xmlns="" id="{0157512C-F606-45D5-A598-74849C05A5D8}"/>
              </a:ext>
            </a:extLst>
          </p:cNvPr>
          <p:cNvSpPr>
            <a:spLocks noGrp="1"/>
          </p:cNvSpPr>
          <p:nvPr>
            <p:ph type="title"/>
          </p:nvPr>
        </p:nvSpPr>
        <p:spPr>
          <a:xfrm>
            <a:off x="1396932" y="-25857"/>
            <a:ext cx="9857857" cy="1325563"/>
          </a:xfrm>
        </p:spPr>
        <p:txBody>
          <a:bodyPr/>
          <a:lstStyle/>
          <a:p>
            <a:r>
              <a:rPr lang="lv-LV" b="1" dirty="0">
                <a:solidFill>
                  <a:schemeClr val="tx2"/>
                </a:solidFill>
              </a:rPr>
              <a:t>Preču un pakalpojumu izdevumu sadalījums</a:t>
            </a:r>
            <a:endParaRPr lang="en-GB" dirty="0"/>
          </a:p>
        </p:txBody>
      </p:sp>
      <p:pic>
        <p:nvPicPr>
          <p:cNvPr id="5" name="Grafika 4" descr="Portfelis">
            <a:extLst>
              <a:ext uri="{FF2B5EF4-FFF2-40B4-BE49-F238E27FC236}">
                <a16:creationId xmlns:a16="http://schemas.microsoft.com/office/drawing/2014/main" xmlns="" id="{103F4BAB-993F-4DA8-91C8-C7CC3C789F83}"/>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xmlns="" r:embed="rId4"/>
              </a:ext>
            </a:extLst>
          </a:blip>
          <a:stretch>
            <a:fillRect/>
          </a:stretch>
        </p:blipFill>
        <p:spPr>
          <a:xfrm>
            <a:off x="388897" y="412597"/>
            <a:ext cx="718989" cy="717246"/>
          </a:xfrm>
          <a:prstGeom prst="rect">
            <a:avLst/>
          </a:prstGeom>
        </p:spPr>
      </p:pic>
      <p:sp>
        <p:nvSpPr>
          <p:cNvPr id="6" name="Ovāls 5">
            <a:extLst>
              <a:ext uri="{FF2B5EF4-FFF2-40B4-BE49-F238E27FC236}">
                <a16:creationId xmlns:a16="http://schemas.microsoft.com/office/drawing/2014/main" xmlns="" id="{78905C95-0A1C-4378-B255-1DBDD1126051}"/>
              </a:ext>
            </a:extLst>
          </p:cNvPr>
          <p:cNvSpPr/>
          <p:nvPr/>
        </p:nvSpPr>
        <p:spPr>
          <a:xfrm>
            <a:off x="181997" y="242735"/>
            <a:ext cx="1117469" cy="1056971"/>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extBox 8">
            <a:extLst>
              <a:ext uri="{FF2B5EF4-FFF2-40B4-BE49-F238E27FC236}">
                <a16:creationId xmlns:a16="http://schemas.microsoft.com/office/drawing/2014/main" xmlns="" id="{CCB36425-215D-4A90-ABB1-166F9AEE2578}"/>
              </a:ext>
            </a:extLst>
          </p:cNvPr>
          <p:cNvSpPr txBox="1"/>
          <p:nvPr/>
        </p:nvSpPr>
        <p:spPr>
          <a:xfrm>
            <a:off x="522478" y="4443662"/>
            <a:ext cx="2436601" cy="830997"/>
          </a:xfrm>
          <a:prstGeom prst="rect">
            <a:avLst/>
          </a:prstGeom>
          <a:noFill/>
        </p:spPr>
        <p:txBody>
          <a:bodyPr wrap="square" rtlCol="0">
            <a:spAutoFit/>
          </a:bodyPr>
          <a:lstStyle/>
          <a:p>
            <a:r>
              <a:rPr lang="en-GB" sz="2400" b="1" dirty="0" err="1">
                <a:solidFill>
                  <a:schemeClr val="tx2"/>
                </a:solidFill>
              </a:rPr>
              <a:t>Kopējā</a:t>
            </a:r>
            <a:r>
              <a:rPr lang="en-GB" sz="2400" b="1" dirty="0">
                <a:solidFill>
                  <a:schemeClr val="tx2"/>
                </a:solidFill>
              </a:rPr>
              <a:t> summa </a:t>
            </a:r>
          </a:p>
          <a:p>
            <a:r>
              <a:rPr lang="lv-LV" sz="2400" b="1" dirty="0">
                <a:solidFill>
                  <a:schemeClr val="tx2"/>
                </a:solidFill>
              </a:rPr>
              <a:t>14 793 364 EUR</a:t>
            </a:r>
            <a:endParaRPr lang="en-GB" sz="2400" b="1" dirty="0">
              <a:solidFill>
                <a:schemeClr val="tx2"/>
              </a:solidFill>
            </a:endParaRPr>
          </a:p>
        </p:txBody>
      </p:sp>
    </p:spTree>
    <p:extLst>
      <p:ext uri="{BB962C8B-B14F-4D97-AF65-F5344CB8AC3E}">
        <p14:creationId xmlns:p14="http://schemas.microsoft.com/office/powerpoint/2010/main" val="3172198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aisnleņķa trīsstūris 31">
            <a:extLst>
              <a:ext uri="{FF2B5EF4-FFF2-40B4-BE49-F238E27FC236}">
                <a16:creationId xmlns:a16="http://schemas.microsoft.com/office/drawing/2014/main" xmlns="" id="{B96FC83D-E64D-408B-BCF7-543CD27BD3EE}"/>
              </a:ext>
            </a:extLst>
          </p:cNvPr>
          <p:cNvSpPr/>
          <p:nvPr/>
        </p:nvSpPr>
        <p:spPr>
          <a:xfrm rot="5400000">
            <a:off x="196413" y="-242278"/>
            <a:ext cx="5154359" cy="5609101"/>
          </a:xfrm>
          <a:prstGeom prst="rtTriangl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aisnleņķa trīsstūris 30">
            <a:extLst>
              <a:ext uri="{FF2B5EF4-FFF2-40B4-BE49-F238E27FC236}">
                <a16:creationId xmlns:a16="http://schemas.microsoft.com/office/drawing/2014/main" xmlns="" id="{47EE9738-2DE8-490B-BC23-59244A3601AA}"/>
              </a:ext>
            </a:extLst>
          </p:cNvPr>
          <p:cNvSpPr/>
          <p:nvPr/>
        </p:nvSpPr>
        <p:spPr>
          <a:xfrm flipH="1">
            <a:off x="6368145" y="561448"/>
            <a:ext cx="5791200" cy="6296552"/>
          </a:xfrm>
          <a:prstGeom prst="rtTriangle">
            <a:avLst/>
          </a:prstGeom>
          <a:solidFill>
            <a:srgbClr val="D6DCE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Virsraksts 1">
            <a:extLst>
              <a:ext uri="{FF2B5EF4-FFF2-40B4-BE49-F238E27FC236}">
                <a16:creationId xmlns:a16="http://schemas.microsoft.com/office/drawing/2014/main" xmlns="" id="{CA36B6D9-565B-4088-8420-23EFBE3532FB}"/>
              </a:ext>
            </a:extLst>
          </p:cNvPr>
          <p:cNvSpPr>
            <a:spLocks noGrp="1"/>
          </p:cNvSpPr>
          <p:nvPr>
            <p:ph type="title"/>
          </p:nvPr>
        </p:nvSpPr>
        <p:spPr>
          <a:xfrm>
            <a:off x="646523" y="289116"/>
            <a:ext cx="10515600" cy="1008667"/>
          </a:xfrm>
        </p:spPr>
        <p:txBody>
          <a:bodyPr/>
          <a:lstStyle/>
          <a:p>
            <a:r>
              <a:rPr lang="en-GB" dirty="0">
                <a:latin typeface="Abadi" panose="020B0604020104020204" pitchFamily="34" charset="0"/>
              </a:rPr>
              <a:t>     </a:t>
            </a:r>
            <a:r>
              <a:rPr lang="en-GB" dirty="0">
                <a:solidFill>
                  <a:schemeClr val="tx2"/>
                </a:solidFill>
                <a:latin typeface="+mn-lt"/>
              </a:rPr>
              <a:t>Tiesu </a:t>
            </a:r>
            <a:r>
              <a:rPr lang="en-GB" dirty="0" err="1">
                <a:solidFill>
                  <a:schemeClr val="tx2"/>
                </a:solidFill>
                <a:latin typeface="+mn-lt"/>
              </a:rPr>
              <a:t>personāls</a:t>
            </a:r>
            <a:r>
              <a:rPr lang="en-GB" dirty="0">
                <a:solidFill>
                  <a:schemeClr val="tx2"/>
                </a:solidFill>
                <a:latin typeface="+mn-lt"/>
              </a:rPr>
              <a:t> </a:t>
            </a:r>
          </a:p>
        </p:txBody>
      </p:sp>
      <p:sp>
        <p:nvSpPr>
          <p:cNvPr id="3" name="Satura vietturis 2">
            <a:extLst>
              <a:ext uri="{FF2B5EF4-FFF2-40B4-BE49-F238E27FC236}">
                <a16:creationId xmlns:a16="http://schemas.microsoft.com/office/drawing/2014/main" xmlns="" id="{5C6C2AD9-DF82-428A-B057-B952FD3219E2}"/>
              </a:ext>
            </a:extLst>
          </p:cNvPr>
          <p:cNvSpPr>
            <a:spLocks noGrp="1"/>
          </p:cNvSpPr>
          <p:nvPr>
            <p:ph idx="1"/>
          </p:nvPr>
        </p:nvSpPr>
        <p:spPr>
          <a:xfrm>
            <a:off x="4811301" y="1151743"/>
            <a:ext cx="2841258" cy="630133"/>
          </a:xfrm>
        </p:spPr>
        <p:txBody>
          <a:bodyPr>
            <a:normAutofit/>
          </a:bodyPr>
          <a:lstStyle/>
          <a:p>
            <a:pPr marL="0" indent="0">
              <a:buNone/>
            </a:pPr>
            <a:r>
              <a:rPr lang="en-GB" sz="3600" dirty="0">
                <a:solidFill>
                  <a:schemeClr val="tx2"/>
                </a:solidFill>
                <a:latin typeface="Abadi" panose="020B0604020104020204" pitchFamily="34" charset="0"/>
              </a:rPr>
              <a:t>Tiesneši-515</a:t>
            </a:r>
            <a:endParaRPr lang="en-GB" sz="3600" dirty="0"/>
          </a:p>
        </p:txBody>
      </p:sp>
      <p:sp>
        <p:nvSpPr>
          <p:cNvPr id="6" name="TextBox 5">
            <a:extLst>
              <a:ext uri="{FF2B5EF4-FFF2-40B4-BE49-F238E27FC236}">
                <a16:creationId xmlns:a16="http://schemas.microsoft.com/office/drawing/2014/main" xmlns="" id="{EE55D853-8C89-479E-9B5E-63932335AC79}"/>
              </a:ext>
            </a:extLst>
          </p:cNvPr>
          <p:cNvSpPr txBox="1"/>
          <p:nvPr/>
        </p:nvSpPr>
        <p:spPr>
          <a:xfrm>
            <a:off x="1257016" y="4908620"/>
            <a:ext cx="1865610"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30-40 </a:t>
            </a:r>
            <a:r>
              <a:rPr lang="en-GB" sz="2400" dirty="0" err="1">
                <a:solidFill>
                  <a:schemeClr val="tx2"/>
                </a:solidFill>
                <a:latin typeface="Abadi" panose="020B0604020104020204" pitchFamily="34" charset="0"/>
              </a:rPr>
              <a:t>gadi</a:t>
            </a:r>
            <a:endParaRPr lang="en-GB" sz="2400" dirty="0">
              <a:solidFill>
                <a:schemeClr val="tx2"/>
              </a:solidFill>
              <a:latin typeface="Abadi" panose="020B0604020104020204" pitchFamily="34" charset="0"/>
            </a:endParaRPr>
          </a:p>
        </p:txBody>
      </p:sp>
      <p:sp>
        <p:nvSpPr>
          <p:cNvPr id="7" name="TextBox 6">
            <a:extLst>
              <a:ext uri="{FF2B5EF4-FFF2-40B4-BE49-F238E27FC236}">
                <a16:creationId xmlns:a16="http://schemas.microsoft.com/office/drawing/2014/main" xmlns="" id="{B6F8F80E-E9D7-49B1-9915-BDF744040907}"/>
              </a:ext>
            </a:extLst>
          </p:cNvPr>
          <p:cNvSpPr txBox="1"/>
          <p:nvPr/>
        </p:nvSpPr>
        <p:spPr>
          <a:xfrm>
            <a:off x="1274117" y="4456528"/>
            <a:ext cx="890833"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13% </a:t>
            </a:r>
          </a:p>
        </p:txBody>
      </p:sp>
      <p:sp>
        <p:nvSpPr>
          <p:cNvPr id="8" name="TextBox 7">
            <a:extLst>
              <a:ext uri="{FF2B5EF4-FFF2-40B4-BE49-F238E27FC236}">
                <a16:creationId xmlns:a16="http://schemas.microsoft.com/office/drawing/2014/main" xmlns="" id="{AE07FB14-3277-4903-9065-1E58235BBAF8}"/>
              </a:ext>
            </a:extLst>
          </p:cNvPr>
          <p:cNvSpPr txBox="1"/>
          <p:nvPr/>
        </p:nvSpPr>
        <p:spPr>
          <a:xfrm>
            <a:off x="1973935" y="4457512"/>
            <a:ext cx="890833"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10%</a:t>
            </a:r>
          </a:p>
        </p:txBody>
      </p:sp>
      <p:sp>
        <p:nvSpPr>
          <p:cNvPr id="11" name="TextBox 10">
            <a:extLst>
              <a:ext uri="{FF2B5EF4-FFF2-40B4-BE49-F238E27FC236}">
                <a16:creationId xmlns:a16="http://schemas.microsoft.com/office/drawing/2014/main" xmlns="" id="{7800700E-A59D-4E30-9873-0326B1D0C8AC}"/>
              </a:ext>
            </a:extLst>
          </p:cNvPr>
          <p:cNvSpPr txBox="1"/>
          <p:nvPr/>
        </p:nvSpPr>
        <p:spPr>
          <a:xfrm>
            <a:off x="4951620" y="4524080"/>
            <a:ext cx="992959"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77%</a:t>
            </a:r>
          </a:p>
        </p:txBody>
      </p:sp>
      <p:sp>
        <p:nvSpPr>
          <p:cNvPr id="13" name="TextBox 12">
            <a:extLst>
              <a:ext uri="{FF2B5EF4-FFF2-40B4-BE49-F238E27FC236}">
                <a16:creationId xmlns:a16="http://schemas.microsoft.com/office/drawing/2014/main" xmlns="" id="{0ABF4891-95BE-4909-A8A8-540AA41CC566}"/>
              </a:ext>
            </a:extLst>
          </p:cNvPr>
          <p:cNvSpPr txBox="1"/>
          <p:nvPr/>
        </p:nvSpPr>
        <p:spPr>
          <a:xfrm>
            <a:off x="5819650" y="4532198"/>
            <a:ext cx="1096990"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78%</a:t>
            </a:r>
          </a:p>
        </p:txBody>
      </p:sp>
      <p:sp>
        <p:nvSpPr>
          <p:cNvPr id="14" name="TextBox 13">
            <a:extLst>
              <a:ext uri="{FF2B5EF4-FFF2-40B4-BE49-F238E27FC236}">
                <a16:creationId xmlns:a16="http://schemas.microsoft.com/office/drawing/2014/main" xmlns="" id="{698A8AD4-5130-42B0-AC5D-C9B5B08B8BFC}"/>
              </a:ext>
            </a:extLst>
          </p:cNvPr>
          <p:cNvSpPr txBox="1"/>
          <p:nvPr/>
        </p:nvSpPr>
        <p:spPr>
          <a:xfrm>
            <a:off x="5019719" y="4981811"/>
            <a:ext cx="1741714"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41-60 </a:t>
            </a:r>
            <a:r>
              <a:rPr lang="en-GB" sz="2400" dirty="0" err="1">
                <a:solidFill>
                  <a:schemeClr val="tx2"/>
                </a:solidFill>
                <a:latin typeface="Abadi" panose="020B0604020104020204" pitchFamily="34" charset="0"/>
              </a:rPr>
              <a:t>gadi</a:t>
            </a:r>
            <a:r>
              <a:rPr lang="en-GB" sz="2400" dirty="0">
                <a:solidFill>
                  <a:schemeClr val="tx2"/>
                </a:solidFill>
                <a:latin typeface="Abadi" panose="020B0604020104020204" pitchFamily="34" charset="0"/>
              </a:rPr>
              <a:t> </a:t>
            </a:r>
          </a:p>
        </p:txBody>
      </p:sp>
      <p:sp>
        <p:nvSpPr>
          <p:cNvPr id="18" name="TextBox 17">
            <a:extLst>
              <a:ext uri="{FF2B5EF4-FFF2-40B4-BE49-F238E27FC236}">
                <a16:creationId xmlns:a16="http://schemas.microsoft.com/office/drawing/2014/main" xmlns="" id="{28045D7D-A3CF-4508-9FF5-6C61470A4BDD}"/>
              </a:ext>
            </a:extLst>
          </p:cNvPr>
          <p:cNvSpPr txBox="1"/>
          <p:nvPr/>
        </p:nvSpPr>
        <p:spPr>
          <a:xfrm>
            <a:off x="9121495" y="4497671"/>
            <a:ext cx="979714"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10%</a:t>
            </a:r>
          </a:p>
        </p:txBody>
      </p:sp>
      <p:sp>
        <p:nvSpPr>
          <p:cNvPr id="19" name="TextBox 18">
            <a:extLst>
              <a:ext uri="{FF2B5EF4-FFF2-40B4-BE49-F238E27FC236}">
                <a16:creationId xmlns:a16="http://schemas.microsoft.com/office/drawing/2014/main" xmlns="" id="{DC7886F2-A357-4825-81A1-DA9A73B34F68}"/>
              </a:ext>
            </a:extLst>
          </p:cNvPr>
          <p:cNvSpPr txBox="1"/>
          <p:nvPr/>
        </p:nvSpPr>
        <p:spPr>
          <a:xfrm>
            <a:off x="9806042" y="4497670"/>
            <a:ext cx="859971"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12%</a:t>
            </a:r>
          </a:p>
        </p:txBody>
      </p:sp>
      <p:sp>
        <p:nvSpPr>
          <p:cNvPr id="20" name="Taisnstūris 19">
            <a:extLst>
              <a:ext uri="{FF2B5EF4-FFF2-40B4-BE49-F238E27FC236}">
                <a16:creationId xmlns:a16="http://schemas.microsoft.com/office/drawing/2014/main" xmlns="" id="{6D091791-A8CE-46D3-895D-CC23B872CB2F}"/>
              </a:ext>
            </a:extLst>
          </p:cNvPr>
          <p:cNvSpPr/>
          <p:nvPr/>
        </p:nvSpPr>
        <p:spPr>
          <a:xfrm>
            <a:off x="8763833" y="4942407"/>
            <a:ext cx="2598788" cy="461665"/>
          </a:xfrm>
          <a:prstGeom prst="rect">
            <a:avLst/>
          </a:prstGeom>
        </p:spPr>
        <p:txBody>
          <a:bodyPr wrap="none">
            <a:spAutoFit/>
          </a:bodyPr>
          <a:lstStyle/>
          <a:p>
            <a:r>
              <a:rPr lang="en-GB" sz="2400" dirty="0">
                <a:solidFill>
                  <a:schemeClr val="tx2"/>
                </a:solidFill>
                <a:latin typeface="Abadi" panose="020B0604020104020204" pitchFamily="34" charset="0"/>
              </a:rPr>
              <a:t>61 un </a:t>
            </a:r>
            <a:r>
              <a:rPr lang="en-GB" sz="2400" dirty="0" err="1">
                <a:solidFill>
                  <a:schemeClr val="tx2"/>
                </a:solidFill>
                <a:latin typeface="Abadi" panose="020B0604020104020204" pitchFamily="34" charset="0"/>
              </a:rPr>
              <a:t>vairāk</a:t>
            </a:r>
            <a:r>
              <a:rPr lang="en-GB" sz="2400" dirty="0">
                <a:solidFill>
                  <a:schemeClr val="tx2"/>
                </a:solidFill>
                <a:latin typeface="Abadi" panose="020B0604020104020204" pitchFamily="34" charset="0"/>
              </a:rPr>
              <a:t> </a:t>
            </a:r>
            <a:r>
              <a:rPr lang="en-GB" sz="2400" dirty="0" err="1">
                <a:solidFill>
                  <a:schemeClr val="tx2"/>
                </a:solidFill>
                <a:latin typeface="Abadi" panose="020B0604020104020204" pitchFamily="34" charset="0"/>
              </a:rPr>
              <a:t>gadi</a:t>
            </a:r>
            <a:r>
              <a:rPr lang="en-GB" sz="2400" dirty="0">
                <a:solidFill>
                  <a:schemeClr val="tx2"/>
                </a:solidFill>
                <a:latin typeface="Abadi" panose="020B0604020104020204" pitchFamily="34" charset="0"/>
              </a:rPr>
              <a:t> </a:t>
            </a:r>
          </a:p>
        </p:txBody>
      </p:sp>
      <p:sp>
        <p:nvSpPr>
          <p:cNvPr id="22" name="Ovāls 21">
            <a:extLst>
              <a:ext uri="{FF2B5EF4-FFF2-40B4-BE49-F238E27FC236}">
                <a16:creationId xmlns:a16="http://schemas.microsoft.com/office/drawing/2014/main" xmlns="" id="{03E193A1-2767-45AC-BF87-89883F22F0F5}"/>
              </a:ext>
            </a:extLst>
          </p:cNvPr>
          <p:cNvSpPr/>
          <p:nvPr/>
        </p:nvSpPr>
        <p:spPr>
          <a:xfrm>
            <a:off x="3405751" y="5843373"/>
            <a:ext cx="333752" cy="29391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2" name="Grupa 11">
            <a:extLst>
              <a:ext uri="{FF2B5EF4-FFF2-40B4-BE49-F238E27FC236}">
                <a16:creationId xmlns:a16="http://schemas.microsoft.com/office/drawing/2014/main" xmlns="" id="{1FB11869-8996-40F5-A529-7924EB8AFE7A}"/>
              </a:ext>
            </a:extLst>
          </p:cNvPr>
          <p:cNvGrpSpPr/>
          <p:nvPr/>
        </p:nvGrpSpPr>
        <p:grpSpPr>
          <a:xfrm>
            <a:off x="6505019" y="5744457"/>
            <a:ext cx="1413511" cy="461665"/>
            <a:chOff x="3611509" y="5656518"/>
            <a:chExt cx="1413511" cy="461665"/>
          </a:xfrm>
        </p:grpSpPr>
        <p:sp>
          <p:nvSpPr>
            <p:cNvPr id="21" name="Ovāls 20">
              <a:extLst>
                <a:ext uri="{FF2B5EF4-FFF2-40B4-BE49-F238E27FC236}">
                  <a16:creationId xmlns:a16="http://schemas.microsoft.com/office/drawing/2014/main" xmlns="" id="{ECB4454A-2A05-430E-A0E5-477DF3FE81BA}"/>
                </a:ext>
              </a:extLst>
            </p:cNvPr>
            <p:cNvSpPr/>
            <p:nvPr/>
          </p:nvSpPr>
          <p:spPr>
            <a:xfrm>
              <a:off x="3611509" y="5722187"/>
              <a:ext cx="333752" cy="293914"/>
            </a:xfrm>
            <a:prstGeom prst="ellipse">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xmlns="" id="{7AE24DBC-F289-4839-B57E-EABFA7585C8A}"/>
                </a:ext>
              </a:extLst>
            </p:cNvPr>
            <p:cNvSpPr txBox="1"/>
            <p:nvPr/>
          </p:nvSpPr>
          <p:spPr>
            <a:xfrm>
              <a:off x="4032062" y="5656518"/>
              <a:ext cx="992958"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2019</a:t>
              </a:r>
            </a:p>
          </p:txBody>
        </p:sp>
      </p:grpSp>
      <p:sp>
        <p:nvSpPr>
          <p:cNvPr id="24" name="TextBox 23">
            <a:extLst>
              <a:ext uri="{FF2B5EF4-FFF2-40B4-BE49-F238E27FC236}">
                <a16:creationId xmlns:a16="http://schemas.microsoft.com/office/drawing/2014/main" xmlns="" id="{5017FCBC-6763-4136-ABDC-69F3D115F4C8}"/>
              </a:ext>
            </a:extLst>
          </p:cNvPr>
          <p:cNvSpPr txBox="1"/>
          <p:nvPr/>
        </p:nvSpPr>
        <p:spPr>
          <a:xfrm>
            <a:off x="3864758" y="5759497"/>
            <a:ext cx="992958"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2018</a:t>
            </a:r>
          </a:p>
        </p:txBody>
      </p:sp>
      <p:sp>
        <p:nvSpPr>
          <p:cNvPr id="25" name="TextBox 24">
            <a:extLst>
              <a:ext uri="{FF2B5EF4-FFF2-40B4-BE49-F238E27FC236}">
                <a16:creationId xmlns:a16="http://schemas.microsoft.com/office/drawing/2014/main" xmlns="" id="{2CFF1A2C-6B76-4832-A1F1-EB4A6604350E}"/>
              </a:ext>
            </a:extLst>
          </p:cNvPr>
          <p:cNvSpPr txBox="1"/>
          <p:nvPr/>
        </p:nvSpPr>
        <p:spPr>
          <a:xfrm>
            <a:off x="3316422" y="1689560"/>
            <a:ext cx="5698805" cy="584775"/>
          </a:xfrm>
          <a:prstGeom prst="rect">
            <a:avLst/>
          </a:prstGeom>
          <a:noFill/>
        </p:spPr>
        <p:txBody>
          <a:bodyPr wrap="square" rtlCol="0">
            <a:spAutoFit/>
          </a:bodyPr>
          <a:lstStyle/>
          <a:p>
            <a:r>
              <a:rPr lang="en-GB" sz="3200" dirty="0" err="1">
                <a:solidFill>
                  <a:schemeClr val="tx2"/>
                </a:solidFill>
              </a:rPr>
              <a:t>Tiesnešu</a:t>
            </a:r>
            <a:r>
              <a:rPr lang="en-GB" sz="3200" dirty="0">
                <a:solidFill>
                  <a:schemeClr val="tx2"/>
                </a:solidFill>
              </a:rPr>
              <a:t> </a:t>
            </a:r>
            <a:r>
              <a:rPr lang="en-GB" sz="3200" dirty="0" err="1">
                <a:solidFill>
                  <a:schemeClr val="tx2"/>
                </a:solidFill>
              </a:rPr>
              <a:t>sadalījums</a:t>
            </a:r>
            <a:r>
              <a:rPr lang="en-GB" sz="3200" dirty="0">
                <a:solidFill>
                  <a:schemeClr val="tx2"/>
                </a:solidFill>
              </a:rPr>
              <a:t> </a:t>
            </a:r>
            <a:r>
              <a:rPr lang="en-GB" sz="3200" dirty="0" err="1">
                <a:solidFill>
                  <a:schemeClr val="tx2"/>
                </a:solidFill>
              </a:rPr>
              <a:t>pēc</a:t>
            </a:r>
            <a:r>
              <a:rPr lang="en-GB" sz="3200" dirty="0">
                <a:solidFill>
                  <a:schemeClr val="tx2"/>
                </a:solidFill>
              </a:rPr>
              <a:t> </a:t>
            </a:r>
            <a:r>
              <a:rPr lang="en-GB" sz="3200" dirty="0" err="1">
                <a:solidFill>
                  <a:schemeClr val="tx2"/>
                </a:solidFill>
              </a:rPr>
              <a:t>vecuma</a:t>
            </a:r>
            <a:endParaRPr lang="en-GB" sz="3200" dirty="0">
              <a:solidFill>
                <a:schemeClr val="tx2"/>
              </a:solidFill>
            </a:endParaRPr>
          </a:p>
        </p:txBody>
      </p:sp>
      <p:sp>
        <p:nvSpPr>
          <p:cNvPr id="26" name="Ovāls 25">
            <a:extLst>
              <a:ext uri="{FF2B5EF4-FFF2-40B4-BE49-F238E27FC236}">
                <a16:creationId xmlns:a16="http://schemas.microsoft.com/office/drawing/2014/main" xmlns="" id="{159B14D8-7A8D-41EA-B8DD-13BB47B31EE7}"/>
              </a:ext>
            </a:extLst>
          </p:cNvPr>
          <p:cNvSpPr/>
          <p:nvPr/>
        </p:nvSpPr>
        <p:spPr>
          <a:xfrm>
            <a:off x="180674" y="199038"/>
            <a:ext cx="1235811" cy="1099729"/>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0" name="Grafika 29" descr="Vīrietis un sieviete">
            <a:extLst>
              <a:ext uri="{FF2B5EF4-FFF2-40B4-BE49-F238E27FC236}">
                <a16:creationId xmlns:a16="http://schemas.microsoft.com/office/drawing/2014/main" xmlns="" id="{6F961234-1564-41DF-B12D-87AC722BCE9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36797" y="381089"/>
            <a:ext cx="723566" cy="723566"/>
          </a:xfrm>
          <a:prstGeom prst="rect">
            <a:avLst/>
          </a:prstGeom>
        </p:spPr>
      </p:pic>
      <p:cxnSp>
        <p:nvCxnSpPr>
          <p:cNvPr id="27" name="Taisns savienotājs 26">
            <a:extLst>
              <a:ext uri="{FF2B5EF4-FFF2-40B4-BE49-F238E27FC236}">
                <a16:creationId xmlns:a16="http://schemas.microsoft.com/office/drawing/2014/main" xmlns="" id="{86C85900-25F8-4452-80C8-DBD00FC7D243}"/>
              </a:ext>
            </a:extLst>
          </p:cNvPr>
          <p:cNvCxnSpPr>
            <a:cxnSpLocks/>
          </p:cNvCxnSpPr>
          <p:nvPr/>
        </p:nvCxnSpPr>
        <p:spPr>
          <a:xfrm>
            <a:off x="938098" y="4919177"/>
            <a:ext cx="199343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33" name="Grafika 32" descr="Vīrietis">
            <a:extLst>
              <a:ext uri="{FF2B5EF4-FFF2-40B4-BE49-F238E27FC236}">
                <a16:creationId xmlns:a16="http://schemas.microsoft.com/office/drawing/2014/main" xmlns="" id="{3078C970-95C5-4976-9F0B-5D899AC9A8DE}"/>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1809239" y="3647157"/>
            <a:ext cx="914400" cy="914400"/>
          </a:xfrm>
          <a:prstGeom prst="rect">
            <a:avLst/>
          </a:prstGeom>
        </p:spPr>
      </p:pic>
      <p:pic>
        <p:nvPicPr>
          <p:cNvPr id="34" name="Grafika 33" descr="Vīrietis">
            <a:extLst>
              <a:ext uri="{FF2B5EF4-FFF2-40B4-BE49-F238E27FC236}">
                <a16:creationId xmlns:a16="http://schemas.microsoft.com/office/drawing/2014/main" xmlns="" id="{156F3648-A529-461F-B78D-31D3A3C3402C}"/>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1120225" y="3344426"/>
            <a:ext cx="1116285" cy="1242531"/>
          </a:xfrm>
          <a:prstGeom prst="rect">
            <a:avLst/>
          </a:prstGeom>
        </p:spPr>
      </p:pic>
      <p:cxnSp>
        <p:nvCxnSpPr>
          <p:cNvPr id="35" name="Taisns savienotājs 34">
            <a:extLst>
              <a:ext uri="{FF2B5EF4-FFF2-40B4-BE49-F238E27FC236}">
                <a16:creationId xmlns:a16="http://schemas.microsoft.com/office/drawing/2014/main" xmlns="" id="{458F96DE-89AC-4039-A3CF-FC2C2580BD62}"/>
              </a:ext>
            </a:extLst>
          </p:cNvPr>
          <p:cNvCxnSpPr>
            <a:cxnSpLocks/>
          </p:cNvCxnSpPr>
          <p:nvPr/>
        </p:nvCxnSpPr>
        <p:spPr>
          <a:xfrm>
            <a:off x="4767996" y="4919177"/>
            <a:ext cx="199343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36" name="Grafika 35" descr="Vīrietis">
            <a:extLst>
              <a:ext uri="{FF2B5EF4-FFF2-40B4-BE49-F238E27FC236}">
                <a16:creationId xmlns:a16="http://schemas.microsoft.com/office/drawing/2014/main" xmlns="" id="{87098875-9B79-4C89-AA87-EC00782F263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4424511" y="2735475"/>
            <a:ext cx="1699646" cy="1891867"/>
          </a:xfrm>
          <a:prstGeom prst="rect">
            <a:avLst/>
          </a:prstGeom>
        </p:spPr>
      </p:pic>
      <p:pic>
        <p:nvPicPr>
          <p:cNvPr id="37" name="Grafika 36" descr="Vīrietis">
            <a:extLst>
              <a:ext uri="{FF2B5EF4-FFF2-40B4-BE49-F238E27FC236}">
                <a16:creationId xmlns:a16="http://schemas.microsoft.com/office/drawing/2014/main" xmlns="" id="{E0AF164C-E25E-4954-8765-0FDDB606952C}"/>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5251690" y="2518202"/>
            <a:ext cx="1925107" cy="2142827"/>
          </a:xfrm>
          <a:prstGeom prst="rect">
            <a:avLst/>
          </a:prstGeom>
        </p:spPr>
      </p:pic>
      <p:cxnSp>
        <p:nvCxnSpPr>
          <p:cNvPr id="38" name="Taisns savienotājs 37">
            <a:extLst>
              <a:ext uri="{FF2B5EF4-FFF2-40B4-BE49-F238E27FC236}">
                <a16:creationId xmlns:a16="http://schemas.microsoft.com/office/drawing/2014/main" xmlns="" id="{491A17AC-EED1-476D-9E6A-05D106F44C94}"/>
              </a:ext>
            </a:extLst>
          </p:cNvPr>
          <p:cNvCxnSpPr>
            <a:cxnSpLocks/>
          </p:cNvCxnSpPr>
          <p:nvPr/>
        </p:nvCxnSpPr>
        <p:spPr>
          <a:xfrm>
            <a:off x="8826968" y="4933258"/>
            <a:ext cx="199343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39" name="Grafika 38" descr="Vīrietis">
            <a:extLst>
              <a:ext uri="{FF2B5EF4-FFF2-40B4-BE49-F238E27FC236}">
                <a16:creationId xmlns:a16="http://schemas.microsoft.com/office/drawing/2014/main" xmlns="" id="{A25F1450-5CF8-495A-B5E6-0A5C7C814DFF}"/>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8975251" y="3479330"/>
            <a:ext cx="995087" cy="1107627"/>
          </a:xfrm>
          <a:prstGeom prst="rect">
            <a:avLst/>
          </a:prstGeom>
        </p:spPr>
      </p:pic>
      <p:pic>
        <p:nvPicPr>
          <p:cNvPr id="40" name="Grafika 39" descr="Vīrietis">
            <a:extLst>
              <a:ext uri="{FF2B5EF4-FFF2-40B4-BE49-F238E27FC236}">
                <a16:creationId xmlns:a16="http://schemas.microsoft.com/office/drawing/2014/main" xmlns="" id="{A93991E5-5500-4823-80AA-147FA786ED16}"/>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9611352" y="3383095"/>
            <a:ext cx="1116285" cy="1242531"/>
          </a:xfrm>
          <a:prstGeom prst="rect">
            <a:avLst/>
          </a:prstGeom>
        </p:spPr>
      </p:pic>
    </p:spTree>
    <p:extLst>
      <p:ext uri="{BB962C8B-B14F-4D97-AF65-F5344CB8AC3E}">
        <p14:creationId xmlns:p14="http://schemas.microsoft.com/office/powerpoint/2010/main" val="1860113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aisnleņķa trīsstūris 31">
            <a:extLst>
              <a:ext uri="{FF2B5EF4-FFF2-40B4-BE49-F238E27FC236}">
                <a16:creationId xmlns:a16="http://schemas.microsoft.com/office/drawing/2014/main" xmlns="" id="{B96FC83D-E64D-408B-BCF7-543CD27BD3EE}"/>
              </a:ext>
            </a:extLst>
          </p:cNvPr>
          <p:cNvSpPr/>
          <p:nvPr/>
        </p:nvSpPr>
        <p:spPr>
          <a:xfrm rot="5400000">
            <a:off x="196413" y="-242278"/>
            <a:ext cx="5154359" cy="5609101"/>
          </a:xfrm>
          <a:prstGeom prst="rtTriangl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aisnleņķa trīsstūris 30">
            <a:extLst>
              <a:ext uri="{FF2B5EF4-FFF2-40B4-BE49-F238E27FC236}">
                <a16:creationId xmlns:a16="http://schemas.microsoft.com/office/drawing/2014/main" xmlns="" id="{47EE9738-2DE8-490B-BC23-59244A3601AA}"/>
              </a:ext>
            </a:extLst>
          </p:cNvPr>
          <p:cNvSpPr/>
          <p:nvPr/>
        </p:nvSpPr>
        <p:spPr>
          <a:xfrm flipH="1">
            <a:off x="6368145" y="561448"/>
            <a:ext cx="5791200" cy="6296552"/>
          </a:xfrm>
          <a:prstGeom prst="rtTriangle">
            <a:avLst/>
          </a:prstGeom>
          <a:solidFill>
            <a:srgbClr val="D6DCE5">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Virsraksts 1">
            <a:extLst>
              <a:ext uri="{FF2B5EF4-FFF2-40B4-BE49-F238E27FC236}">
                <a16:creationId xmlns:a16="http://schemas.microsoft.com/office/drawing/2014/main" xmlns="" id="{CA36B6D9-565B-4088-8420-23EFBE3532FB}"/>
              </a:ext>
            </a:extLst>
          </p:cNvPr>
          <p:cNvSpPr>
            <a:spLocks noGrp="1"/>
          </p:cNvSpPr>
          <p:nvPr>
            <p:ph type="title"/>
          </p:nvPr>
        </p:nvSpPr>
        <p:spPr>
          <a:xfrm>
            <a:off x="646523" y="289116"/>
            <a:ext cx="10515600" cy="1008667"/>
          </a:xfrm>
        </p:spPr>
        <p:txBody>
          <a:bodyPr/>
          <a:lstStyle/>
          <a:p>
            <a:r>
              <a:rPr lang="en-GB" dirty="0">
                <a:latin typeface="Abadi" panose="020B0604020104020204" pitchFamily="34" charset="0"/>
              </a:rPr>
              <a:t>     </a:t>
            </a:r>
            <a:r>
              <a:rPr lang="en-GB" dirty="0">
                <a:solidFill>
                  <a:schemeClr val="tx2"/>
                </a:solidFill>
                <a:latin typeface="+mn-lt"/>
              </a:rPr>
              <a:t>Tiesu </a:t>
            </a:r>
            <a:r>
              <a:rPr lang="en-GB" dirty="0" err="1">
                <a:solidFill>
                  <a:schemeClr val="tx2"/>
                </a:solidFill>
                <a:latin typeface="+mn-lt"/>
              </a:rPr>
              <a:t>personāls</a:t>
            </a:r>
            <a:r>
              <a:rPr lang="en-GB" dirty="0">
                <a:solidFill>
                  <a:schemeClr val="tx2"/>
                </a:solidFill>
                <a:latin typeface="+mn-lt"/>
              </a:rPr>
              <a:t> </a:t>
            </a:r>
          </a:p>
        </p:txBody>
      </p:sp>
      <p:sp>
        <p:nvSpPr>
          <p:cNvPr id="3" name="Satura vietturis 2">
            <a:extLst>
              <a:ext uri="{FF2B5EF4-FFF2-40B4-BE49-F238E27FC236}">
                <a16:creationId xmlns:a16="http://schemas.microsoft.com/office/drawing/2014/main" xmlns="" id="{5C6C2AD9-DF82-428A-B057-B952FD3219E2}"/>
              </a:ext>
            </a:extLst>
          </p:cNvPr>
          <p:cNvSpPr>
            <a:spLocks noGrp="1"/>
          </p:cNvSpPr>
          <p:nvPr>
            <p:ph idx="1"/>
          </p:nvPr>
        </p:nvSpPr>
        <p:spPr>
          <a:xfrm>
            <a:off x="3702271" y="1396742"/>
            <a:ext cx="4787457" cy="564065"/>
          </a:xfrm>
        </p:spPr>
        <p:txBody>
          <a:bodyPr>
            <a:noAutofit/>
          </a:bodyPr>
          <a:lstStyle/>
          <a:p>
            <a:pPr marL="0" indent="0">
              <a:buNone/>
            </a:pPr>
            <a:r>
              <a:rPr lang="en-GB" sz="3600" dirty="0">
                <a:solidFill>
                  <a:schemeClr val="tx2"/>
                </a:solidFill>
                <a:latin typeface="Abadi" panose="020B0604020104020204" pitchFamily="34" charset="0"/>
              </a:rPr>
              <a:t>Tiesu </a:t>
            </a:r>
            <a:r>
              <a:rPr lang="en-GB" sz="3600" dirty="0" err="1">
                <a:solidFill>
                  <a:schemeClr val="tx2"/>
                </a:solidFill>
                <a:latin typeface="Abadi" panose="020B0604020104020204" pitchFamily="34" charset="0"/>
              </a:rPr>
              <a:t>darbinieki</a:t>
            </a:r>
            <a:r>
              <a:rPr lang="en-GB" sz="3600" dirty="0">
                <a:solidFill>
                  <a:schemeClr val="tx2"/>
                </a:solidFill>
                <a:latin typeface="Abadi" panose="020B0604020104020204" pitchFamily="34" charset="0"/>
              </a:rPr>
              <a:t> -1579</a:t>
            </a:r>
          </a:p>
        </p:txBody>
      </p:sp>
      <p:sp>
        <p:nvSpPr>
          <p:cNvPr id="6" name="TextBox 5">
            <a:extLst>
              <a:ext uri="{FF2B5EF4-FFF2-40B4-BE49-F238E27FC236}">
                <a16:creationId xmlns:a16="http://schemas.microsoft.com/office/drawing/2014/main" xmlns="" id="{EE55D853-8C89-479E-9B5E-63932335AC79}"/>
              </a:ext>
            </a:extLst>
          </p:cNvPr>
          <p:cNvSpPr txBox="1"/>
          <p:nvPr/>
        </p:nvSpPr>
        <p:spPr>
          <a:xfrm>
            <a:off x="1257016" y="4908620"/>
            <a:ext cx="1865610"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20-40 </a:t>
            </a:r>
            <a:r>
              <a:rPr lang="en-GB" sz="2400" dirty="0" err="1">
                <a:solidFill>
                  <a:schemeClr val="tx2"/>
                </a:solidFill>
                <a:latin typeface="Abadi" panose="020B0604020104020204" pitchFamily="34" charset="0"/>
              </a:rPr>
              <a:t>gadi</a:t>
            </a:r>
            <a:endParaRPr lang="en-GB" sz="2400" dirty="0">
              <a:solidFill>
                <a:schemeClr val="tx2"/>
              </a:solidFill>
              <a:latin typeface="Abadi" panose="020B0604020104020204" pitchFamily="34" charset="0"/>
            </a:endParaRPr>
          </a:p>
        </p:txBody>
      </p:sp>
      <p:sp>
        <p:nvSpPr>
          <p:cNvPr id="7" name="TextBox 6">
            <a:extLst>
              <a:ext uri="{FF2B5EF4-FFF2-40B4-BE49-F238E27FC236}">
                <a16:creationId xmlns:a16="http://schemas.microsoft.com/office/drawing/2014/main" xmlns="" id="{B6F8F80E-E9D7-49B1-9915-BDF744040907}"/>
              </a:ext>
            </a:extLst>
          </p:cNvPr>
          <p:cNvSpPr txBox="1"/>
          <p:nvPr/>
        </p:nvSpPr>
        <p:spPr>
          <a:xfrm>
            <a:off x="1121157" y="4508734"/>
            <a:ext cx="890833"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57% </a:t>
            </a:r>
          </a:p>
        </p:txBody>
      </p:sp>
      <p:sp>
        <p:nvSpPr>
          <p:cNvPr id="8" name="TextBox 7">
            <a:extLst>
              <a:ext uri="{FF2B5EF4-FFF2-40B4-BE49-F238E27FC236}">
                <a16:creationId xmlns:a16="http://schemas.microsoft.com/office/drawing/2014/main" xmlns="" id="{AE07FB14-3277-4903-9065-1E58235BBAF8}"/>
              </a:ext>
            </a:extLst>
          </p:cNvPr>
          <p:cNvSpPr txBox="1"/>
          <p:nvPr/>
        </p:nvSpPr>
        <p:spPr>
          <a:xfrm>
            <a:off x="2002252" y="4501615"/>
            <a:ext cx="890833"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57%</a:t>
            </a:r>
          </a:p>
        </p:txBody>
      </p:sp>
      <p:sp>
        <p:nvSpPr>
          <p:cNvPr id="11" name="TextBox 10">
            <a:extLst>
              <a:ext uri="{FF2B5EF4-FFF2-40B4-BE49-F238E27FC236}">
                <a16:creationId xmlns:a16="http://schemas.microsoft.com/office/drawing/2014/main" xmlns="" id="{7800700E-A59D-4E30-9873-0326B1D0C8AC}"/>
              </a:ext>
            </a:extLst>
          </p:cNvPr>
          <p:cNvSpPr txBox="1"/>
          <p:nvPr/>
        </p:nvSpPr>
        <p:spPr>
          <a:xfrm>
            <a:off x="4902521" y="4506025"/>
            <a:ext cx="992959"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35%</a:t>
            </a:r>
          </a:p>
        </p:txBody>
      </p:sp>
      <p:sp>
        <p:nvSpPr>
          <p:cNvPr id="13" name="TextBox 12">
            <a:extLst>
              <a:ext uri="{FF2B5EF4-FFF2-40B4-BE49-F238E27FC236}">
                <a16:creationId xmlns:a16="http://schemas.microsoft.com/office/drawing/2014/main" xmlns="" id="{0ABF4891-95BE-4909-A8A8-540AA41CC566}"/>
              </a:ext>
            </a:extLst>
          </p:cNvPr>
          <p:cNvSpPr txBox="1"/>
          <p:nvPr/>
        </p:nvSpPr>
        <p:spPr>
          <a:xfrm>
            <a:off x="5714002" y="4508734"/>
            <a:ext cx="1096990"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35%</a:t>
            </a:r>
          </a:p>
        </p:txBody>
      </p:sp>
      <p:sp>
        <p:nvSpPr>
          <p:cNvPr id="14" name="TextBox 13">
            <a:extLst>
              <a:ext uri="{FF2B5EF4-FFF2-40B4-BE49-F238E27FC236}">
                <a16:creationId xmlns:a16="http://schemas.microsoft.com/office/drawing/2014/main" xmlns="" id="{698A8AD4-5130-42B0-AC5D-C9B5B08B8BFC}"/>
              </a:ext>
            </a:extLst>
          </p:cNvPr>
          <p:cNvSpPr txBox="1"/>
          <p:nvPr/>
        </p:nvSpPr>
        <p:spPr>
          <a:xfrm>
            <a:off x="4901228" y="4981463"/>
            <a:ext cx="1741714"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41-60 </a:t>
            </a:r>
            <a:r>
              <a:rPr lang="en-GB" sz="2400" dirty="0" err="1">
                <a:solidFill>
                  <a:schemeClr val="tx2"/>
                </a:solidFill>
                <a:latin typeface="Abadi" panose="020B0604020104020204" pitchFamily="34" charset="0"/>
              </a:rPr>
              <a:t>gadi</a:t>
            </a:r>
            <a:r>
              <a:rPr lang="en-GB" sz="2400" dirty="0">
                <a:solidFill>
                  <a:schemeClr val="tx2"/>
                </a:solidFill>
                <a:latin typeface="Abadi" panose="020B0604020104020204" pitchFamily="34" charset="0"/>
              </a:rPr>
              <a:t> </a:t>
            </a:r>
          </a:p>
        </p:txBody>
      </p:sp>
      <p:sp>
        <p:nvSpPr>
          <p:cNvPr id="18" name="TextBox 17">
            <a:extLst>
              <a:ext uri="{FF2B5EF4-FFF2-40B4-BE49-F238E27FC236}">
                <a16:creationId xmlns:a16="http://schemas.microsoft.com/office/drawing/2014/main" xmlns="" id="{28045D7D-A3CF-4508-9FF5-6C61470A4BDD}"/>
              </a:ext>
            </a:extLst>
          </p:cNvPr>
          <p:cNvSpPr txBox="1"/>
          <p:nvPr/>
        </p:nvSpPr>
        <p:spPr>
          <a:xfrm>
            <a:off x="8427020" y="4482584"/>
            <a:ext cx="979714"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8%</a:t>
            </a:r>
          </a:p>
        </p:txBody>
      </p:sp>
      <p:sp>
        <p:nvSpPr>
          <p:cNvPr id="19" name="TextBox 18">
            <a:extLst>
              <a:ext uri="{FF2B5EF4-FFF2-40B4-BE49-F238E27FC236}">
                <a16:creationId xmlns:a16="http://schemas.microsoft.com/office/drawing/2014/main" xmlns="" id="{DC7886F2-A357-4825-81A1-DA9A73B34F68}"/>
              </a:ext>
            </a:extLst>
          </p:cNvPr>
          <p:cNvSpPr txBox="1"/>
          <p:nvPr/>
        </p:nvSpPr>
        <p:spPr>
          <a:xfrm>
            <a:off x="9037303" y="4473435"/>
            <a:ext cx="859971"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8%</a:t>
            </a:r>
          </a:p>
        </p:txBody>
      </p:sp>
      <p:sp>
        <p:nvSpPr>
          <p:cNvPr id="20" name="Taisnstūris 19">
            <a:extLst>
              <a:ext uri="{FF2B5EF4-FFF2-40B4-BE49-F238E27FC236}">
                <a16:creationId xmlns:a16="http://schemas.microsoft.com/office/drawing/2014/main" xmlns="" id="{6D091791-A8CE-46D3-895D-CC23B872CB2F}"/>
              </a:ext>
            </a:extLst>
          </p:cNvPr>
          <p:cNvSpPr/>
          <p:nvPr/>
        </p:nvSpPr>
        <p:spPr>
          <a:xfrm>
            <a:off x="7866731" y="4942600"/>
            <a:ext cx="2598788" cy="461665"/>
          </a:xfrm>
          <a:prstGeom prst="rect">
            <a:avLst/>
          </a:prstGeom>
        </p:spPr>
        <p:txBody>
          <a:bodyPr wrap="none">
            <a:spAutoFit/>
          </a:bodyPr>
          <a:lstStyle/>
          <a:p>
            <a:r>
              <a:rPr lang="en-GB" sz="2400" dirty="0">
                <a:solidFill>
                  <a:schemeClr val="tx2"/>
                </a:solidFill>
                <a:latin typeface="Abadi" panose="020B0604020104020204" pitchFamily="34" charset="0"/>
              </a:rPr>
              <a:t>61 un </a:t>
            </a:r>
            <a:r>
              <a:rPr lang="en-GB" sz="2400" dirty="0" err="1">
                <a:solidFill>
                  <a:schemeClr val="tx2"/>
                </a:solidFill>
                <a:latin typeface="Abadi" panose="020B0604020104020204" pitchFamily="34" charset="0"/>
              </a:rPr>
              <a:t>vairāk</a:t>
            </a:r>
            <a:r>
              <a:rPr lang="en-GB" sz="2400" dirty="0">
                <a:solidFill>
                  <a:schemeClr val="tx2"/>
                </a:solidFill>
                <a:latin typeface="Abadi" panose="020B0604020104020204" pitchFamily="34" charset="0"/>
              </a:rPr>
              <a:t> </a:t>
            </a:r>
            <a:r>
              <a:rPr lang="en-GB" sz="2400" dirty="0" err="1">
                <a:solidFill>
                  <a:schemeClr val="tx2"/>
                </a:solidFill>
                <a:latin typeface="Abadi" panose="020B0604020104020204" pitchFamily="34" charset="0"/>
              </a:rPr>
              <a:t>gadi</a:t>
            </a:r>
            <a:r>
              <a:rPr lang="en-GB" sz="2400" dirty="0">
                <a:solidFill>
                  <a:schemeClr val="tx2"/>
                </a:solidFill>
                <a:latin typeface="Abadi" panose="020B0604020104020204" pitchFamily="34" charset="0"/>
              </a:rPr>
              <a:t> </a:t>
            </a:r>
          </a:p>
        </p:txBody>
      </p:sp>
      <p:sp>
        <p:nvSpPr>
          <p:cNvPr id="22" name="Ovāls 21">
            <a:extLst>
              <a:ext uri="{FF2B5EF4-FFF2-40B4-BE49-F238E27FC236}">
                <a16:creationId xmlns:a16="http://schemas.microsoft.com/office/drawing/2014/main" xmlns="" id="{03E193A1-2767-45AC-BF87-89883F22F0F5}"/>
              </a:ext>
            </a:extLst>
          </p:cNvPr>
          <p:cNvSpPr/>
          <p:nvPr/>
        </p:nvSpPr>
        <p:spPr>
          <a:xfrm>
            <a:off x="3405751" y="5843373"/>
            <a:ext cx="333752" cy="29391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2" name="Grupa 11">
            <a:extLst>
              <a:ext uri="{FF2B5EF4-FFF2-40B4-BE49-F238E27FC236}">
                <a16:creationId xmlns:a16="http://schemas.microsoft.com/office/drawing/2014/main" xmlns="" id="{1FB11869-8996-40F5-A529-7924EB8AFE7A}"/>
              </a:ext>
            </a:extLst>
          </p:cNvPr>
          <p:cNvGrpSpPr/>
          <p:nvPr/>
        </p:nvGrpSpPr>
        <p:grpSpPr>
          <a:xfrm>
            <a:off x="6505019" y="5744457"/>
            <a:ext cx="1413511" cy="461665"/>
            <a:chOff x="3611509" y="5656518"/>
            <a:chExt cx="1413511" cy="461665"/>
          </a:xfrm>
        </p:grpSpPr>
        <p:sp>
          <p:nvSpPr>
            <p:cNvPr id="21" name="Ovāls 20">
              <a:extLst>
                <a:ext uri="{FF2B5EF4-FFF2-40B4-BE49-F238E27FC236}">
                  <a16:creationId xmlns:a16="http://schemas.microsoft.com/office/drawing/2014/main" xmlns="" id="{ECB4454A-2A05-430E-A0E5-477DF3FE81BA}"/>
                </a:ext>
              </a:extLst>
            </p:cNvPr>
            <p:cNvSpPr/>
            <p:nvPr/>
          </p:nvSpPr>
          <p:spPr>
            <a:xfrm>
              <a:off x="3611509" y="5722187"/>
              <a:ext cx="333752" cy="293914"/>
            </a:xfrm>
            <a:prstGeom prst="ellipse">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xmlns="" id="{7AE24DBC-F289-4839-B57E-EABFA7585C8A}"/>
                </a:ext>
              </a:extLst>
            </p:cNvPr>
            <p:cNvSpPr txBox="1"/>
            <p:nvPr/>
          </p:nvSpPr>
          <p:spPr>
            <a:xfrm>
              <a:off x="4032062" y="5656518"/>
              <a:ext cx="992958"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2019</a:t>
              </a:r>
            </a:p>
          </p:txBody>
        </p:sp>
      </p:grpSp>
      <p:sp>
        <p:nvSpPr>
          <p:cNvPr id="24" name="TextBox 23">
            <a:extLst>
              <a:ext uri="{FF2B5EF4-FFF2-40B4-BE49-F238E27FC236}">
                <a16:creationId xmlns:a16="http://schemas.microsoft.com/office/drawing/2014/main" xmlns="" id="{5017FCBC-6763-4136-ABDC-69F3D115F4C8}"/>
              </a:ext>
            </a:extLst>
          </p:cNvPr>
          <p:cNvSpPr txBox="1"/>
          <p:nvPr/>
        </p:nvSpPr>
        <p:spPr>
          <a:xfrm>
            <a:off x="3864758" y="5759497"/>
            <a:ext cx="992958"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2018</a:t>
            </a:r>
          </a:p>
        </p:txBody>
      </p:sp>
      <p:sp>
        <p:nvSpPr>
          <p:cNvPr id="25" name="TextBox 24">
            <a:extLst>
              <a:ext uri="{FF2B5EF4-FFF2-40B4-BE49-F238E27FC236}">
                <a16:creationId xmlns:a16="http://schemas.microsoft.com/office/drawing/2014/main" xmlns="" id="{2CFF1A2C-6B76-4832-A1F1-EB4A6604350E}"/>
              </a:ext>
            </a:extLst>
          </p:cNvPr>
          <p:cNvSpPr txBox="1"/>
          <p:nvPr/>
        </p:nvSpPr>
        <p:spPr>
          <a:xfrm>
            <a:off x="2203478" y="1848870"/>
            <a:ext cx="7829942" cy="646331"/>
          </a:xfrm>
          <a:prstGeom prst="rect">
            <a:avLst/>
          </a:prstGeom>
          <a:noFill/>
        </p:spPr>
        <p:txBody>
          <a:bodyPr wrap="square" rtlCol="0">
            <a:spAutoFit/>
          </a:bodyPr>
          <a:lstStyle/>
          <a:p>
            <a:r>
              <a:rPr lang="en-GB" sz="3600" dirty="0">
                <a:solidFill>
                  <a:schemeClr val="tx2"/>
                </a:solidFill>
              </a:rPr>
              <a:t>Tiesu </a:t>
            </a:r>
            <a:r>
              <a:rPr lang="en-GB" sz="3600" dirty="0" err="1">
                <a:solidFill>
                  <a:schemeClr val="tx2"/>
                </a:solidFill>
              </a:rPr>
              <a:t>darbinieku</a:t>
            </a:r>
            <a:r>
              <a:rPr lang="en-GB" sz="3600" dirty="0">
                <a:solidFill>
                  <a:schemeClr val="tx2"/>
                </a:solidFill>
              </a:rPr>
              <a:t> </a:t>
            </a:r>
            <a:r>
              <a:rPr lang="en-GB" sz="3600" dirty="0" err="1">
                <a:solidFill>
                  <a:schemeClr val="tx2"/>
                </a:solidFill>
              </a:rPr>
              <a:t>sadalījums</a:t>
            </a:r>
            <a:r>
              <a:rPr lang="en-GB" sz="3600" dirty="0">
                <a:solidFill>
                  <a:schemeClr val="tx2"/>
                </a:solidFill>
              </a:rPr>
              <a:t> </a:t>
            </a:r>
            <a:r>
              <a:rPr lang="en-GB" sz="3600" dirty="0" err="1">
                <a:solidFill>
                  <a:schemeClr val="tx2"/>
                </a:solidFill>
              </a:rPr>
              <a:t>pēc</a:t>
            </a:r>
            <a:r>
              <a:rPr lang="en-GB" sz="3600" dirty="0">
                <a:solidFill>
                  <a:schemeClr val="tx2"/>
                </a:solidFill>
              </a:rPr>
              <a:t> </a:t>
            </a:r>
            <a:r>
              <a:rPr lang="en-GB" sz="3600" dirty="0" err="1">
                <a:solidFill>
                  <a:schemeClr val="tx2"/>
                </a:solidFill>
              </a:rPr>
              <a:t>vecuma</a:t>
            </a:r>
            <a:endParaRPr lang="en-GB" sz="3600" dirty="0">
              <a:solidFill>
                <a:schemeClr val="tx2"/>
              </a:solidFill>
            </a:endParaRPr>
          </a:p>
        </p:txBody>
      </p:sp>
      <p:sp>
        <p:nvSpPr>
          <p:cNvPr id="26" name="Ovāls 25">
            <a:extLst>
              <a:ext uri="{FF2B5EF4-FFF2-40B4-BE49-F238E27FC236}">
                <a16:creationId xmlns:a16="http://schemas.microsoft.com/office/drawing/2014/main" xmlns="" id="{159B14D8-7A8D-41EA-B8DD-13BB47B31EE7}"/>
              </a:ext>
            </a:extLst>
          </p:cNvPr>
          <p:cNvSpPr/>
          <p:nvPr/>
        </p:nvSpPr>
        <p:spPr>
          <a:xfrm>
            <a:off x="180674" y="199038"/>
            <a:ext cx="1235811" cy="1099729"/>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30" name="Grafika 29" descr="Vīrietis un sieviete">
            <a:extLst>
              <a:ext uri="{FF2B5EF4-FFF2-40B4-BE49-F238E27FC236}">
                <a16:creationId xmlns:a16="http://schemas.microsoft.com/office/drawing/2014/main" xmlns="" id="{6F961234-1564-41DF-B12D-87AC722BCE9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36797" y="381089"/>
            <a:ext cx="723566" cy="723566"/>
          </a:xfrm>
          <a:prstGeom prst="rect">
            <a:avLst/>
          </a:prstGeom>
        </p:spPr>
      </p:pic>
      <p:cxnSp>
        <p:nvCxnSpPr>
          <p:cNvPr id="27" name="Taisns savienotājs 26">
            <a:extLst>
              <a:ext uri="{FF2B5EF4-FFF2-40B4-BE49-F238E27FC236}">
                <a16:creationId xmlns:a16="http://schemas.microsoft.com/office/drawing/2014/main" xmlns="" id="{86C85900-25F8-4452-80C8-DBD00FC7D243}"/>
              </a:ext>
            </a:extLst>
          </p:cNvPr>
          <p:cNvCxnSpPr>
            <a:cxnSpLocks/>
          </p:cNvCxnSpPr>
          <p:nvPr/>
        </p:nvCxnSpPr>
        <p:spPr>
          <a:xfrm>
            <a:off x="938098" y="4919177"/>
            <a:ext cx="199343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33" name="Grafika 32" descr="Vīrietis">
            <a:extLst>
              <a:ext uri="{FF2B5EF4-FFF2-40B4-BE49-F238E27FC236}">
                <a16:creationId xmlns:a16="http://schemas.microsoft.com/office/drawing/2014/main" xmlns="" id="{3078C970-95C5-4976-9F0B-5D899AC9A8D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1479810" y="2752499"/>
            <a:ext cx="1817056" cy="1887547"/>
          </a:xfrm>
          <a:prstGeom prst="rect">
            <a:avLst/>
          </a:prstGeom>
        </p:spPr>
      </p:pic>
      <p:pic>
        <p:nvPicPr>
          <p:cNvPr id="34" name="Grafika 33" descr="Vīrietis">
            <a:extLst>
              <a:ext uri="{FF2B5EF4-FFF2-40B4-BE49-F238E27FC236}">
                <a16:creationId xmlns:a16="http://schemas.microsoft.com/office/drawing/2014/main" xmlns="" id="{156F3648-A529-461F-B78D-31D3A3C3402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661889" y="2770230"/>
            <a:ext cx="1699646" cy="1891867"/>
          </a:xfrm>
          <a:prstGeom prst="rect">
            <a:avLst/>
          </a:prstGeom>
        </p:spPr>
      </p:pic>
      <p:cxnSp>
        <p:nvCxnSpPr>
          <p:cNvPr id="35" name="Taisns savienotājs 34">
            <a:extLst>
              <a:ext uri="{FF2B5EF4-FFF2-40B4-BE49-F238E27FC236}">
                <a16:creationId xmlns:a16="http://schemas.microsoft.com/office/drawing/2014/main" xmlns="" id="{458F96DE-89AC-4039-A3CF-FC2C2580BD62}"/>
              </a:ext>
            </a:extLst>
          </p:cNvPr>
          <p:cNvCxnSpPr>
            <a:cxnSpLocks/>
          </p:cNvCxnSpPr>
          <p:nvPr/>
        </p:nvCxnSpPr>
        <p:spPr>
          <a:xfrm>
            <a:off x="4739897" y="4922223"/>
            <a:ext cx="199343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36" name="Grafika 35" descr="Vīrietis">
            <a:extLst>
              <a:ext uri="{FF2B5EF4-FFF2-40B4-BE49-F238E27FC236}">
                <a16:creationId xmlns:a16="http://schemas.microsoft.com/office/drawing/2014/main" xmlns="" id="{87098875-9B79-4C89-AA87-EC00782F2630}"/>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4561548" y="3082270"/>
            <a:ext cx="1411596" cy="1571240"/>
          </a:xfrm>
          <a:prstGeom prst="rect">
            <a:avLst/>
          </a:prstGeom>
        </p:spPr>
      </p:pic>
      <p:pic>
        <p:nvPicPr>
          <p:cNvPr id="37" name="Grafika 36" descr="Vīrietis">
            <a:extLst>
              <a:ext uri="{FF2B5EF4-FFF2-40B4-BE49-F238E27FC236}">
                <a16:creationId xmlns:a16="http://schemas.microsoft.com/office/drawing/2014/main" xmlns="" id="{E0AF164C-E25E-4954-8765-0FDDB606952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5311889" y="3032343"/>
            <a:ext cx="1456450" cy="1621167"/>
          </a:xfrm>
          <a:prstGeom prst="rect">
            <a:avLst/>
          </a:prstGeom>
        </p:spPr>
      </p:pic>
      <p:cxnSp>
        <p:nvCxnSpPr>
          <p:cNvPr id="38" name="Taisns savienotājs 37">
            <a:extLst>
              <a:ext uri="{FF2B5EF4-FFF2-40B4-BE49-F238E27FC236}">
                <a16:creationId xmlns:a16="http://schemas.microsoft.com/office/drawing/2014/main" xmlns="" id="{491A17AC-EED1-476D-9E6A-05D106F44C94}"/>
              </a:ext>
            </a:extLst>
          </p:cNvPr>
          <p:cNvCxnSpPr>
            <a:cxnSpLocks/>
          </p:cNvCxnSpPr>
          <p:nvPr/>
        </p:nvCxnSpPr>
        <p:spPr>
          <a:xfrm>
            <a:off x="8069790" y="4897345"/>
            <a:ext cx="1993437"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39" name="Grafika 38" descr="Vīrietis">
            <a:extLst>
              <a:ext uri="{FF2B5EF4-FFF2-40B4-BE49-F238E27FC236}">
                <a16:creationId xmlns:a16="http://schemas.microsoft.com/office/drawing/2014/main" xmlns="" id="{A25F1450-5CF8-495A-B5E6-0A5C7C814DFF}"/>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xmlns="" r:embed="rId7"/>
              </a:ext>
            </a:extLst>
          </a:blip>
          <a:stretch>
            <a:fillRect/>
          </a:stretch>
        </p:blipFill>
        <p:spPr>
          <a:xfrm>
            <a:off x="8255658" y="3527188"/>
            <a:ext cx="910467" cy="1013436"/>
          </a:xfrm>
          <a:prstGeom prst="rect">
            <a:avLst/>
          </a:prstGeom>
        </p:spPr>
      </p:pic>
      <p:pic>
        <p:nvPicPr>
          <p:cNvPr id="40" name="Grafika 39" descr="Vīrietis">
            <a:extLst>
              <a:ext uri="{FF2B5EF4-FFF2-40B4-BE49-F238E27FC236}">
                <a16:creationId xmlns:a16="http://schemas.microsoft.com/office/drawing/2014/main" xmlns="" id="{A93991E5-5500-4823-80AA-147FA786ED16}"/>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xmlns="" r:embed="rId5"/>
              </a:ext>
            </a:extLst>
          </a:blip>
          <a:stretch>
            <a:fillRect/>
          </a:stretch>
        </p:blipFill>
        <p:spPr>
          <a:xfrm>
            <a:off x="8797772" y="3527188"/>
            <a:ext cx="897745" cy="999275"/>
          </a:xfrm>
          <a:prstGeom prst="rect">
            <a:avLst/>
          </a:prstGeom>
        </p:spPr>
      </p:pic>
    </p:spTree>
    <p:extLst>
      <p:ext uri="{BB962C8B-B14F-4D97-AF65-F5344CB8AC3E}">
        <p14:creationId xmlns:p14="http://schemas.microsoft.com/office/powerpoint/2010/main" val="16910368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upa 2">
            <a:extLst>
              <a:ext uri="{FF2B5EF4-FFF2-40B4-BE49-F238E27FC236}">
                <a16:creationId xmlns:a16="http://schemas.microsoft.com/office/drawing/2014/main" xmlns="" id="{CEB94B58-506F-4871-B177-049806721586}"/>
              </a:ext>
            </a:extLst>
          </p:cNvPr>
          <p:cNvGrpSpPr/>
          <p:nvPr/>
        </p:nvGrpSpPr>
        <p:grpSpPr>
          <a:xfrm>
            <a:off x="-44481" y="0"/>
            <a:ext cx="12192000" cy="7304314"/>
            <a:chOff x="0" y="0"/>
            <a:chExt cx="12192000" cy="7304314"/>
          </a:xfrm>
        </p:grpSpPr>
        <p:grpSp>
          <p:nvGrpSpPr>
            <p:cNvPr id="11" name="Grupa 10">
              <a:extLst>
                <a:ext uri="{FF2B5EF4-FFF2-40B4-BE49-F238E27FC236}">
                  <a16:creationId xmlns:a16="http://schemas.microsoft.com/office/drawing/2014/main" xmlns="" id="{1BD9F5E4-931B-4698-9594-FE396758AD19}"/>
                </a:ext>
              </a:extLst>
            </p:cNvPr>
            <p:cNvGrpSpPr/>
            <p:nvPr/>
          </p:nvGrpSpPr>
          <p:grpSpPr>
            <a:xfrm>
              <a:off x="1" y="0"/>
              <a:ext cx="12191999" cy="7304314"/>
              <a:chOff x="0" y="-152399"/>
              <a:chExt cx="12191999" cy="7304314"/>
            </a:xfrm>
          </p:grpSpPr>
          <p:sp>
            <p:nvSpPr>
              <p:cNvPr id="7" name="Taisnleņķa trīsstūris 6">
                <a:extLst>
                  <a:ext uri="{FF2B5EF4-FFF2-40B4-BE49-F238E27FC236}">
                    <a16:creationId xmlns:a16="http://schemas.microsoft.com/office/drawing/2014/main" xmlns="" id="{BE24D19A-9C49-4C1D-92B0-07B00827A39E}"/>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aisnleņķa trīsstūris 7">
                <a:extLst>
                  <a:ext uri="{FF2B5EF4-FFF2-40B4-BE49-F238E27FC236}">
                    <a16:creationId xmlns:a16="http://schemas.microsoft.com/office/drawing/2014/main" xmlns="" id="{CFDDD846-086D-440C-8A94-2AB5759189B4}"/>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9" name="Taisnleņķa trīsstūris 8">
              <a:extLst>
                <a:ext uri="{FF2B5EF4-FFF2-40B4-BE49-F238E27FC236}">
                  <a16:creationId xmlns:a16="http://schemas.microsoft.com/office/drawing/2014/main" xmlns="" id="{91E4AD64-4D2A-435F-A771-163A0092FD34}"/>
                </a:ext>
              </a:extLst>
            </p:cNvPr>
            <p:cNvSpPr/>
            <p:nvPr/>
          </p:nvSpPr>
          <p:spPr>
            <a:xfrm>
              <a:off x="0" y="2231572"/>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2" name="Virsraksts 1">
            <a:extLst>
              <a:ext uri="{FF2B5EF4-FFF2-40B4-BE49-F238E27FC236}">
                <a16:creationId xmlns:a16="http://schemas.microsoft.com/office/drawing/2014/main" xmlns="" id="{87FEB13A-88EB-4FE6-A803-E4907D3ECC82}"/>
              </a:ext>
            </a:extLst>
          </p:cNvPr>
          <p:cNvSpPr>
            <a:spLocks noGrp="1"/>
          </p:cNvSpPr>
          <p:nvPr>
            <p:ph type="title"/>
          </p:nvPr>
        </p:nvSpPr>
        <p:spPr>
          <a:xfrm>
            <a:off x="1654629" y="365125"/>
            <a:ext cx="9699170" cy="1325563"/>
          </a:xfrm>
        </p:spPr>
        <p:txBody>
          <a:bodyPr/>
          <a:lstStyle/>
          <a:p>
            <a:r>
              <a:rPr lang="en-GB" dirty="0" err="1">
                <a:solidFill>
                  <a:schemeClr val="tx2"/>
                </a:solidFill>
                <a:latin typeface="+mn-lt"/>
              </a:rPr>
              <a:t>Tiesnešu</a:t>
            </a:r>
            <a:r>
              <a:rPr lang="en-GB" dirty="0">
                <a:solidFill>
                  <a:schemeClr val="tx2"/>
                </a:solidFill>
                <a:latin typeface="+mn-lt"/>
              </a:rPr>
              <a:t> </a:t>
            </a:r>
            <a:r>
              <a:rPr lang="en-GB" dirty="0" err="1">
                <a:solidFill>
                  <a:schemeClr val="tx2"/>
                </a:solidFill>
                <a:latin typeface="+mn-lt"/>
              </a:rPr>
              <a:t>atlase</a:t>
            </a:r>
            <a:endParaRPr lang="en-GB" dirty="0">
              <a:solidFill>
                <a:schemeClr val="tx2"/>
              </a:solidFill>
              <a:latin typeface="+mn-lt"/>
            </a:endParaRPr>
          </a:p>
        </p:txBody>
      </p:sp>
      <p:pic>
        <p:nvPicPr>
          <p:cNvPr id="6" name="Satura vietturis 5" descr="Sociālais tīkls">
            <a:extLst>
              <a:ext uri="{FF2B5EF4-FFF2-40B4-BE49-F238E27FC236}">
                <a16:creationId xmlns:a16="http://schemas.microsoft.com/office/drawing/2014/main" xmlns="" id="{17AC1DD7-9673-4E9C-8B56-3D7C810D5983}"/>
              </a:ext>
            </a:extLst>
          </p:cNvPr>
          <p:cNvPicPr>
            <a:picLocks noGrp="1" noChangeAspect="1"/>
          </p:cNvPicPr>
          <p:nvPr>
            <p:ph idx="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68084" y="497454"/>
            <a:ext cx="914400" cy="914400"/>
          </a:xfrm>
        </p:spPr>
      </p:pic>
      <p:sp>
        <p:nvSpPr>
          <p:cNvPr id="4" name="Ovāls 3">
            <a:extLst>
              <a:ext uri="{FF2B5EF4-FFF2-40B4-BE49-F238E27FC236}">
                <a16:creationId xmlns:a16="http://schemas.microsoft.com/office/drawing/2014/main" xmlns="" id="{13527205-5E31-448E-805B-D016267D2A7B}"/>
              </a:ext>
            </a:extLst>
          </p:cNvPr>
          <p:cNvSpPr/>
          <p:nvPr/>
        </p:nvSpPr>
        <p:spPr>
          <a:xfrm>
            <a:off x="326570" y="365125"/>
            <a:ext cx="1197429" cy="1179059"/>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aisnstūris 4">
            <a:extLst>
              <a:ext uri="{FF2B5EF4-FFF2-40B4-BE49-F238E27FC236}">
                <a16:creationId xmlns:a16="http://schemas.microsoft.com/office/drawing/2014/main" xmlns="" id="{C4F4BB28-B28D-49FC-8213-AAAC727F5E92}"/>
              </a:ext>
            </a:extLst>
          </p:cNvPr>
          <p:cNvSpPr/>
          <p:nvPr/>
        </p:nvSpPr>
        <p:spPr>
          <a:xfrm>
            <a:off x="1418112" y="3114801"/>
            <a:ext cx="606572" cy="1850234"/>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Taisnstūris 11">
            <a:extLst>
              <a:ext uri="{FF2B5EF4-FFF2-40B4-BE49-F238E27FC236}">
                <a16:creationId xmlns:a16="http://schemas.microsoft.com/office/drawing/2014/main" xmlns="" id="{72284918-D686-4D5A-8AF1-8D85C01DB66E}"/>
              </a:ext>
            </a:extLst>
          </p:cNvPr>
          <p:cNvSpPr/>
          <p:nvPr/>
        </p:nvSpPr>
        <p:spPr>
          <a:xfrm>
            <a:off x="807180" y="3333308"/>
            <a:ext cx="606572" cy="1630838"/>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xmlns="" id="{522D4EB8-0129-4F20-88A3-9D3F182EB6AE}"/>
              </a:ext>
            </a:extLst>
          </p:cNvPr>
          <p:cNvSpPr txBox="1"/>
          <p:nvPr/>
        </p:nvSpPr>
        <p:spPr>
          <a:xfrm>
            <a:off x="211224" y="5142552"/>
            <a:ext cx="2648484" cy="923330"/>
          </a:xfrm>
          <a:prstGeom prst="rect">
            <a:avLst/>
          </a:prstGeom>
          <a:noFill/>
        </p:spPr>
        <p:txBody>
          <a:bodyPr wrap="square" rtlCol="0">
            <a:spAutoFit/>
          </a:bodyPr>
          <a:lstStyle/>
          <a:p>
            <a:pPr algn="ctr"/>
            <a:r>
              <a:rPr lang="en-GB" dirty="0" err="1">
                <a:solidFill>
                  <a:schemeClr val="tx2"/>
                </a:solidFill>
              </a:rPr>
              <a:t>Tiesneša</a:t>
            </a:r>
            <a:r>
              <a:rPr lang="en-GB" dirty="0">
                <a:solidFill>
                  <a:schemeClr val="tx2"/>
                </a:solidFill>
              </a:rPr>
              <a:t> </a:t>
            </a:r>
            <a:r>
              <a:rPr lang="en-GB" dirty="0" err="1">
                <a:solidFill>
                  <a:schemeClr val="tx2"/>
                </a:solidFill>
              </a:rPr>
              <a:t>amata</a:t>
            </a:r>
            <a:r>
              <a:rPr lang="en-GB" dirty="0">
                <a:solidFill>
                  <a:schemeClr val="tx2"/>
                </a:solidFill>
              </a:rPr>
              <a:t> </a:t>
            </a:r>
            <a:r>
              <a:rPr lang="en-GB" dirty="0" err="1">
                <a:solidFill>
                  <a:schemeClr val="tx2"/>
                </a:solidFill>
              </a:rPr>
              <a:t>konkursi</a:t>
            </a:r>
            <a:r>
              <a:rPr lang="en-GB" dirty="0">
                <a:solidFill>
                  <a:schemeClr val="tx2"/>
                </a:solidFill>
              </a:rPr>
              <a:t> (t.sk. </a:t>
            </a:r>
            <a:r>
              <a:rPr lang="en-GB" dirty="0" err="1">
                <a:solidFill>
                  <a:schemeClr val="tx2"/>
                </a:solidFill>
              </a:rPr>
              <a:t>starp</a:t>
            </a:r>
            <a:r>
              <a:rPr lang="en-GB" dirty="0">
                <a:solidFill>
                  <a:schemeClr val="tx2"/>
                </a:solidFill>
              </a:rPr>
              <a:t> </a:t>
            </a:r>
            <a:r>
              <a:rPr lang="en-GB" dirty="0" err="1">
                <a:solidFill>
                  <a:schemeClr val="tx2"/>
                </a:solidFill>
              </a:rPr>
              <a:t>tiesnešiem</a:t>
            </a:r>
            <a:r>
              <a:rPr lang="en-GB" dirty="0">
                <a:solidFill>
                  <a:schemeClr val="tx2"/>
                </a:solidFill>
              </a:rPr>
              <a:t> </a:t>
            </a:r>
            <a:r>
              <a:rPr lang="en-GB" dirty="0" err="1">
                <a:solidFill>
                  <a:schemeClr val="tx2"/>
                </a:solidFill>
              </a:rPr>
              <a:t>izsludinātie</a:t>
            </a:r>
            <a:r>
              <a:rPr lang="en-GB" dirty="0">
                <a:solidFill>
                  <a:schemeClr val="tx2"/>
                </a:solidFill>
              </a:rPr>
              <a:t> </a:t>
            </a:r>
            <a:r>
              <a:rPr lang="en-GB" dirty="0" err="1">
                <a:solidFill>
                  <a:schemeClr val="tx2"/>
                </a:solidFill>
              </a:rPr>
              <a:t>konkursi</a:t>
            </a:r>
            <a:r>
              <a:rPr lang="en-GB" dirty="0">
                <a:solidFill>
                  <a:schemeClr val="tx2"/>
                </a:solidFill>
              </a:rPr>
              <a:t>)</a:t>
            </a:r>
          </a:p>
        </p:txBody>
      </p:sp>
      <p:sp>
        <p:nvSpPr>
          <p:cNvPr id="13" name="Taisnstūris 12">
            <a:extLst>
              <a:ext uri="{FF2B5EF4-FFF2-40B4-BE49-F238E27FC236}">
                <a16:creationId xmlns:a16="http://schemas.microsoft.com/office/drawing/2014/main" xmlns="" id="{70449829-735F-4C02-8F3A-21A492CCD853}"/>
              </a:ext>
            </a:extLst>
          </p:cNvPr>
          <p:cNvSpPr/>
          <p:nvPr/>
        </p:nvSpPr>
        <p:spPr>
          <a:xfrm>
            <a:off x="6657284" y="3521370"/>
            <a:ext cx="606572" cy="1448453"/>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bg1"/>
              </a:solidFill>
            </a:endParaRPr>
          </a:p>
        </p:txBody>
      </p:sp>
      <p:sp>
        <p:nvSpPr>
          <p:cNvPr id="14" name="TextBox 13">
            <a:extLst>
              <a:ext uri="{FF2B5EF4-FFF2-40B4-BE49-F238E27FC236}">
                <a16:creationId xmlns:a16="http://schemas.microsoft.com/office/drawing/2014/main" xmlns="" id="{48E6EBB5-A29D-4D71-8E20-6CD93F69D333}"/>
              </a:ext>
            </a:extLst>
          </p:cNvPr>
          <p:cNvSpPr txBox="1"/>
          <p:nvPr/>
        </p:nvSpPr>
        <p:spPr>
          <a:xfrm>
            <a:off x="5599652" y="5102523"/>
            <a:ext cx="2568237" cy="923330"/>
          </a:xfrm>
          <a:prstGeom prst="rect">
            <a:avLst/>
          </a:prstGeom>
          <a:noFill/>
        </p:spPr>
        <p:txBody>
          <a:bodyPr wrap="square" rtlCol="0">
            <a:spAutoFit/>
          </a:bodyPr>
          <a:lstStyle/>
          <a:p>
            <a:pPr algn="ctr"/>
            <a:r>
              <a:rPr lang="en-GB" dirty="0">
                <a:solidFill>
                  <a:schemeClr val="tx2"/>
                </a:solidFill>
              </a:rPr>
              <a:t>T</a:t>
            </a:r>
            <a:r>
              <a:rPr lang="lv-LV" dirty="0" err="1">
                <a:solidFill>
                  <a:schemeClr val="tx2"/>
                </a:solidFill>
              </a:rPr>
              <a:t>iesu</a:t>
            </a:r>
            <a:r>
              <a:rPr lang="lv-LV" dirty="0">
                <a:solidFill>
                  <a:schemeClr val="tx2"/>
                </a:solidFill>
              </a:rPr>
              <a:t> priekšsēdētāju, priekšsēdētāju vietnieku amatu konkursi</a:t>
            </a:r>
            <a:endParaRPr lang="en-GB" dirty="0">
              <a:solidFill>
                <a:schemeClr val="tx2"/>
              </a:solidFill>
            </a:endParaRPr>
          </a:p>
        </p:txBody>
      </p:sp>
      <p:sp>
        <p:nvSpPr>
          <p:cNvPr id="15" name="TextBox 14">
            <a:extLst>
              <a:ext uri="{FF2B5EF4-FFF2-40B4-BE49-F238E27FC236}">
                <a16:creationId xmlns:a16="http://schemas.microsoft.com/office/drawing/2014/main" xmlns="" id="{8DA9B8C0-498D-4F74-97F4-511B796F5661}"/>
              </a:ext>
            </a:extLst>
          </p:cNvPr>
          <p:cNvSpPr txBox="1"/>
          <p:nvPr/>
        </p:nvSpPr>
        <p:spPr>
          <a:xfrm>
            <a:off x="893483" y="3297955"/>
            <a:ext cx="427462" cy="369332"/>
          </a:xfrm>
          <a:prstGeom prst="rect">
            <a:avLst/>
          </a:prstGeom>
          <a:noFill/>
        </p:spPr>
        <p:txBody>
          <a:bodyPr wrap="square" rtlCol="0">
            <a:spAutoFit/>
          </a:bodyPr>
          <a:lstStyle/>
          <a:p>
            <a:r>
              <a:rPr lang="en-GB" dirty="0"/>
              <a:t>23</a:t>
            </a:r>
          </a:p>
        </p:txBody>
      </p:sp>
      <p:sp>
        <p:nvSpPr>
          <p:cNvPr id="16" name="TextBox 15">
            <a:extLst>
              <a:ext uri="{FF2B5EF4-FFF2-40B4-BE49-F238E27FC236}">
                <a16:creationId xmlns:a16="http://schemas.microsoft.com/office/drawing/2014/main" xmlns="" id="{8A563E8A-D942-4224-B3C3-89B69FD54FF5}"/>
              </a:ext>
            </a:extLst>
          </p:cNvPr>
          <p:cNvSpPr txBox="1"/>
          <p:nvPr/>
        </p:nvSpPr>
        <p:spPr>
          <a:xfrm>
            <a:off x="1514049" y="3148642"/>
            <a:ext cx="427462" cy="369332"/>
          </a:xfrm>
          <a:prstGeom prst="rect">
            <a:avLst/>
          </a:prstGeom>
          <a:noFill/>
        </p:spPr>
        <p:txBody>
          <a:bodyPr wrap="square" rtlCol="0">
            <a:spAutoFit/>
          </a:bodyPr>
          <a:lstStyle/>
          <a:p>
            <a:r>
              <a:rPr lang="en-GB" dirty="0">
                <a:solidFill>
                  <a:schemeClr val="bg1"/>
                </a:solidFill>
              </a:rPr>
              <a:t>26</a:t>
            </a:r>
          </a:p>
        </p:txBody>
      </p:sp>
      <p:sp>
        <p:nvSpPr>
          <p:cNvPr id="17" name="Taisnstūris 16">
            <a:extLst>
              <a:ext uri="{FF2B5EF4-FFF2-40B4-BE49-F238E27FC236}">
                <a16:creationId xmlns:a16="http://schemas.microsoft.com/office/drawing/2014/main" xmlns="" id="{5C96C1F6-9CEA-4F0C-A01B-94688BC652E9}"/>
              </a:ext>
            </a:extLst>
          </p:cNvPr>
          <p:cNvSpPr/>
          <p:nvPr/>
        </p:nvSpPr>
        <p:spPr>
          <a:xfrm>
            <a:off x="6051519" y="3852905"/>
            <a:ext cx="606572" cy="1122182"/>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TextBox 17">
            <a:extLst>
              <a:ext uri="{FF2B5EF4-FFF2-40B4-BE49-F238E27FC236}">
                <a16:creationId xmlns:a16="http://schemas.microsoft.com/office/drawing/2014/main" xmlns="" id="{C1C4A6DE-7BBD-4EF8-9345-5D3D9631B861}"/>
              </a:ext>
            </a:extLst>
          </p:cNvPr>
          <p:cNvSpPr txBox="1"/>
          <p:nvPr/>
        </p:nvSpPr>
        <p:spPr>
          <a:xfrm>
            <a:off x="6786858" y="3548433"/>
            <a:ext cx="466190" cy="369332"/>
          </a:xfrm>
          <a:prstGeom prst="rect">
            <a:avLst/>
          </a:prstGeom>
          <a:noFill/>
        </p:spPr>
        <p:txBody>
          <a:bodyPr wrap="square" rtlCol="0">
            <a:spAutoFit/>
          </a:bodyPr>
          <a:lstStyle/>
          <a:p>
            <a:r>
              <a:rPr lang="en-GB" dirty="0">
                <a:solidFill>
                  <a:schemeClr val="bg1"/>
                </a:solidFill>
              </a:rPr>
              <a:t>22</a:t>
            </a:r>
          </a:p>
        </p:txBody>
      </p:sp>
      <p:sp>
        <p:nvSpPr>
          <p:cNvPr id="19" name="TextBox 18">
            <a:extLst>
              <a:ext uri="{FF2B5EF4-FFF2-40B4-BE49-F238E27FC236}">
                <a16:creationId xmlns:a16="http://schemas.microsoft.com/office/drawing/2014/main" xmlns="" id="{8123CFA2-3E48-4B05-8E5F-9CA80D34EB34}"/>
              </a:ext>
            </a:extLst>
          </p:cNvPr>
          <p:cNvSpPr txBox="1"/>
          <p:nvPr/>
        </p:nvSpPr>
        <p:spPr>
          <a:xfrm>
            <a:off x="6115994" y="3828406"/>
            <a:ext cx="448386" cy="369332"/>
          </a:xfrm>
          <a:prstGeom prst="rect">
            <a:avLst/>
          </a:prstGeom>
          <a:noFill/>
        </p:spPr>
        <p:txBody>
          <a:bodyPr wrap="square" rtlCol="0">
            <a:spAutoFit/>
          </a:bodyPr>
          <a:lstStyle/>
          <a:p>
            <a:r>
              <a:rPr lang="en-GB" dirty="0"/>
              <a:t>15</a:t>
            </a:r>
          </a:p>
        </p:txBody>
      </p:sp>
      <p:sp>
        <p:nvSpPr>
          <p:cNvPr id="20" name="Taisnstūris 19">
            <a:extLst>
              <a:ext uri="{FF2B5EF4-FFF2-40B4-BE49-F238E27FC236}">
                <a16:creationId xmlns:a16="http://schemas.microsoft.com/office/drawing/2014/main" xmlns="" id="{4C7DB39E-9CDC-4035-8D13-A71328069F09}"/>
              </a:ext>
            </a:extLst>
          </p:cNvPr>
          <p:cNvSpPr/>
          <p:nvPr/>
        </p:nvSpPr>
        <p:spPr>
          <a:xfrm>
            <a:off x="3924763" y="2522441"/>
            <a:ext cx="606572" cy="2458296"/>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aisnstūris 20">
            <a:extLst>
              <a:ext uri="{FF2B5EF4-FFF2-40B4-BE49-F238E27FC236}">
                <a16:creationId xmlns:a16="http://schemas.microsoft.com/office/drawing/2014/main" xmlns="" id="{E3DA811A-2248-4FC5-958D-90FC2AA3FC46}"/>
              </a:ext>
            </a:extLst>
          </p:cNvPr>
          <p:cNvSpPr/>
          <p:nvPr/>
        </p:nvSpPr>
        <p:spPr>
          <a:xfrm>
            <a:off x="3310515" y="1726234"/>
            <a:ext cx="606572" cy="3248853"/>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a:extLst>
              <a:ext uri="{FF2B5EF4-FFF2-40B4-BE49-F238E27FC236}">
                <a16:creationId xmlns:a16="http://schemas.microsoft.com/office/drawing/2014/main" xmlns="" id="{877730A0-CC72-4257-9644-5ECE85BA6933}"/>
              </a:ext>
            </a:extLst>
          </p:cNvPr>
          <p:cNvSpPr txBox="1"/>
          <p:nvPr/>
        </p:nvSpPr>
        <p:spPr>
          <a:xfrm>
            <a:off x="4009629" y="2738855"/>
            <a:ext cx="470848" cy="369332"/>
          </a:xfrm>
          <a:prstGeom prst="rect">
            <a:avLst/>
          </a:prstGeom>
          <a:noFill/>
        </p:spPr>
        <p:txBody>
          <a:bodyPr wrap="square" rtlCol="0">
            <a:spAutoFit/>
          </a:bodyPr>
          <a:lstStyle/>
          <a:p>
            <a:r>
              <a:rPr lang="en-GB" dirty="0">
                <a:solidFill>
                  <a:schemeClr val="bg1"/>
                </a:solidFill>
              </a:rPr>
              <a:t>58</a:t>
            </a:r>
          </a:p>
        </p:txBody>
      </p:sp>
      <p:sp>
        <p:nvSpPr>
          <p:cNvPr id="23" name="TextBox 22">
            <a:extLst>
              <a:ext uri="{FF2B5EF4-FFF2-40B4-BE49-F238E27FC236}">
                <a16:creationId xmlns:a16="http://schemas.microsoft.com/office/drawing/2014/main" xmlns="" id="{9D1529E1-1C55-4B81-8E98-F1A73105E010}"/>
              </a:ext>
            </a:extLst>
          </p:cNvPr>
          <p:cNvSpPr txBox="1"/>
          <p:nvPr/>
        </p:nvSpPr>
        <p:spPr>
          <a:xfrm>
            <a:off x="3381079" y="1758807"/>
            <a:ext cx="565412" cy="369332"/>
          </a:xfrm>
          <a:prstGeom prst="rect">
            <a:avLst/>
          </a:prstGeom>
          <a:noFill/>
        </p:spPr>
        <p:txBody>
          <a:bodyPr wrap="square" rtlCol="0">
            <a:spAutoFit/>
          </a:bodyPr>
          <a:lstStyle/>
          <a:p>
            <a:r>
              <a:rPr lang="en-GB" dirty="0"/>
              <a:t>80</a:t>
            </a:r>
          </a:p>
        </p:txBody>
      </p:sp>
      <p:sp>
        <p:nvSpPr>
          <p:cNvPr id="24" name="TextBox 23">
            <a:extLst>
              <a:ext uri="{FF2B5EF4-FFF2-40B4-BE49-F238E27FC236}">
                <a16:creationId xmlns:a16="http://schemas.microsoft.com/office/drawing/2014/main" xmlns="" id="{B8FD5160-1BA4-44E8-819E-7C41DBCB3E81}"/>
              </a:ext>
            </a:extLst>
          </p:cNvPr>
          <p:cNvSpPr txBox="1"/>
          <p:nvPr/>
        </p:nvSpPr>
        <p:spPr>
          <a:xfrm>
            <a:off x="3013455" y="5180100"/>
            <a:ext cx="1999125" cy="923330"/>
          </a:xfrm>
          <a:prstGeom prst="rect">
            <a:avLst/>
          </a:prstGeom>
          <a:noFill/>
        </p:spPr>
        <p:txBody>
          <a:bodyPr wrap="square" rtlCol="0">
            <a:spAutoFit/>
          </a:bodyPr>
          <a:lstStyle/>
          <a:p>
            <a:pPr algn="ctr"/>
            <a:r>
              <a:rPr lang="en-GB" dirty="0">
                <a:solidFill>
                  <a:schemeClr val="tx2"/>
                </a:solidFill>
              </a:rPr>
              <a:t>P</a:t>
            </a:r>
            <a:r>
              <a:rPr lang="lv-LV" dirty="0">
                <a:solidFill>
                  <a:schemeClr val="tx2"/>
                </a:solidFill>
              </a:rPr>
              <a:t>ieteikum</a:t>
            </a:r>
            <a:r>
              <a:rPr lang="en-GB" dirty="0">
                <a:solidFill>
                  <a:schemeClr val="tx2"/>
                </a:solidFill>
              </a:rPr>
              <a:t>u </a:t>
            </a:r>
            <a:r>
              <a:rPr lang="en-GB" dirty="0" err="1">
                <a:solidFill>
                  <a:schemeClr val="tx2"/>
                </a:solidFill>
              </a:rPr>
              <a:t>skaits</a:t>
            </a:r>
            <a:r>
              <a:rPr lang="lv-LV" dirty="0">
                <a:solidFill>
                  <a:schemeClr val="tx2"/>
                </a:solidFill>
              </a:rPr>
              <a:t> uz tiesneša amata konkursiem</a:t>
            </a:r>
            <a:endParaRPr lang="en-GB" dirty="0">
              <a:solidFill>
                <a:schemeClr val="tx2"/>
              </a:solidFill>
            </a:endParaRPr>
          </a:p>
        </p:txBody>
      </p:sp>
      <p:sp>
        <p:nvSpPr>
          <p:cNvPr id="25" name="Taisnstūris 24">
            <a:extLst>
              <a:ext uri="{FF2B5EF4-FFF2-40B4-BE49-F238E27FC236}">
                <a16:creationId xmlns:a16="http://schemas.microsoft.com/office/drawing/2014/main" xmlns="" id="{3F2F4D01-AC88-4CDB-B491-6FA309B0275F}"/>
              </a:ext>
            </a:extLst>
          </p:cNvPr>
          <p:cNvSpPr/>
          <p:nvPr/>
        </p:nvSpPr>
        <p:spPr>
          <a:xfrm>
            <a:off x="9905116" y="2970426"/>
            <a:ext cx="606572" cy="2085293"/>
          </a:xfrm>
          <a:prstGeom prst="rect">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 name="Taisnstūris 25">
            <a:extLst>
              <a:ext uri="{FF2B5EF4-FFF2-40B4-BE49-F238E27FC236}">
                <a16:creationId xmlns:a16="http://schemas.microsoft.com/office/drawing/2014/main" xmlns="" id="{E2B8D6B6-D7A3-48B7-8D59-3FE3B926AEFD}"/>
              </a:ext>
            </a:extLst>
          </p:cNvPr>
          <p:cNvSpPr/>
          <p:nvPr/>
        </p:nvSpPr>
        <p:spPr>
          <a:xfrm>
            <a:off x="9298544" y="3129703"/>
            <a:ext cx="606572" cy="1907592"/>
          </a:xfrm>
          <a:prstGeom prst="rect">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xmlns="" id="{308C8261-890E-45C9-A644-F650AE70DBF8}"/>
              </a:ext>
            </a:extLst>
          </p:cNvPr>
          <p:cNvSpPr txBox="1"/>
          <p:nvPr/>
        </p:nvSpPr>
        <p:spPr>
          <a:xfrm>
            <a:off x="10019173" y="2934923"/>
            <a:ext cx="502358" cy="369332"/>
          </a:xfrm>
          <a:prstGeom prst="rect">
            <a:avLst/>
          </a:prstGeom>
          <a:noFill/>
        </p:spPr>
        <p:txBody>
          <a:bodyPr wrap="square" rtlCol="0">
            <a:spAutoFit/>
          </a:bodyPr>
          <a:lstStyle/>
          <a:p>
            <a:r>
              <a:rPr lang="en-GB" dirty="0">
                <a:solidFill>
                  <a:schemeClr val="bg1"/>
                </a:solidFill>
              </a:rPr>
              <a:t>31</a:t>
            </a:r>
          </a:p>
        </p:txBody>
      </p:sp>
      <p:sp>
        <p:nvSpPr>
          <p:cNvPr id="28" name="TextBox 27">
            <a:extLst>
              <a:ext uri="{FF2B5EF4-FFF2-40B4-BE49-F238E27FC236}">
                <a16:creationId xmlns:a16="http://schemas.microsoft.com/office/drawing/2014/main" xmlns="" id="{81FD3F41-9064-4A57-A094-58DD824AA81B}"/>
              </a:ext>
            </a:extLst>
          </p:cNvPr>
          <p:cNvSpPr txBox="1"/>
          <p:nvPr/>
        </p:nvSpPr>
        <p:spPr>
          <a:xfrm>
            <a:off x="9354073" y="3118248"/>
            <a:ext cx="436986" cy="369332"/>
          </a:xfrm>
          <a:prstGeom prst="rect">
            <a:avLst/>
          </a:prstGeom>
          <a:noFill/>
        </p:spPr>
        <p:txBody>
          <a:bodyPr wrap="square" rtlCol="0">
            <a:spAutoFit/>
          </a:bodyPr>
          <a:lstStyle/>
          <a:p>
            <a:r>
              <a:rPr lang="en-GB" dirty="0"/>
              <a:t>30</a:t>
            </a:r>
          </a:p>
        </p:txBody>
      </p:sp>
      <p:sp>
        <p:nvSpPr>
          <p:cNvPr id="29" name="TextBox 28">
            <a:extLst>
              <a:ext uri="{FF2B5EF4-FFF2-40B4-BE49-F238E27FC236}">
                <a16:creationId xmlns:a16="http://schemas.microsoft.com/office/drawing/2014/main" xmlns="" id="{50854B10-642A-42D7-B6AD-70F68F3FAFDB}"/>
              </a:ext>
            </a:extLst>
          </p:cNvPr>
          <p:cNvSpPr txBox="1"/>
          <p:nvPr/>
        </p:nvSpPr>
        <p:spPr>
          <a:xfrm>
            <a:off x="8404329" y="5097122"/>
            <a:ext cx="3026364" cy="923330"/>
          </a:xfrm>
          <a:prstGeom prst="rect">
            <a:avLst/>
          </a:prstGeom>
          <a:noFill/>
        </p:spPr>
        <p:txBody>
          <a:bodyPr wrap="square" rtlCol="0">
            <a:spAutoFit/>
          </a:bodyPr>
          <a:lstStyle/>
          <a:p>
            <a:pPr algn="ctr"/>
            <a:r>
              <a:rPr lang="en-GB" dirty="0"/>
              <a:t> </a:t>
            </a:r>
            <a:r>
              <a:rPr lang="en-GB" dirty="0" err="1">
                <a:solidFill>
                  <a:schemeClr val="tx2"/>
                </a:solidFill>
              </a:rPr>
              <a:t>Pieteikumu</a:t>
            </a:r>
            <a:r>
              <a:rPr lang="en-GB" dirty="0">
                <a:solidFill>
                  <a:schemeClr val="tx2"/>
                </a:solidFill>
              </a:rPr>
              <a:t> </a:t>
            </a:r>
            <a:r>
              <a:rPr lang="en-GB" dirty="0" err="1">
                <a:solidFill>
                  <a:schemeClr val="tx2"/>
                </a:solidFill>
              </a:rPr>
              <a:t>skaits</a:t>
            </a:r>
            <a:r>
              <a:rPr lang="en-GB" dirty="0">
                <a:solidFill>
                  <a:schemeClr val="tx2"/>
                </a:solidFill>
              </a:rPr>
              <a:t>  </a:t>
            </a:r>
            <a:r>
              <a:rPr lang="en-GB" dirty="0" err="1">
                <a:solidFill>
                  <a:schemeClr val="tx2"/>
                </a:solidFill>
              </a:rPr>
              <a:t>uz</a:t>
            </a:r>
            <a:r>
              <a:rPr lang="en-GB" dirty="0">
                <a:solidFill>
                  <a:schemeClr val="tx2"/>
                </a:solidFill>
              </a:rPr>
              <a:t> </a:t>
            </a:r>
            <a:r>
              <a:rPr lang="en-GB" dirty="0" err="1">
                <a:solidFill>
                  <a:schemeClr val="tx2"/>
                </a:solidFill>
              </a:rPr>
              <a:t>tiesu</a:t>
            </a:r>
            <a:r>
              <a:rPr lang="en-GB" dirty="0">
                <a:solidFill>
                  <a:schemeClr val="tx2"/>
                </a:solidFill>
              </a:rPr>
              <a:t> </a:t>
            </a:r>
            <a:r>
              <a:rPr lang="en-GB" dirty="0" err="1">
                <a:solidFill>
                  <a:schemeClr val="tx2"/>
                </a:solidFill>
              </a:rPr>
              <a:t>priekšsēdētāju</a:t>
            </a:r>
            <a:r>
              <a:rPr lang="en-GB" dirty="0">
                <a:solidFill>
                  <a:schemeClr val="tx2"/>
                </a:solidFill>
              </a:rPr>
              <a:t>, </a:t>
            </a:r>
            <a:r>
              <a:rPr lang="en-GB" dirty="0" err="1">
                <a:solidFill>
                  <a:schemeClr val="tx2"/>
                </a:solidFill>
              </a:rPr>
              <a:t>priekšsēdētāju</a:t>
            </a:r>
            <a:r>
              <a:rPr lang="en-GB" dirty="0">
                <a:solidFill>
                  <a:schemeClr val="tx2"/>
                </a:solidFill>
              </a:rPr>
              <a:t> </a:t>
            </a:r>
            <a:r>
              <a:rPr lang="en-GB" dirty="0" err="1">
                <a:solidFill>
                  <a:schemeClr val="tx2"/>
                </a:solidFill>
              </a:rPr>
              <a:t>vietnieku</a:t>
            </a:r>
            <a:r>
              <a:rPr lang="en-GB" dirty="0">
                <a:solidFill>
                  <a:schemeClr val="tx2"/>
                </a:solidFill>
              </a:rPr>
              <a:t> </a:t>
            </a:r>
            <a:r>
              <a:rPr lang="en-GB" dirty="0" err="1">
                <a:solidFill>
                  <a:schemeClr val="tx2"/>
                </a:solidFill>
              </a:rPr>
              <a:t>konkursiem</a:t>
            </a:r>
            <a:endParaRPr lang="en-GB" dirty="0">
              <a:solidFill>
                <a:schemeClr val="tx2"/>
              </a:solidFill>
            </a:endParaRPr>
          </a:p>
        </p:txBody>
      </p:sp>
      <p:grpSp>
        <p:nvGrpSpPr>
          <p:cNvPr id="30" name="Grupa 29">
            <a:extLst>
              <a:ext uri="{FF2B5EF4-FFF2-40B4-BE49-F238E27FC236}">
                <a16:creationId xmlns:a16="http://schemas.microsoft.com/office/drawing/2014/main" xmlns="" id="{B0C3833E-C490-4CDF-A72C-ED7819E9DB06}"/>
              </a:ext>
            </a:extLst>
          </p:cNvPr>
          <p:cNvGrpSpPr/>
          <p:nvPr/>
        </p:nvGrpSpPr>
        <p:grpSpPr>
          <a:xfrm>
            <a:off x="6035247" y="6232225"/>
            <a:ext cx="1435897" cy="461665"/>
            <a:chOff x="3031334" y="6220568"/>
            <a:chExt cx="1435897" cy="461665"/>
          </a:xfrm>
        </p:grpSpPr>
        <p:sp>
          <p:nvSpPr>
            <p:cNvPr id="31" name="Ovāls 30">
              <a:extLst>
                <a:ext uri="{FF2B5EF4-FFF2-40B4-BE49-F238E27FC236}">
                  <a16:creationId xmlns:a16="http://schemas.microsoft.com/office/drawing/2014/main" xmlns="" id="{E4C317FB-4F89-48EA-87FB-9C9D156CB797}"/>
                </a:ext>
              </a:extLst>
            </p:cNvPr>
            <p:cNvSpPr/>
            <p:nvPr/>
          </p:nvSpPr>
          <p:spPr>
            <a:xfrm>
              <a:off x="3031334" y="6333758"/>
              <a:ext cx="333752" cy="293914"/>
            </a:xfrm>
            <a:prstGeom prst="ellipse">
              <a:avLst/>
            </a:prstGeom>
            <a:solidFill>
              <a:srgbClr val="840B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xmlns="" id="{D1035364-657A-4DE9-80CD-E26BFF91381D}"/>
                </a:ext>
              </a:extLst>
            </p:cNvPr>
            <p:cNvSpPr txBox="1"/>
            <p:nvPr/>
          </p:nvSpPr>
          <p:spPr>
            <a:xfrm>
              <a:off x="3474273" y="6220568"/>
              <a:ext cx="992958"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2019</a:t>
              </a:r>
            </a:p>
          </p:txBody>
        </p:sp>
      </p:grpSp>
      <p:sp>
        <p:nvSpPr>
          <p:cNvPr id="33" name="TextBox 32">
            <a:extLst>
              <a:ext uri="{FF2B5EF4-FFF2-40B4-BE49-F238E27FC236}">
                <a16:creationId xmlns:a16="http://schemas.microsoft.com/office/drawing/2014/main" xmlns="" id="{03E137A5-13DD-4FE4-B16E-812A4B829AAA}"/>
              </a:ext>
            </a:extLst>
          </p:cNvPr>
          <p:cNvSpPr txBox="1"/>
          <p:nvPr/>
        </p:nvSpPr>
        <p:spPr>
          <a:xfrm>
            <a:off x="4336111" y="6227251"/>
            <a:ext cx="992958" cy="461665"/>
          </a:xfrm>
          <a:prstGeom prst="rect">
            <a:avLst/>
          </a:prstGeom>
          <a:noFill/>
        </p:spPr>
        <p:txBody>
          <a:bodyPr wrap="square" rtlCol="0">
            <a:spAutoFit/>
          </a:bodyPr>
          <a:lstStyle/>
          <a:p>
            <a:r>
              <a:rPr lang="en-GB" sz="2400" dirty="0">
                <a:solidFill>
                  <a:schemeClr val="tx2"/>
                </a:solidFill>
                <a:latin typeface="Abadi" panose="020B0604020104020204" pitchFamily="34" charset="0"/>
              </a:rPr>
              <a:t>2018</a:t>
            </a:r>
          </a:p>
        </p:txBody>
      </p:sp>
      <p:sp>
        <p:nvSpPr>
          <p:cNvPr id="34" name="Ovāls 33">
            <a:extLst>
              <a:ext uri="{FF2B5EF4-FFF2-40B4-BE49-F238E27FC236}">
                <a16:creationId xmlns:a16="http://schemas.microsoft.com/office/drawing/2014/main" xmlns="" id="{88300ADF-E22B-4C85-BB0E-DC13E4FE9AD7}"/>
              </a:ext>
            </a:extLst>
          </p:cNvPr>
          <p:cNvSpPr/>
          <p:nvPr/>
        </p:nvSpPr>
        <p:spPr>
          <a:xfrm>
            <a:off x="3946491" y="6316339"/>
            <a:ext cx="333752" cy="293914"/>
          </a:xfrm>
          <a:prstGeom prst="ellipse">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654023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upa 18">
            <a:extLst>
              <a:ext uri="{FF2B5EF4-FFF2-40B4-BE49-F238E27FC236}">
                <a16:creationId xmlns:a16="http://schemas.microsoft.com/office/drawing/2014/main" xmlns="" id="{F5439BA2-209C-41FE-BA28-3C1FBD976F9F}"/>
              </a:ext>
            </a:extLst>
          </p:cNvPr>
          <p:cNvGrpSpPr/>
          <p:nvPr/>
        </p:nvGrpSpPr>
        <p:grpSpPr>
          <a:xfrm>
            <a:off x="1" y="0"/>
            <a:ext cx="12191999" cy="7304314"/>
            <a:chOff x="0" y="-152399"/>
            <a:chExt cx="12191999" cy="7304314"/>
          </a:xfrm>
        </p:grpSpPr>
        <p:sp>
          <p:nvSpPr>
            <p:cNvPr id="20" name="Taisnleņķa trīsstūris 19">
              <a:extLst>
                <a:ext uri="{FF2B5EF4-FFF2-40B4-BE49-F238E27FC236}">
                  <a16:creationId xmlns:a16="http://schemas.microsoft.com/office/drawing/2014/main" xmlns="" id="{0D7055C8-D57C-4749-839C-B400B3A252D3}"/>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aisnleņķa trīsstūris 20">
              <a:extLst>
                <a:ext uri="{FF2B5EF4-FFF2-40B4-BE49-F238E27FC236}">
                  <a16:creationId xmlns:a16="http://schemas.microsoft.com/office/drawing/2014/main" xmlns="" id="{DD687010-A6AB-4F75-A1E4-FCF50B6DA8D9}"/>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nvGrpSpPr>
          <p:cNvPr id="22" name="Grupa 21">
            <a:extLst>
              <a:ext uri="{FF2B5EF4-FFF2-40B4-BE49-F238E27FC236}">
                <a16:creationId xmlns:a16="http://schemas.microsoft.com/office/drawing/2014/main" xmlns="" id="{7943CB62-D950-4BFD-BA0C-1125FA8E1C47}"/>
              </a:ext>
            </a:extLst>
          </p:cNvPr>
          <p:cNvGrpSpPr/>
          <p:nvPr/>
        </p:nvGrpSpPr>
        <p:grpSpPr>
          <a:xfrm>
            <a:off x="1" y="0"/>
            <a:ext cx="12191999" cy="7304314"/>
            <a:chOff x="0" y="-152399"/>
            <a:chExt cx="12191999" cy="7304314"/>
          </a:xfrm>
        </p:grpSpPr>
        <p:sp>
          <p:nvSpPr>
            <p:cNvPr id="23" name="Taisnleņķa trīsstūris 22">
              <a:extLst>
                <a:ext uri="{FF2B5EF4-FFF2-40B4-BE49-F238E27FC236}">
                  <a16:creationId xmlns:a16="http://schemas.microsoft.com/office/drawing/2014/main" xmlns="" id="{02B7B6B3-9209-42CE-AE2E-B94082C20944}"/>
                </a:ext>
              </a:extLst>
            </p:cNvPr>
            <p:cNvSpPr/>
            <p:nvPr/>
          </p:nvSpPr>
          <p:spPr>
            <a:xfrm rot="5400000">
              <a:off x="424544" y="-576943"/>
              <a:ext cx="5486400" cy="6335488"/>
            </a:xfrm>
            <a:prstGeom prst="rtTriangle">
              <a:avLst/>
            </a:prstGeom>
            <a:solidFill>
              <a:srgbClr val="DAE3F3">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aisnleņķa trīsstūris 23">
              <a:extLst>
                <a:ext uri="{FF2B5EF4-FFF2-40B4-BE49-F238E27FC236}">
                  <a16:creationId xmlns:a16="http://schemas.microsoft.com/office/drawing/2014/main" xmlns="" id="{3B735FE9-1827-422F-92EF-0DA7551FF485}"/>
                </a:ext>
              </a:extLst>
            </p:cNvPr>
            <p:cNvSpPr/>
            <p:nvPr/>
          </p:nvSpPr>
          <p:spPr>
            <a:xfrm flipH="1">
              <a:off x="5388426" y="1317171"/>
              <a:ext cx="6803573" cy="5834744"/>
            </a:xfrm>
            <a:prstGeom prst="rtTriangle">
              <a:avLst/>
            </a:prstGeom>
            <a:solidFill>
              <a:srgbClr val="EDEDED">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sp>
        <p:nvSpPr>
          <p:cNvPr id="25" name="Taisnleņķa trīsstūris 24">
            <a:extLst>
              <a:ext uri="{FF2B5EF4-FFF2-40B4-BE49-F238E27FC236}">
                <a16:creationId xmlns:a16="http://schemas.microsoft.com/office/drawing/2014/main" xmlns="" id="{7A09802B-592E-4947-81F4-859D424F2DA6}"/>
              </a:ext>
            </a:extLst>
          </p:cNvPr>
          <p:cNvSpPr/>
          <p:nvPr/>
        </p:nvSpPr>
        <p:spPr>
          <a:xfrm>
            <a:off x="-55539" y="2298168"/>
            <a:ext cx="6803572" cy="4626428"/>
          </a:xfrm>
          <a:prstGeom prst="rtTriangle">
            <a:avLst/>
          </a:prstGeom>
          <a:solidFill>
            <a:srgbClr val="DEEBF7">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Virsraksts 1">
            <a:extLst>
              <a:ext uri="{FF2B5EF4-FFF2-40B4-BE49-F238E27FC236}">
                <a16:creationId xmlns:a16="http://schemas.microsoft.com/office/drawing/2014/main" xmlns="" id="{FEF697C3-5965-46E8-BBE7-8A9D47048160}"/>
              </a:ext>
            </a:extLst>
          </p:cNvPr>
          <p:cNvSpPr>
            <a:spLocks noGrp="1"/>
          </p:cNvSpPr>
          <p:nvPr>
            <p:ph type="title"/>
          </p:nvPr>
        </p:nvSpPr>
        <p:spPr>
          <a:xfrm>
            <a:off x="1349828" y="288925"/>
            <a:ext cx="10515600" cy="1325563"/>
          </a:xfrm>
        </p:spPr>
        <p:txBody>
          <a:bodyPr/>
          <a:lstStyle/>
          <a:p>
            <a:r>
              <a:rPr lang="en-GB" dirty="0">
                <a:solidFill>
                  <a:schemeClr val="tx2"/>
                </a:solidFill>
                <a:latin typeface="+mn-lt"/>
              </a:rPr>
              <a:t>2019.gadā </a:t>
            </a:r>
            <a:r>
              <a:rPr lang="en-GB" dirty="0" err="1">
                <a:solidFill>
                  <a:schemeClr val="tx2"/>
                </a:solidFill>
                <a:latin typeface="+mn-lt"/>
              </a:rPr>
              <a:t>paveiktais</a:t>
            </a:r>
            <a:endParaRPr lang="en-GB" dirty="0">
              <a:solidFill>
                <a:schemeClr val="tx2"/>
              </a:solidFill>
              <a:latin typeface="+mn-lt"/>
            </a:endParaRPr>
          </a:p>
        </p:txBody>
      </p:sp>
      <p:sp>
        <p:nvSpPr>
          <p:cNvPr id="3" name="Satura vietturis 2">
            <a:extLst>
              <a:ext uri="{FF2B5EF4-FFF2-40B4-BE49-F238E27FC236}">
                <a16:creationId xmlns:a16="http://schemas.microsoft.com/office/drawing/2014/main" xmlns="" id="{F4D52602-380A-4868-9357-402FD8F90FAC}"/>
              </a:ext>
            </a:extLst>
          </p:cNvPr>
          <p:cNvSpPr>
            <a:spLocks noGrp="1"/>
          </p:cNvSpPr>
          <p:nvPr>
            <p:ph idx="1"/>
          </p:nvPr>
        </p:nvSpPr>
        <p:spPr>
          <a:xfrm>
            <a:off x="870863" y="978407"/>
            <a:ext cx="10450274" cy="5688637"/>
          </a:xfrm>
        </p:spPr>
        <p:txBody>
          <a:bodyPr>
            <a:normAutofit fontScale="92500"/>
          </a:bodyPr>
          <a:lstStyle/>
          <a:p>
            <a:endParaRPr lang="en-GB" dirty="0"/>
          </a:p>
          <a:p>
            <a:pPr marL="0" indent="0" algn="just">
              <a:buNone/>
            </a:pPr>
            <a:r>
              <a:rPr lang="en-GB" sz="3000" dirty="0" err="1">
                <a:solidFill>
                  <a:schemeClr val="tx2"/>
                </a:solidFill>
              </a:rPr>
              <a:t>Sniegts</a:t>
            </a:r>
            <a:r>
              <a:rPr lang="en-GB" sz="3000" dirty="0">
                <a:solidFill>
                  <a:schemeClr val="tx2"/>
                </a:solidFill>
              </a:rPr>
              <a:t> </a:t>
            </a:r>
            <a:r>
              <a:rPr lang="en-GB" sz="3000" dirty="0" err="1">
                <a:solidFill>
                  <a:schemeClr val="tx2"/>
                </a:solidFill>
              </a:rPr>
              <a:t>atbalsts</a:t>
            </a:r>
            <a:r>
              <a:rPr lang="en-GB" sz="3000" dirty="0">
                <a:solidFill>
                  <a:schemeClr val="tx2"/>
                </a:solidFill>
              </a:rPr>
              <a:t> </a:t>
            </a:r>
            <a:r>
              <a:rPr lang="lv-LV" sz="3000" dirty="0">
                <a:solidFill>
                  <a:schemeClr val="tx2"/>
                </a:solidFill>
              </a:rPr>
              <a:t>bijušo </a:t>
            </a:r>
            <a:r>
              <a:rPr lang="en-GB" sz="3000" dirty="0">
                <a:solidFill>
                  <a:schemeClr val="tx2"/>
                </a:solidFill>
              </a:rPr>
              <a:t>z</a:t>
            </a:r>
            <a:r>
              <a:rPr lang="lv-LV" sz="3000" dirty="0" err="1">
                <a:solidFill>
                  <a:schemeClr val="tx2"/>
                </a:solidFill>
              </a:rPr>
              <a:t>emesgrāmatu</a:t>
            </a:r>
            <a:r>
              <a:rPr lang="lv-LV" sz="3000" dirty="0">
                <a:solidFill>
                  <a:schemeClr val="tx2"/>
                </a:solidFill>
              </a:rPr>
              <a:t> nodaļu integrēšana</a:t>
            </a:r>
            <a:r>
              <a:rPr lang="en-GB" sz="3000" dirty="0" err="1">
                <a:solidFill>
                  <a:schemeClr val="tx2"/>
                </a:solidFill>
              </a:rPr>
              <a:t>i</a:t>
            </a:r>
            <a:r>
              <a:rPr lang="lv-LV" sz="3000" dirty="0">
                <a:solidFill>
                  <a:schemeClr val="tx2"/>
                </a:solidFill>
              </a:rPr>
              <a:t> rajona (pilsētas) tiesas sastāvā</a:t>
            </a:r>
            <a:r>
              <a:rPr lang="en-GB" sz="3000" dirty="0">
                <a:solidFill>
                  <a:schemeClr val="tx2"/>
                </a:solidFill>
              </a:rPr>
              <a:t> (</a:t>
            </a:r>
            <a:r>
              <a:rPr lang="en-GB" sz="3000" dirty="0" err="1">
                <a:solidFill>
                  <a:schemeClr val="tx2"/>
                </a:solidFill>
              </a:rPr>
              <a:t>tiesu</a:t>
            </a:r>
            <a:r>
              <a:rPr lang="en-GB" sz="3000" dirty="0">
                <a:solidFill>
                  <a:schemeClr val="tx2"/>
                </a:solidFill>
              </a:rPr>
              <a:t> </a:t>
            </a:r>
            <a:r>
              <a:rPr lang="en-GB" sz="3000" dirty="0" err="1">
                <a:solidFill>
                  <a:schemeClr val="tx2"/>
                </a:solidFill>
              </a:rPr>
              <a:t>telpās</a:t>
            </a:r>
            <a:r>
              <a:rPr lang="en-GB" sz="3000" dirty="0">
                <a:solidFill>
                  <a:schemeClr val="tx2"/>
                </a:solidFill>
              </a:rPr>
              <a:t> </a:t>
            </a:r>
            <a:r>
              <a:rPr lang="en-GB" sz="3000" dirty="0" err="1">
                <a:solidFill>
                  <a:schemeClr val="tx2"/>
                </a:solidFill>
              </a:rPr>
              <a:t>pārceltas</a:t>
            </a:r>
            <a:r>
              <a:rPr lang="en-GB" sz="3000" dirty="0">
                <a:solidFill>
                  <a:schemeClr val="tx2"/>
                </a:solidFill>
              </a:rPr>
              <a:t> 10 </a:t>
            </a:r>
            <a:r>
              <a:rPr lang="en-GB" sz="3000" dirty="0" err="1">
                <a:solidFill>
                  <a:schemeClr val="tx2"/>
                </a:solidFill>
              </a:rPr>
              <a:t>zemesgrāmatu</a:t>
            </a:r>
            <a:r>
              <a:rPr lang="en-GB" sz="3000" dirty="0">
                <a:solidFill>
                  <a:schemeClr val="tx2"/>
                </a:solidFill>
              </a:rPr>
              <a:t> </a:t>
            </a:r>
            <a:r>
              <a:rPr lang="en-GB" sz="3000" dirty="0" err="1">
                <a:solidFill>
                  <a:schemeClr val="tx2"/>
                </a:solidFill>
              </a:rPr>
              <a:t>nodaļas</a:t>
            </a:r>
            <a:r>
              <a:rPr lang="en-GB" sz="3000" dirty="0">
                <a:solidFill>
                  <a:schemeClr val="tx2"/>
                </a:solidFill>
              </a:rPr>
              <a:t>).</a:t>
            </a:r>
          </a:p>
          <a:p>
            <a:pPr marL="0" indent="0" algn="just">
              <a:buNone/>
            </a:pPr>
            <a:endParaRPr lang="en-GB" sz="3000" dirty="0">
              <a:solidFill>
                <a:schemeClr val="tx2"/>
              </a:solidFill>
            </a:endParaRPr>
          </a:p>
          <a:p>
            <a:pPr marL="0" indent="0" algn="just">
              <a:buNone/>
            </a:pPr>
            <a:r>
              <a:rPr lang="en-GB" sz="3000" dirty="0">
                <a:solidFill>
                  <a:schemeClr val="tx2"/>
                </a:solidFill>
              </a:rPr>
              <a:t>Lai </a:t>
            </a:r>
            <a:r>
              <a:rPr lang="en-GB" sz="3000" dirty="0" err="1">
                <a:solidFill>
                  <a:schemeClr val="tx2"/>
                </a:solidFill>
              </a:rPr>
              <a:t>noskaidrotu</a:t>
            </a:r>
            <a:r>
              <a:rPr lang="en-GB" sz="3000" dirty="0">
                <a:solidFill>
                  <a:schemeClr val="tx2"/>
                </a:solidFill>
              </a:rPr>
              <a:t>, </a:t>
            </a:r>
            <a:r>
              <a:rPr lang="lv-LV" sz="3000" dirty="0">
                <a:solidFill>
                  <a:schemeClr val="tx2"/>
                </a:solidFill>
              </a:rPr>
              <a:t>kāda ir bijusi apmeklētāju pieredze saskarsmē ar tiesu un tiesnešiem</a:t>
            </a:r>
            <a:r>
              <a:rPr lang="en-GB" sz="3000" dirty="0">
                <a:solidFill>
                  <a:schemeClr val="tx2"/>
                </a:solidFill>
              </a:rPr>
              <a:t>, </a:t>
            </a:r>
            <a:r>
              <a:rPr lang="en-GB" sz="3000" dirty="0" err="1">
                <a:solidFill>
                  <a:schemeClr val="tx2"/>
                </a:solidFill>
              </a:rPr>
              <a:t>izstrādātas</a:t>
            </a:r>
            <a:r>
              <a:rPr lang="en-GB" sz="3000" dirty="0">
                <a:solidFill>
                  <a:schemeClr val="tx2"/>
                </a:solidFill>
              </a:rPr>
              <a:t> un </a:t>
            </a:r>
            <a:r>
              <a:rPr lang="en-GB" sz="3000" dirty="0" err="1">
                <a:solidFill>
                  <a:schemeClr val="tx2"/>
                </a:solidFill>
              </a:rPr>
              <a:t>pilotprojektā</a:t>
            </a:r>
            <a:r>
              <a:rPr lang="en-GB" sz="3000" dirty="0">
                <a:solidFill>
                  <a:schemeClr val="tx2"/>
                </a:solidFill>
              </a:rPr>
              <a:t> </a:t>
            </a:r>
            <a:r>
              <a:rPr lang="en-GB" sz="3000" dirty="0" err="1">
                <a:solidFill>
                  <a:schemeClr val="tx2"/>
                </a:solidFill>
              </a:rPr>
              <a:t>ieviestas</a:t>
            </a:r>
            <a:r>
              <a:rPr lang="en-GB" sz="3000" dirty="0">
                <a:solidFill>
                  <a:schemeClr val="tx2"/>
                </a:solidFill>
              </a:rPr>
              <a:t> </a:t>
            </a:r>
            <a:r>
              <a:rPr lang="en-GB" sz="3000" dirty="0" err="1">
                <a:solidFill>
                  <a:schemeClr val="tx2"/>
                </a:solidFill>
              </a:rPr>
              <a:t>tiesu</a:t>
            </a:r>
            <a:r>
              <a:rPr lang="en-GB" sz="3000" dirty="0">
                <a:solidFill>
                  <a:schemeClr val="tx2"/>
                </a:solidFill>
              </a:rPr>
              <a:t> </a:t>
            </a:r>
            <a:r>
              <a:rPr lang="en-GB" sz="3000" dirty="0" err="1">
                <a:solidFill>
                  <a:schemeClr val="tx2"/>
                </a:solidFill>
              </a:rPr>
              <a:t>apmeklētāju</a:t>
            </a:r>
            <a:r>
              <a:rPr lang="en-GB" sz="3000" dirty="0">
                <a:solidFill>
                  <a:schemeClr val="tx2"/>
                </a:solidFill>
              </a:rPr>
              <a:t> </a:t>
            </a:r>
            <a:r>
              <a:rPr lang="en-GB" sz="3000" dirty="0" err="1">
                <a:solidFill>
                  <a:schemeClr val="tx2"/>
                </a:solidFill>
              </a:rPr>
              <a:t>aptaujas</a:t>
            </a:r>
            <a:r>
              <a:rPr lang="en-GB" sz="3000" dirty="0">
                <a:solidFill>
                  <a:schemeClr val="tx2"/>
                </a:solidFill>
              </a:rPr>
              <a:t> </a:t>
            </a:r>
            <a:r>
              <a:rPr lang="en-GB" sz="3000" dirty="0" err="1">
                <a:solidFill>
                  <a:schemeClr val="tx2"/>
                </a:solidFill>
              </a:rPr>
              <a:t>anketas</a:t>
            </a:r>
            <a:r>
              <a:rPr lang="en-GB" sz="3000" dirty="0">
                <a:solidFill>
                  <a:schemeClr val="tx2"/>
                </a:solidFill>
              </a:rPr>
              <a:t> </a:t>
            </a:r>
            <a:r>
              <a:rPr lang="lv-LV" sz="3000" dirty="0">
                <a:solidFill>
                  <a:schemeClr val="tx2"/>
                </a:solidFill>
              </a:rPr>
              <a:t>Rīgas rajona tiesā (Siguldā),</a:t>
            </a:r>
            <a:r>
              <a:rPr lang="en-GB" sz="3000" dirty="0">
                <a:solidFill>
                  <a:schemeClr val="tx2"/>
                </a:solidFill>
              </a:rPr>
              <a:t> </a:t>
            </a:r>
            <a:r>
              <a:rPr lang="lv-LV" sz="3000" dirty="0">
                <a:solidFill>
                  <a:schemeClr val="tx2"/>
                </a:solidFill>
              </a:rPr>
              <a:t>Rīgas rajona tiesā (Jūrmalā), Rīgas rajona tiesa</a:t>
            </a:r>
            <a:r>
              <a:rPr lang="en-GB" sz="3000" dirty="0">
                <a:solidFill>
                  <a:schemeClr val="tx2"/>
                </a:solidFill>
              </a:rPr>
              <a:t> </a:t>
            </a:r>
            <a:r>
              <a:rPr lang="lv-LV" sz="3000" dirty="0">
                <a:solidFill>
                  <a:schemeClr val="tx2"/>
                </a:solidFill>
              </a:rPr>
              <a:t>Rīgā, Rīgas apgabaltiesā.</a:t>
            </a:r>
            <a:endParaRPr lang="en-GB" sz="3000" dirty="0">
              <a:solidFill>
                <a:schemeClr val="tx2"/>
              </a:solidFill>
            </a:endParaRPr>
          </a:p>
          <a:p>
            <a:pPr marL="0" indent="0" algn="just">
              <a:buNone/>
            </a:pPr>
            <a:r>
              <a:rPr lang="lv-LV" i="1" dirty="0">
                <a:solidFill>
                  <a:schemeClr val="tx2"/>
                </a:solidFill>
              </a:rPr>
              <a:t>Kopējais apmeklētāju apmierinātības līmenis ar tiesu darbu ir bijis augsts: vidējais vērtējums ir 4,4 balles no 5. 86% no novērtētajiem tiesu darbu aspektiem saņēmuši vērtējumus 4 un 5.</a:t>
            </a:r>
            <a:endParaRPr lang="en-GB" i="1" dirty="0">
              <a:solidFill>
                <a:schemeClr val="tx2"/>
              </a:solidFill>
            </a:endParaRPr>
          </a:p>
          <a:p>
            <a:pPr marL="0" indent="0" algn="just">
              <a:buNone/>
            </a:pPr>
            <a:r>
              <a:rPr lang="en-GB" sz="3000" i="1" dirty="0" err="1">
                <a:solidFill>
                  <a:schemeClr val="tx2"/>
                </a:solidFill>
              </a:rPr>
              <a:t>Anketēšanu</a:t>
            </a:r>
            <a:r>
              <a:rPr lang="en-GB" sz="3000" i="1" dirty="0">
                <a:solidFill>
                  <a:schemeClr val="tx2"/>
                </a:solidFill>
              </a:rPr>
              <a:t> </a:t>
            </a:r>
            <a:r>
              <a:rPr lang="en-GB" sz="3000" i="1" dirty="0" err="1">
                <a:solidFill>
                  <a:schemeClr val="tx2"/>
                </a:solidFill>
              </a:rPr>
              <a:t>plānots</a:t>
            </a:r>
            <a:r>
              <a:rPr lang="en-GB" sz="3000" i="1" dirty="0">
                <a:solidFill>
                  <a:schemeClr val="tx2"/>
                </a:solidFill>
              </a:rPr>
              <a:t> </a:t>
            </a:r>
            <a:r>
              <a:rPr lang="en-GB" sz="3000" i="1" dirty="0" err="1">
                <a:solidFill>
                  <a:schemeClr val="tx2"/>
                </a:solidFill>
              </a:rPr>
              <a:t>īstenot</a:t>
            </a:r>
            <a:r>
              <a:rPr lang="en-GB" sz="3000" i="1" dirty="0">
                <a:solidFill>
                  <a:schemeClr val="tx2"/>
                </a:solidFill>
              </a:rPr>
              <a:t> </a:t>
            </a:r>
            <a:r>
              <a:rPr lang="en-GB" sz="3000" i="1" dirty="0" err="1">
                <a:solidFill>
                  <a:schemeClr val="tx2"/>
                </a:solidFill>
              </a:rPr>
              <a:t>arī</a:t>
            </a:r>
            <a:r>
              <a:rPr lang="en-GB" sz="3000" i="1" dirty="0">
                <a:solidFill>
                  <a:schemeClr val="tx2"/>
                </a:solidFill>
              </a:rPr>
              <a:t> </a:t>
            </a:r>
            <a:r>
              <a:rPr lang="en-GB" sz="3000" i="1" dirty="0" err="1">
                <a:solidFill>
                  <a:schemeClr val="tx2"/>
                </a:solidFill>
              </a:rPr>
              <a:t>turpmāk</a:t>
            </a:r>
            <a:r>
              <a:rPr lang="en-GB" sz="3000" i="1" dirty="0">
                <a:solidFill>
                  <a:schemeClr val="tx2"/>
                </a:solidFill>
              </a:rPr>
              <a:t>, </a:t>
            </a:r>
            <a:r>
              <a:rPr lang="en-GB" sz="3000" i="1" dirty="0" err="1">
                <a:solidFill>
                  <a:schemeClr val="tx2"/>
                </a:solidFill>
              </a:rPr>
              <a:t>attīstot</a:t>
            </a:r>
            <a:r>
              <a:rPr lang="en-GB" sz="3000" i="1" dirty="0">
                <a:solidFill>
                  <a:schemeClr val="tx2"/>
                </a:solidFill>
              </a:rPr>
              <a:t> </a:t>
            </a:r>
            <a:r>
              <a:rPr lang="en-GB" sz="3000" i="1" dirty="0" err="1">
                <a:solidFill>
                  <a:schemeClr val="tx2"/>
                </a:solidFill>
              </a:rPr>
              <a:t>dažādus</a:t>
            </a:r>
            <a:r>
              <a:rPr lang="en-GB" sz="3000" i="1" dirty="0">
                <a:solidFill>
                  <a:schemeClr val="tx2"/>
                </a:solidFill>
              </a:rPr>
              <a:t> </a:t>
            </a:r>
            <a:r>
              <a:rPr lang="en-GB" sz="3000" i="1" dirty="0" err="1">
                <a:solidFill>
                  <a:schemeClr val="tx2"/>
                </a:solidFill>
              </a:rPr>
              <a:t>tās</a:t>
            </a:r>
            <a:r>
              <a:rPr lang="en-GB" sz="3000" i="1" dirty="0">
                <a:solidFill>
                  <a:schemeClr val="tx2"/>
                </a:solidFill>
              </a:rPr>
              <a:t> </a:t>
            </a:r>
            <a:r>
              <a:rPr lang="en-GB" sz="3000" i="1" dirty="0" err="1">
                <a:solidFill>
                  <a:schemeClr val="tx2"/>
                </a:solidFill>
              </a:rPr>
              <a:t>formātus</a:t>
            </a:r>
            <a:r>
              <a:rPr lang="en-GB" sz="3000" i="1" dirty="0">
                <a:solidFill>
                  <a:schemeClr val="tx2"/>
                </a:solidFill>
              </a:rPr>
              <a:t>.</a:t>
            </a:r>
          </a:p>
        </p:txBody>
      </p:sp>
      <p:sp>
        <p:nvSpPr>
          <p:cNvPr id="4" name="Ovāls 3">
            <a:extLst>
              <a:ext uri="{FF2B5EF4-FFF2-40B4-BE49-F238E27FC236}">
                <a16:creationId xmlns:a16="http://schemas.microsoft.com/office/drawing/2014/main" xmlns="" id="{D86DA2E7-B848-4339-85CC-BCA402545962}"/>
              </a:ext>
            </a:extLst>
          </p:cNvPr>
          <p:cNvSpPr/>
          <p:nvPr/>
        </p:nvSpPr>
        <p:spPr>
          <a:xfrm>
            <a:off x="195943" y="284604"/>
            <a:ext cx="1153885" cy="114300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Grafika 5" descr="Kontrolsaraksts RTL">
            <a:extLst>
              <a:ext uri="{FF2B5EF4-FFF2-40B4-BE49-F238E27FC236}">
                <a16:creationId xmlns:a16="http://schemas.microsoft.com/office/drawing/2014/main" xmlns="" id="{9C3E5F30-E214-4BDD-A000-2DF22A81DBB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40871" y="525003"/>
            <a:ext cx="664029" cy="664029"/>
          </a:xfrm>
          <a:prstGeom prst="rect">
            <a:avLst/>
          </a:prstGeom>
        </p:spPr>
      </p:pic>
      <p:cxnSp>
        <p:nvCxnSpPr>
          <p:cNvPr id="8" name="Taisns savienotājs 7">
            <a:extLst>
              <a:ext uri="{FF2B5EF4-FFF2-40B4-BE49-F238E27FC236}">
                <a16:creationId xmlns:a16="http://schemas.microsoft.com/office/drawing/2014/main" xmlns="" id="{C1C28971-6370-421A-B5C2-AF1827672C46}"/>
              </a:ext>
            </a:extLst>
          </p:cNvPr>
          <p:cNvCxnSpPr>
            <a:cxnSpLocks/>
          </p:cNvCxnSpPr>
          <p:nvPr/>
        </p:nvCxnSpPr>
        <p:spPr>
          <a:xfrm>
            <a:off x="767450" y="1469570"/>
            <a:ext cx="0" cy="538843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Ovāls 13">
            <a:extLst>
              <a:ext uri="{FF2B5EF4-FFF2-40B4-BE49-F238E27FC236}">
                <a16:creationId xmlns:a16="http://schemas.microsoft.com/office/drawing/2014/main" xmlns="" id="{B320D845-1C92-4CB0-B673-B72BD02059DF}"/>
              </a:ext>
            </a:extLst>
          </p:cNvPr>
          <p:cNvSpPr/>
          <p:nvPr/>
        </p:nvSpPr>
        <p:spPr>
          <a:xfrm>
            <a:off x="696693" y="1894839"/>
            <a:ext cx="141514" cy="125186"/>
          </a:xfrm>
          <a:prstGeom prst="ellipse">
            <a:avLst/>
          </a:prstGeom>
          <a:solidFill>
            <a:srgbClr val="840B55"/>
          </a:solidFill>
          <a:ln>
            <a:solidFill>
              <a:srgbClr val="840B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āls 14">
            <a:extLst>
              <a:ext uri="{FF2B5EF4-FFF2-40B4-BE49-F238E27FC236}">
                <a16:creationId xmlns:a16="http://schemas.microsoft.com/office/drawing/2014/main" xmlns="" id="{5108D556-1894-4CA5-963B-16023BAE51D9}"/>
              </a:ext>
            </a:extLst>
          </p:cNvPr>
          <p:cNvSpPr/>
          <p:nvPr/>
        </p:nvSpPr>
        <p:spPr>
          <a:xfrm>
            <a:off x="691255" y="3530601"/>
            <a:ext cx="141514" cy="125186"/>
          </a:xfrm>
          <a:prstGeom prst="ellipse">
            <a:avLst/>
          </a:prstGeom>
          <a:solidFill>
            <a:srgbClr val="840B55"/>
          </a:solidFill>
          <a:ln>
            <a:solidFill>
              <a:srgbClr val="840B5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aisnleņķa trīsstūris 16">
            <a:extLst>
              <a:ext uri="{FF2B5EF4-FFF2-40B4-BE49-F238E27FC236}">
                <a16:creationId xmlns:a16="http://schemas.microsoft.com/office/drawing/2014/main" xmlns="" id="{A0EED059-9920-4414-AF45-A399025794E6}"/>
              </a:ext>
            </a:extLst>
          </p:cNvPr>
          <p:cNvSpPr/>
          <p:nvPr/>
        </p:nvSpPr>
        <p:spPr>
          <a:xfrm>
            <a:off x="4125686" y="-381000"/>
            <a:ext cx="45719" cy="45719"/>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09420254"/>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67502</TotalTime>
  <Words>1164</Words>
  <Application>Microsoft Office PowerPoint</Application>
  <PresentationFormat>Widescreen</PresentationFormat>
  <Paragraphs>196</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Abadi</vt:lpstr>
      <vt:lpstr>Arial</vt:lpstr>
      <vt:lpstr>Calibri</vt:lpstr>
      <vt:lpstr>Calibri Light</vt:lpstr>
      <vt:lpstr>Times New Roman</vt:lpstr>
      <vt:lpstr>Office dizains</vt:lpstr>
      <vt:lpstr>Tiesu administrācija </vt:lpstr>
      <vt:lpstr>Tiesu administrācijas stratēģiskie mērķi (2019.–2020.)</vt:lpstr>
      <vt:lpstr>Budžets </vt:lpstr>
      <vt:lpstr>Tiesu budžets</vt:lpstr>
      <vt:lpstr>Preču un pakalpojumu izdevumu sadalījums</vt:lpstr>
      <vt:lpstr>     Tiesu personāls </vt:lpstr>
      <vt:lpstr>     Tiesu personāls </vt:lpstr>
      <vt:lpstr>Tiesnešu atlase</vt:lpstr>
      <vt:lpstr>2019.gadā paveiktais</vt:lpstr>
      <vt:lpstr>2019.gadā paveiktais</vt:lpstr>
      <vt:lpstr>Jauni tiesu nami </vt:lpstr>
      <vt:lpstr>E-lieta</vt:lpstr>
      <vt:lpstr>Informācijas komunikāciju tehnoloģiju attīstība</vt:lpstr>
      <vt:lpstr>Biznesa inteleģences rīka MicroStrategy izmantošana ikdienas darbā</vt:lpstr>
      <vt:lpstr>Publisks datu portāls dati.ta.gov.lv  </vt:lpstr>
      <vt:lpstr>Projekti un sadarbība </vt:lpstr>
      <vt:lpstr>Projekti un sadarbība </vt:lpstr>
      <vt:lpstr>Inovācijas </vt:lpstr>
      <vt:lpstr>Pozitīvās tendences (2019)</vt:lpstr>
      <vt:lpstr>   Izaicinājumi 2020</vt:lpstr>
      <vt:lpstr>PowerPoint Presentation</vt:lpstr>
      <vt:lpstr>PowerPoint Presentation</vt:lpstr>
      <vt:lpstr> Tiesu statistika </vt:lpstr>
      <vt:lpstr>Tiesu statistika</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Tiesu administracija</dc:title>
  <dc:creator>Maija Orupa</dc:creator>
  <cp:lastModifiedBy>Irina Čaša</cp:lastModifiedBy>
  <cp:revision>231</cp:revision>
  <dcterms:created xsi:type="dcterms:W3CDTF">2020-03-12T08:10:01Z</dcterms:created>
  <dcterms:modified xsi:type="dcterms:W3CDTF">2020-05-19T12:52:13Z</dcterms:modified>
</cp:coreProperties>
</file>