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8" r:id="rId2"/>
    <p:sldId id="272" r:id="rId3"/>
    <p:sldId id="277" r:id="rId4"/>
    <p:sldId id="275" r:id="rId5"/>
    <p:sldId id="276" r:id="rId6"/>
    <p:sldId id="268" r:id="rId7"/>
    <p:sldId id="266" r:id="rId8"/>
    <p:sldId id="271" r:id="rId9"/>
    <p:sldId id="267" r:id="rId10"/>
    <p:sldId id="269" r:id="rId11"/>
    <p:sldId id="270" r:id="rId12"/>
    <p:sldId id="264" r:id="rId13"/>
    <p:sldId id="263" r:id="rId14"/>
    <p:sldId id="273" r:id="rId15"/>
    <p:sldId id="280" r:id="rId16"/>
    <p:sldId id="265" r:id="rId17"/>
    <p:sldId id="279" r:id="rId18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ja Orupa" initials="MO" lastIdx="3" clrIdx="0">
    <p:extLst>
      <p:ext uri="{19B8F6BF-5375-455C-9EA6-DF929625EA0E}">
        <p15:presenceInfo xmlns:p15="http://schemas.microsoft.com/office/powerpoint/2012/main" userId="S::morupa@TS.GOV.LV::aaf48a75-9d22-4fba-8728-c9eb9dbd5a4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176"/>
    <a:srgbClr val="FF7C80"/>
    <a:srgbClr val="73CDE9"/>
    <a:srgbClr val="FFFF00"/>
    <a:srgbClr val="D1C637"/>
    <a:srgbClr val="DF85A7"/>
    <a:srgbClr val="C5E0B4"/>
    <a:srgbClr val="8E254D"/>
    <a:srgbClr val="5E1833"/>
    <a:srgbClr val="AD2D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3" autoAdjust="0"/>
    <p:restoredTop sz="91966" autoAdjust="0"/>
  </p:normalViewPr>
  <p:slideViewPr>
    <p:cSldViewPr snapToGrid="0">
      <p:cViewPr varScale="1">
        <p:scale>
          <a:sx n="87" d="100"/>
          <a:sy n="87" d="100"/>
        </p:scale>
        <p:origin x="40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4EC9B-8337-4007-8C8B-0290FFC5C101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50885-D86D-4E99-802C-9D1B9657F99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2861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50885-D86D-4E99-802C-9D1B9657F997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0456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7085D4C-5AC4-41AC-A408-BDCF3B122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8E635F11-C105-4BF5-88DA-AC49241CE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33313FD-9757-4CE9-83B3-ADD1F69AD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DC67106-6960-4C9B-A3BC-BAA2D0242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71B4209-B14E-4A5A-99AD-A8B6B17AB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349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64AD3C2-4943-41C7-BB59-A398B8688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CAF96010-A358-4012-A7E1-8C1AB67E1B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C7F5F23-F5BC-4F55-9D08-26C406221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6F7C2F2-CCC1-4CA3-9927-EB635319E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1A0BE27-01BD-4CE5-BBA3-888A123AD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42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8178446C-2A3D-4C6D-8C35-7B6A2A59B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49C4C520-C91D-4ED3-B74E-830B374FA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CECE69D-6FF7-4799-8881-0F81B51C5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30B7AA1-3A9A-4692-86CE-7F168675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C7EC604-CD95-4571-AA16-830AD4AEB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3616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4989613-4E9F-425F-BF54-9683DFB74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74E58D0-6A3B-4931-8465-77A1B05AC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C9C9D51-C9D3-4399-8FAF-7CDAD1FA1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918D0BA-EECA-42F2-A189-DB143FD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949B90D-C5C2-4C11-9122-0D56ED6E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5322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85EA132-042B-44BF-82A4-2E2DF753F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1CABFCD2-F5C2-4E29-B16D-01A10BBA5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ECEFC06-D0FF-47A1-A35F-8E4E24D4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B0211D1-4F3B-41BA-9A7A-539BEB129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898A89F-BBB2-4371-B590-73B1E437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66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444ED71-371A-4235-A309-9121CBCAF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2FB5E50-31DC-43C4-BDB9-37779AEA72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0B5823A5-C0B7-4F1A-ACDB-E08DC422C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F4A5C51-CF5B-4F69-8C17-AA0E54B13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66199BC-4A6C-4EFD-B624-96CFDE33D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894F968E-E862-4192-8FBA-22DB36FAA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425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F23DC9D-FB24-4775-805D-22C6DF407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27C988E2-755E-4B2B-969A-1AFD78D89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F52338A-F0EB-45E2-9E40-CA505CAB6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23EDC9A3-72A9-4ACA-9125-837CFFAB4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D90D08FA-F5A8-4886-AA48-D94DA6B95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91D50561-9536-4E33-A8AC-C4640758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288DB45A-27B6-4AC5-A7C5-B81C07DBC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974E836E-726D-407A-8634-8988DB2D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048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90C0A47-0497-42F0-842D-0790B45ED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0AC04139-1B60-4029-89FF-6E9F2B64C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541E579E-F7E2-4F6E-A0C7-8F6F18D3B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31E9C94C-1C44-4F5C-B5FF-36BF1CB4B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357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DCB004E9-91D0-4741-B4C4-E1D840C5A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114C5905-35E4-43B1-BB02-698D8276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8903798-0E9F-4AC3-B16F-F6692F542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0052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87696A1-29EB-4481-90A7-2D1AD547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5C18E6F-714E-43CC-81EC-1FC1B72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D72D89D-3737-44C4-A347-279DA53E0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FE02390-22AA-4A30-91A1-8B321D5AD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A28461B-C969-48FF-B093-844ABF00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8F73460-1404-49E2-9E91-CA3C0562E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64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A26FC05-4D5D-4D64-AF05-4B5F15C51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9BC8CFF2-1F73-4CBC-8DE0-EE7DB455C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149412A-608A-47B5-8808-169825AF4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FB09B54-84CF-429D-A693-C18E1799D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6339692-B685-48FC-97C6-29806FF96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5B7377A-97C4-46BA-8E5A-2E3264526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261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52A11007-AA70-4C67-87FA-0E90C30F0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80D2E47-9E36-4F0F-B965-B87EE7B26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9723C21-DF1E-4B5B-A78E-195AD1F042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FC1F9-F35D-4B4E-9C63-E4D0DC439AD9}" type="datetimeFigureOut">
              <a:rPr lang="lv-LV" smtClean="0"/>
              <a:t>29.05.2019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2B0F972-6FD9-4F8C-BB6C-755A5F9C5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E3B318C-F32E-4C86-80C2-F1D20333A3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3010-A18E-41B7-926D-E7A1DECF0B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494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svg"/><Relationship Id="rId7" Type="http://schemas.openxmlformats.org/officeDocument/2006/relationships/image" Target="../media/image45.sv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sv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sv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svg"/><Relationship Id="rId7" Type="http://schemas.openxmlformats.org/officeDocument/2006/relationships/image" Target="../media/image55.sv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svg"/><Relationship Id="rId4" Type="http://schemas.openxmlformats.org/officeDocument/2006/relationships/image" Target="../media/image52.png"/><Relationship Id="rId9" Type="http://schemas.openxmlformats.org/officeDocument/2006/relationships/image" Target="../media/image57.sv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26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svg"/><Relationship Id="rId7" Type="http://schemas.openxmlformats.org/officeDocument/2006/relationships/image" Target="../media/image35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svg"/><Relationship Id="rId5" Type="http://schemas.openxmlformats.org/officeDocument/2006/relationships/image" Target="../media/image33.sv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6E5C418-32D5-44B1-B09F-543E062D8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629" y="501563"/>
            <a:ext cx="10515600" cy="5056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4800" dirty="0">
                <a:solidFill>
                  <a:schemeClr val="bg1">
                    <a:lumMod val="95000"/>
                  </a:schemeClr>
                </a:solidFill>
              </a:rPr>
              <a:t>TIESU ADMINISTRĀCIJA </a:t>
            </a:r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D8C3F009-0F79-4FB2-B375-FE708C94034B}"/>
              </a:ext>
            </a:extLst>
          </p:cNvPr>
          <p:cNvGrpSpPr/>
          <p:nvPr/>
        </p:nvGrpSpPr>
        <p:grpSpPr>
          <a:xfrm>
            <a:off x="-1996080" y="-400766"/>
            <a:ext cx="16184162" cy="8268924"/>
            <a:chOff x="-1996080" y="-400766"/>
            <a:chExt cx="16184162" cy="8268924"/>
          </a:xfrm>
        </p:grpSpPr>
        <p:sp>
          <p:nvSpPr>
            <p:cNvPr id="6" name="Paralelograms 5">
              <a:extLst>
                <a:ext uri="{FF2B5EF4-FFF2-40B4-BE49-F238E27FC236}">
                  <a16:creationId xmlns:a16="http://schemas.microsoft.com/office/drawing/2014/main" id="{C6A894B6-B584-4C56-9239-E7032959F258}"/>
                </a:ext>
              </a:extLst>
            </p:cNvPr>
            <p:cNvSpPr/>
            <p:nvPr/>
          </p:nvSpPr>
          <p:spPr>
            <a:xfrm rot="19662705">
              <a:off x="7050095" y="-400766"/>
              <a:ext cx="7137987" cy="2632499"/>
            </a:xfrm>
            <a:prstGeom prst="parallelogram">
              <a:avLst>
                <a:gd name="adj" fmla="val 73782"/>
              </a:avLst>
            </a:prstGeom>
            <a:solidFill>
              <a:srgbClr val="8E254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" name="Paralelograms 6">
              <a:extLst>
                <a:ext uri="{FF2B5EF4-FFF2-40B4-BE49-F238E27FC236}">
                  <a16:creationId xmlns:a16="http://schemas.microsoft.com/office/drawing/2014/main" id="{25290CE1-C893-451B-AD6C-FDE56E319476}"/>
                </a:ext>
              </a:extLst>
            </p:cNvPr>
            <p:cNvSpPr/>
            <p:nvPr/>
          </p:nvSpPr>
          <p:spPr>
            <a:xfrm rot="19662705">
              <a:off x="2527007" y="2417447"/>
              <a:ext cx="7137987" cy="2632499"/>
            </a:xfrm>
            <a:prstGeom prst="parallelogram">
              <a:avLst>
                <a:gd name="adj" fmla="val 73782"/>
              </a:avLst>
            </a:prstGeom>
            <a:solidFill>
              <a:srgbClr val="8E254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" name="Paralelograms 7">
              <a:extLst>
                <a:ext uri="{FF2B5EF4-FFF2-40B4-BE49-F238E27FC236}">
                  <a16:creationId xmlns:a16="http://schemas.microsoft.com/office/drawing/2014/main" id="{D90374EE-9007-4B2C-8A3E-FA1AA367E72B}"/>
                </a:ext>
              </a:extLst>
            </p:cNvPr>
            <p:cNvSpPr/>
            <p:nvPr/>
          </p:nvSpPr>
          <p:spPr>
            <a:xfrm rot="19662705">
              <a:off x="-1996080" y="5235659"/>
              <a:ext cx="7137987" cy="2632499"/>
            </a:xfrm>
            <a:prstGeom prst="parallelogram">
              <a:avLst>
                <a:gd name="adj" fmla="val 73782"/>
              </a:avLst>
            </a:prstGeom>
            <a:solidFill>
              <a:srgbClr val="8E254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8028519F-4480-47A5-A3F4-FEA985642980}"/>
              </a:ext>
            </a:extLst>
          </p:cNvPr>
          <p:cNvSpPr txBox="1"/>
          <p:nvPr/>
        </p:nvSpPr>
        <p:spPr>
          <a:xfrm>
            <a:off x="7790927" y="5185806"/>
            <a:ext cx="4674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>
                <a:solidFill>
                  <a:schemeClr val="bg1">
                    <a:lumMod val="85000"/>
                  </a:schemeClr>
                </a:solidFill>
              </a:rPr>
              <a:t>Paveiktais 2018.gadā</a:t>
            </a:r>
          </a:p>
        </p:txBody>
      </p:sp>
    </p:spTree>
    <p:extLst>
      <p:ext uri="{BB962C8B-B14F-4D97-AF65-F5344CB8AC3E}">
        <p14:creationId xmlns:p14="http://schemas.microsoft.com/office/powerpoint/2010/main" val="194904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>
            <a:extLst>
              <a:ext uri="{FF2B5EF4-FFF2-40B4-BE49-F238E27FC236}">
                <a16:creationId xmlns:a16="http://schemas.microsoft.com/office/drawing/2014/main" id="{EFAC2A50-6606-4B52-8B51-640DC691E2B8}"/>
              </a:ext>
            </a:extLst>
          </p:cNvPr>
          <p:cNvGrpSpPr/>
          <p:nvPr/>
        </p:nvGrpSpPr>
        <p:grpSpPr>
          <a:xfrm>
            <a:off x="599090" y="1098773"/>
            <a:ext cx="2439713" cy="2330227"/>
            <a:chOff x="599090" y="1098773"/>
            <a:chExt cx="2439713" cy="2330227"/>
          </a:xfrm>
        </p:grpSpPr>
        <p:sp>
          <p:nvSpPr>
            <p:cNvPr id="6" name="Taisnstūris 5">
              <a:extLst>
                <a:ext uri="{FF2B5EF4-FFF2-40B4-BE49-F238E27FC236}">
                  <a16:creationId xmlns:a16="http://schemas.microsoft.com/office/drawing/2014/main" id="{691CD054-B21A-4FBB-9D9D-8C4435A9E564}"/>
                </a:ext>
              </a:extLst>
            </p:cNvPr>
            <p:cNvSpPr/>
            <p:nvPr/>
          </p:nvSpPr>
          <p:spPr>
            <a:xfrm>
              <a:off x="599090" y="1271752"/>
              <a:ext cx="2396358" cy="2157248"/>
            </a:xfrm>
            <a:prstGeom prst="rect">
              <a:avLst/>
            </a:prstGeom>
            <a:solidFill>
              <a:srgbClr val="8E254D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  <a:p>
              <a:pPr algn="ctr"/>
              <a:r>
                <a:rPr lang="lv-LV" dirty="0"/>
                <a:t>Latvijas tieslietu sistēmas novērtējums (OECD,  CEPEJ) 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1D595D5-0542-4106-BBF1-27E8022BD731}"/>
                </a:ext>
              </a:extLst>
            </p:cNvPr>
            <p:cNvSpPr txBox="1"/>
            <p:nvPr/>
          </p:nvSpPr>
          <p:spPr>
            <a:xfrm>
              <a:off x="1322989" y="1098773"/>
              <a:ext cx="1715814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lv-LV" sz="6000" dirty="0">
                  <a:solidFill>
                    <a:schemeClr val="bg1"/>
                  </a:solidFill>
                </a:rPr>
                <a:t>01</a:t>
              </a:r>
            </a:p>
          </p:txBody>
        </p:sp>
      </p:grpSp>
      <p:grpSp>
        <p:nvGrpSpPr>
          <p:cNvPr id="25" name="Grupa 24">
            <a:extLst>
              <a:ext uri="{FF2B5EF4-FFF2-40B4-BE49-F238E27FC236}">
                <a16:creationId xmlns:a16="http://schemas.microsoft.com/office/drawing/2014/main" id="{B1E00C51-CDFF-4E45-8081-4ED1069ECB3A}"/>
              </a:ext>
            </a:extLst>
          </p:cNvPr>
          <p:cNvGrpSpPr/>
          <p:nvPr/>
        </p:nvGrpSpPr>
        <p:grpSpPr>
          <a:xfrm>
            <a:off x="6296009" y="3670119"/>
            <a:ext cx="2396358" cy="2157248"/>
            <a:chOff x="6296009" y="3670119"/>
            <a:chExt cx="2396358" cy="2157248"/>
          </a:xfrm>
        </p:grpSpPr>
        <p:sp>
          <p:nvSpPr>
            <p:cNvPr id="7" name="Taisnstūris 6">
              <a:extLst>
                <a:ext uri="{FF2B5EF4-FFF2-40B4-BE49-F238E27FC236}">
                  <a16:creationId xmlns:a16="http://schemas.microsoft.com/office/drawing/2014/main" id="{485B8EEB-17DD-4F44-88DB-0054B1CA387F}"/>
                </a:ext>
              </a:extLst>
            </p:cNvPr>
            <p:cNvSpPr/>
            <p:nvPr/>
          </p:nvSpPr>
          <p:spPr>
            <a:xfrm>
              <a:off x="6296009" y="3670119"/>
              <a:ext cx="2396358" cy="2157248"/>
            </a:xfrm>
            <a:prstGeom prst="rect">
              <a:avLst/>
            </a:prstGeom>
            <a:solidFill>
              <a:schemeClr val="accent3">
                <a:lumMod val="7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2400" dirty="0"/>
            </a:p>
            <a:p>
              <a:pPr algn="ctr"/>
              <a:r>
                <a:rPr lang="lv-LV" sz="2400" dirty="0"/>
                <a:t>Apmācītas 5000 personas </a:t>
              </a:r>
              <a:r>
                <a:rPr lang="lv-LV" sz="900" dirty="0"/>
                <a:t>(no 2016.gada)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2D7171C-2E8B-4D48-8E77-248B6F34E90E}"/>
                </a:ext>
              </a:extLst>
            </p:cNvPr>
            <p:cNvSpPr txBox="1"/>
            <p:nvPr/>
          </p:nvSpPr>
          <p:spPr>
            <a:xfrm>
              <a:off x="6634144" y="3733079"/>
              <a:ext cx="1600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6000" dirty="0">
                  <a:solidFill>
                    <a:schemeClr val="bg1"/>
                  </a:solidFill>
                </a:rPr>
                <a:t>06</a:t>
              </a:r>
            </a:p>
          </p:txBody>
        </p:sp>
      </p:grpSp>
      <p:grpSp>
        <p:nvGrpSpPr>
          <p:cNvPr id="23" name="Grupa 22">
            <a:extLst>
              <a:ext uri="{FF2B5EF4-FFF2-40B4-BE49-F238E27FC236}">
                <a16:creationId xmlns:a16="http://schemas.microsoft.com/office/drawing/2014/main" id="{9606D1C2-8FBA-40E7-B9E6-575AB8E62E8F}"/>
              </a:ext>
            </a:extLst>
          </p:cNvPr>
          <p:cNvGrpSpPr/>
          <p:nvPr/>
        </p:nvGrpSpPr>
        <p:grpSpPr>
          <a:xfrm>
            <a:off x="543957" y="3733078"/>
            <a:ext cx="2396358" cy="2157248"/>
            <a:chOff x="543957" y="3733078"/>
            <a:chExt cx="2396358" cy="2157248"/>
          </a:xfrm>
        </p:grpSpPr>
        <p:sp>
          <p:nvSpPr>
            <p:cNvPr id="9" name="Taisnstūris 8">
              <a:extLst>
                <a:ext uri="{FF2B5EF4-FFF2-40B4-BE49-F238E27FC236}">
                  <a16:creationId xmlns:a16="http://schemas.microsoft.com/office/drawing/2014/main" id="{E24822B6-78EE-486F-AB6D-2C9772B4D272}"/>
                </a:ext>
              </a:extLst>
            </p:cNvPr>
            <p:cNvSpPr/>
            <p:nvPr/>
          </p:nvSpPr>
          <p:spPr>
            <a:xfrm>
              <a:off x="543957" y="3733078"/>
              <a:ext cx="2396358" cy="2157248"/>
            </a:xfrm>
            <a:prstGeom prst="rect">
              <a:avLst/>
            </a:prstGeom>
            <a:solidFill>
              <a:srgbClr val="40C09E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2400" dirty="0"/>
            </a:p>
            <a:p>
              <a:pPr algn="ctr"/>
              <a:r>
                <a:rPr lang="lv-LV" sz="2400" dirty="0"/>
                <a:t>24 konferences Latvijā </a:t>
              </a:r>
              <a:r>
                <a:rPr lang="lv-LV" sz="900" dirty="0"/>
                <a:t>(no 2016.gada)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58E2E97-4BF0-47C8-8F1D-BB90B1F305EA}"/>
                </a:ext>
              </a:extLst>
            </p:cNvPr>
            <p:cNvSpPr txBox="1"/>
            <p:nvPr/>
          </p:nvSpPr>
          <p:spPr>
            <a:xfrm>
              <a:off x="1292780" y="3755950"/>
              <a:ext cx="161990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6000" dirty="0">
                  <a:solidFill>
                    <a:schemeClr val="bg1"/>
                  </a:solidFill>
                </a:rPr>
                <a:t>08</a:t>
              </a:r>
            </a:p>
          </p:txBody>
        </p:sp>
      </p:grpSp>
      <p:grpSp>
        <p:nvGrpSpPr>
          <p:cNvPr id="20" name="Grupa 19">
            <a:extLst>
              <a:ext uri="{FF2B5EF4-FFF2-40B4-BE49-F238E27FC236}">
                <a16:creationId xmlns:a16="http://schemas.microsoft.com/office/drawing/2014/main" id="{1AAFCFAF-33EA-4F64-87E3-E00413735B57}"/>
              </a:ext>
            </a:extLst>
          </p:cNvPr>
          <p:cNvGrpSpPr/>
          <p:nvPr/>
        </p:nvGrpSpPr>
        <p:grpSpPr>
          <a:xfrm>
            <a:off x="6296009" y="1301715"/>
            <a:ext cx="2396358" cy="2190246"/>
            <a:chOff x="6296009" y="1301715"/>
            <a:chExt cx="2396358" cy="2190246"/>
          </a:xfrm>
        </p:grpSpPr>
        <p:sp>
          <p:nvSpPr>
            <p:cNvPr id="18" name="Taisnstūris 17">
              <a:extLst>
                <a:ext uri="{FF2B5EF4-FFF2-40B4-BE49-F238E27FC236}">
                  <a16:creationId xmlns:a16="http://schemas.microsoft.com/office/drawing/2014/main" id="{29EB0C28-B14C-4B60-BC32-25C1C9BEDED7}"/>
                </a:ext>
              </a:extLst>
            </p:cNvPr>
            <p:cNvSpPr/>
            <p:nvPr/>
          </p:nvSpPr>
          <p:spPr>
            <a:xfrm>
              <a:off x="6296009" y="1334713"/>
              <a:ext cx="2396358" cy="2157248"/>
            </a:xfrm>
            <a:prstGeom prst="rect">
              <a:avLst/>
            </a:prstGeom>
            <a:solidFill>
              <a:srgbClr val="81C7E7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2000" dirty="0"/>
            </a:p>
            <a:p>
              <a:pPr algn="ctr"/>
              <a:r>
                <a:rPr lang="lv-LV" dirty="0"/>
                <a:t>Atbalsts Eiropas Tiesību Institūta Ģenerālajai Asambleja Latvijā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64E4C07-5F7E-41F3-B479-448E0E586F6D}"/>
                </a:ext>
              </a:extLst>
            </p:cNvPr>
            <p:cNvSpPr txBox="1"/>
            <p:nvPr/>
          </p:nvSpPr>
          <p:spPr>
            <a:xfrm>
              <a:off x="6978988" y="1301715"/>
              <a:ext cx="126255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6000" dirty="0">
                  <a:solidFill>
                    <a:schemeClr val="bg1"/>
                  </a:solidFill>
                </a:rPr>
                <a:t>03</a:t>
              </a:r>
            </a:p>
          </p:txBody>
        </p:sp>
      </p:grpSp>
      <p:grpSp>
        <p:nvGrpSpPr>
          <p:cNvPr id="19" name="Grupa 18">
            <a:extLst>
              <a:ext uri="{FF2B5EF4-FFF2-40B4-BE49-F238E27FC236}">
                <a16:creationId xmlns:a16="http://schemas.microsoft.com/office/drawing/2014/main" id="{3A114884-A330-4EE0-830A-15E3B73E7C95}"/>
              </a:ext>
            </a:extLst>
          </p:cNvPr>
          <p:cNvGrpSpPr/>
          <p:nvPr/>
        </p:nvGrpSpPr>
        <p:grpSpPr>
          <a:xfrm>
            <a:off x="3401414" y="1195395"/>
            <a:ext cx="2396358" cy="2267675"/>
            <a:chOff x="3401414" y="1195395"/>
            <a:chExt cx="2396358" cy="2267675"/>
          </a:xfrm>
        </p:grpSpPr>
        <p:sp>
          <p:nvSpPr>
            <p:cNvPr id="13" name="Taisnstūris 12">
              <a:extLst>
                <a:ext uri="{FF2B5EF4-FFF2-40B4-BE49-F238E27FC236}">
                  <a16:creationId xmlns:a16="http://schemas.microsoft.com/office/drawing/2014/main" id="{01267F2B-A685-4C1E-BFA4-ABB792F611B5}"/>
                </a:ext>
              </a:extLst>
            </p:cNvPr>
            <p:cNvSpPr/>
            <p:nvPr/>
          </p:nvSpPr>
          <p:spPr>
            <a:xfrm>
              <a:off x="3401414" y="1305822"/>
              <a:ext cx="2396358" cy="2157248"/>
            </a:xfrm>
            <a:prstGeom prst="rect">
              <a:avLst/>
            </a:prstGeom>
            <a:solidFill>
              <a:schemeClr val="bg1">
                <a:lumMod val="65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2000" dirty="0"/>
            </a:p>
            <a:p>
              <a:pPr algn="ctr"/>
              <a:r>
                <a:rPr lang="lv-LV" sz="2000" dirty="0"/>
                <a:t>OECD darba grupa - Tieslietas un tehnoloģijas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3F45891-099D-4233-ACF6-078D9FC2619B}"/>
                </a:ext>
              </a:extLst>
            </p:cNvPr>
            <p:cNvSpPr txBox="1"/>
            <p:nvPr/>
          </p:nvSpPr>
          <p:spPr>
            <a:xfrm>
              <a:off x="4165381" y="1195395"/>
              <a:ext cx="146290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6000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grpSp>
        <p:nvGrpSpPr>
          <p:cNvPr id="26" name="Grupa 25">
            <a:extLst>
              <a:ext uri="{FF2B5EF4-FFF2-40B4-BE49-F238E27FC236}">
                <a16:creationId xmlns:a16="http://schemas.microsoft.com/office/drawing/2014/main" id="{71EA98F9-B82B-4A12-A906-D5E87396C576}"/>
              </a:ext>
            </a:extLst>
          </p:cNvPr>
          <p:cNvGrpSpPr/>
          <p:nvPr/>
        </p:nvGrpSpPr>
        <p:grpSpPr>
          <a:xfrm>
            <a:off x="8919352" y="3670119"/>
            <a:ext cx="2396358" cy="2157248"/>
            <a:chOff x="8919352" y="3670119"/>
            <a:chExt cx="2396358" cy="2157248"/>
          </a:xfrm>
        </p:grpSpPr>
        <p:sp>
          <p:nvSpPr>
            <p:cNvPr id="16" name="Taisnstūris 15">
              <a:extLst>
                <a:ext uri="{FF2B5EF4-FFF2-40B4-BE49-F238E27FC236}">
                  <a16:creationId xmlns:a16="http://schemas.microsoft.com/office/drawing/2014/main" id="{9F1C7C3A-C152-47BE-823B-93F5CED9D450}"/>
                </a:ext>
              </a:extLst>
            </p:cNvPr>
            <p:cNvSpPr/>
            <p:nvPr/>
          </p:nvSpPr>
          <p:spPr>
            <a:xfrm>
              <a:off x="8919352" y="3670119"/>
              <a:ext cx="2396358" cy="2157248"/>
            </a:xfrm>
            <a:prstGeom prst="rect">
              <a:avLst/>
            </a:prstGeom>
            <a:solidFill>
              <a:srgbClr val="D1C637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2000" dirty="0"/>
            </a:p>
            <a:p>
              <a:pPr algn="ctr"/>
              <a:r>
                <a:rPr lang="lv-LV" sz="2000" dirty="0"/>
                <a:t>IT rīku attīstība (vednis)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640A230-D319-42AF-9ACD-398F61DDF0F1}"/>
                </a:ext>
              </a:extLst>
            </p:cNvPr>
            <p:cNvSpPr txBox="1"/>
            <p:nvPr/>
          </p:nvSpPr>
          <p:spPr>
            <a:xfrm>
              <a:off x="9635751" y="3670119"/>
              <a:ext cx="10510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6000" dirty="0">
                  <a:solidFill>
                    <a:schemeClr val="bg1"/>
                  </a:solidFill>
                </a:rPr>
                <a:t>05</a:t>
              </a:r>
            </a:p>
          </p:txBody>
        </p:sp>
      </p:grpSp>
      <p:grpSp>
        <p:nvGrpSpPr>
          <p:cNvPr id="22" name="Grupa 21">
            <a:extLst>
              <a:ext uri="{FF2B5EF4-FFF2-40B4-BE49-F238E27FC236}">
                <a16:creationId xmlns:a16="http://schemas.microsoft.com/office/drawing/2014/main" id="{9A28762F-39E3-4062-9A72-9FEE56016482}"/>
              </a:ext>
            </a:extLst>
          </p:cNvPr>
          <p:cNvGrpSpPr/>
          <p:nvPr/>
        </p:nvGrpSpPr>
        <p:grpSpPr>
          <a:xfrm>
            <a:off x="9007843" y="1323511"/>
            <a:ext cx="2396358" cy="2157248"/>
            <a:chOff x="9007843" y="1323511"/>
            <a:chExt cx="2396358" cy="2157248"/>
          </a:xfrm>
        </p:grpSpPr>
        <p:sp>
          <p:nvSpPr>
            <p:cNvPr id="15" name="Taisnstūris 14">
              <a:extLst>
                <a:ext uri="{FF2B5EF4-FFF2-40B4-BE49-F238E27FC236}">
                  <a16:creationId xmlns:a16="http://schemas.microsoft.com/office/drawing/2014/main" id="{470E3B9E-9FD9-43BA-BAB6-0439200611B0}"/>
                </a:ext>
              </a:extLst>
            </p:cNvPr>
            <p:cNvSpPr/>
            <p:nvPr/>
          </p:nvSpPr>
          <p:spPr>
            <a:xfrm>
              <a:off x="9007843" y="1323511"/>
              <a:ext cx="2396358" cy="2157248"/>
            </a:xfrm>
            <a:prstGeom prst="rect">
              <a:avLst/>
            </a:prstGeom>
            <a:solidFill>
              <a:srgbClr val="FF7C8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2400" dirty="0"/>
            </a:p>
            <a:p>
              <a:pPr algn="ctr"/>
              <a:r>
                <a:rPr lang="lv-LV" sz="2400" dirty="0"/>
                <a:t>ELRA sanāksme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A5143D5-3421-4B92-B010-F249B217516F}"/>
                </a:ext>
              </a:extLst>
            </p:cNvPr>
            <p:cNvSpPr txBox="1"/>
            <p:nvPr/>
          </p:nvSpPr>
          <p:spPr>
            <a:xfrm>
              <a:off x="9635751" y="1334713"/>
              <a:ext cx="114054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6000" dirty="0">
                  <a:solidFill>
                    <a:schemeClr val="bg1">
                      <a:lumMod val="95000"/>
                    </a:schemeClr>
                  </a:solidFill>
                </a:rPr>
                <a:t>04</a:t>
              </a:r>
            </a:p>
          </p:txBody>
        </p:sp>
      </p:grpSp>
      <p:grpSp>
        <p:nvGrpSpPr>
          <p:cNvPr id="24" name="Grupa 23">
            <a:extLst>
              <a:ext uri="{FF2B5EF4-FFF2-40B4-BE49-F238E27FC236}">
                <a16:creationId xmlns:a16="http://schemas.microsoft.com/office/drawing/2014/main" id="{D93663FB-903D-4792-9521-D8EC7FCC2928}"/>
              </a:ext>
            </a:extLst>
          </p:cNvPr>
          <p:cNvGrpSpPr/>
          <p:nvPr/>
        </p:nvGrpSpPr>
        <p:grpSpPr>
          <a:xfrm>
            <a:off x="3401414" y="3670118"/>
            <a:ext cx="2396358" cy="2157248"/>
            <a:chOff x="3401414" y="3670118"/>
            <a:chExt cx="2396358" cy="2157248"/>
          </a:xfrm>
        </p:grpSpPr>
        <p:sp>
          <p:nvSpPr>
            <p:cNvPr id="11" name="Taisnstūris 10">
              <a:extLst>
                <a:ext uri="{FF2B5EF4-FFF2-40B4-BE49-F238E27FC236}">
                  <a16:creationId xmlns:a16="http://schemas.microsoft.com/office/drawing/2014/main" id="{CAB5C254-FF5B-40E1-9FD0-F0C19B4F61BD}"/>
                </a:ext>
              </a:extLst>
            </p:cNvPr>
            <p:cNvSpPr/>
            <p:nvPr/>
          </p:nvSpPr>
          <p:spPr>
            <a:xfrm>
              <a:off x="3401414" y="3670118"/>
              <a:ext cx="2396358" cy="2157248"/>
            </a:xfrm>
            <a:prstGeom prst="rect">
              <a:avLst/>
            </a:prstGeom>
            <a:solidFill>
              <a:srgbClr val="FFFF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lv-LV" sz="2000" dirty="0">
                <a:solidFill>
                  <a:schemeClr val="bg1">
                    <a:lumMod val="95000"/>
                  </a:schemeClr>
                </a:solidFill>
                <a:latin typeface="Barlow"/>
                <a:ea typeface="Barlow"/>
                <a:cs typeface="Barlow"/>
                <a:sym typeface="Barlow"/>
              </a:endParaRPr>
            </a:p>
            <a:p>
              <a:pPr lvl="0" algn="ctr"/>
              <a:endParaRPr lang="lv-LV" sz="2000" dirty="0">
                <a:solidFill>
                  <a:schemeClr val="bg1">
                    <a:lumMod val="95000"/>
                  </a:schemeClr>
                </a:solidFill>
                <a:latin typeface="Barlow"/>
                <a:ea typeface="Barlow"/>
                <a:cs typeface="Barlow"/>
                <a:sym typeface="Barlow"/>
              </a:endParaRPr>
            </a:p>
            <a:p>
              <a:pPr lvl="0" algn="ctr"/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  <a:latin typeface="Barlow"/>
                  <a:ea typeface="Barlow"/>
                  <a:cs typeface="Barlow"/>
                  <a:sym typeface="Barlow"/>
                </a:rPr>
                <a:t>Ierīkotas 19 videokonferenču iekārtas </a:t>
              </a:r>
              <a:r>
                <a:rPr lang="lv-LV" sz="900" dirty="0"/>
                <a:t>(no 2016.gada) </a:t>
              </a:r>
              <a:endParaRPr lang="lv-LV" sz="900" dirty="0">
                <a:solidFill>
                  <a:schemeClr val="bg1">
                    <a:lumMod val="95000"/>
                  </a:schemeClr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46E5A79-1405-425E-9B0E-6B7DE40CEAC1}"/>
                </a:ext>
              </a:extLst>
            </p:cNvPr>
            <p:cNvSpPr txBox="1"/>
            <p:nvPr/>
          </p:nvSpPr>
          <p:spPr>
            <a:xfrm>
              <a:off x="4095391" y="3733078"/>
              <a:ext cx="108504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6000" dirty="0">
                  <a:solidFill>
                    <a:schemeClr val="bg1">
                      <a:lumMod val="95000"/>
                    </a:schemeClr>
                  </a:solidFill>
                </a:rPr>
                <a:t>07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C3A4AE70-18A4-4797-9A7D-F313FCDD3564}"/>
              </a:ext>
            </a:extLst>
          </p:cNvPr>
          <p:cNvSpPr txBox="1"/>
          <p:nvPr/>
        </p:nvSpPr>
        <p:spPr>
          <a:xfrm>
            <a:off x="-201983" y="254237"/>
            <a:ext cx="2989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ESF PROJEKTS</a:t>
            </a:r>
          </a:p>
        </p:txBody>
      </p:sp>
    </p:spTree>
    <p:extLst>
      <p:ext uri="{BB962C8B-B14F-4D97-AF65-F5344CB8AC3E}">
        <p14:creationId xmlns:p14="http://schemas.microsoft.com/office/powerpoint/2010/main" val="124386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300"/>
                            </p:stCondLst>
                            <p:childTnLst>
                              <p:par>
                                <p:cTn id="4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atura vietturis 5" descr="Piltuve">
            <a:extLst>
              <a:ext uri="{FF2B5EF4-FFF2-40B4-BE49-F238E27FC236}">
                <a16:creationId xmlns:a16="http://schemas.microsoft.com/office/drawing/2014/main" id="{812A9B3E-E9EB-4087-9C2A-C0C3BC437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64370" y="2048013"/>
            <a:ext cx="4123504" cy="4123504"/>
          </a:xfrm>
        </p:spPr>
      </p:pic>
      <p:sp>
        <p:nvSpPr>
          <p:cNvPr id="4" name="Taisnstūris 3">
            <a:extLst>
              <a:ext uri="{FF2B5EF4-FFF2-40B4-BE49-F238E27FC236}">
                <a16:creationId xmlns:a16="http://schemas.microsoft.com/office/drawing/2014/main" id="{EEEC4999-E5F5-442F-B9AA-20FCA6F9B1BA}"/>
              </a:ext>
            </a:extLst>
          </p:cNvPr>
          <p:cNvSpPr/>
          <p:nvPr/>
        </p:nvSpPr>
        <p:spPr>
          <a:xfrm>
            <a:off x="4359640" y="5536918"/>
            <a:ext cx="40449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600" dirty="0">
                <a:solidFill>
                  <a:schemeClr val="bg1"/>
                </a:solidFill>
              </a:rPr>
              <a:t>BI MICROSTRATEGY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B68989-6CA7-451D-BBB0-0E0A04F30704}"/>
              </a:ext>
            </a:extLst>
          </p:cNvPr>
          <p:cNvSpPr txBox="1"/>
          <p:nvPr/>
        </p:nvSpPr>
        <p:spPr>
          <a:xfrm>
            <a:off x="8404593" y="1529979"/>
            <a:ext cx="2969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Tiesnešu atsauksmes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05E7AC-31E6-4BE0-BB1D-D89CBCAB5EFB}"/>
              </a:ext>
            </a:extLst>
          </p:cNvPr>
          <p:cNvSpPr txBox="1"/>
          <p:nvPr/>
        </p:nvSpPr>
        <p:spPr>
          <a:xfrm>
            <a:off x="1285661" y="2094271"/>
            <a:ext cx="3329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Notiesāto profilēšana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4A8820-72BD-40B0-A3BB-38C3E4D95565}"/>
              </a:ext>
            </a:extLst>
          </p:cNvPr>
          <p:cNvSpPr txBox="1"/>
          <p:nvPr/>
        </p:nvSpPr>
        <p:spPr>
          <a:xfrm>
            <a:off x="1826625" y="537655"/>
            <a:ext cx="3913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Lietu termiņa pārvaldības rīks </a:t>
            </a:r>
          </a:p>
        </p:txBody>
      </p:sp>
      <p:pic>
        <p:nvPicPr>
          <p:cNvPr id="38" name="Grafika 37" descr="Līnijveida bultiņa: izliekta pretēji pulksteņrādītāju virzienam">
            <a:extLst>
              <a:ext uri="{FF2B5EF4-FFF2-40B4-BE49-F238E27FC236}">
                <a16:creationId xmlns:a16="http://schemas.microsoft.com/office/drawing/2014/main" id="{7B826E00-ADC4-480A-9BD1-FF72B0AA8E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426444">
            <a:off x="5557281" y="931304"/>
            <a:ext cx="856402" cy="1553487"/>
          </a:xfrm>
          <a:prstGeom prst="rect">
            <a:avLst/>
          </a:prstGeom>
        </p:spPr>
      </p:pic>
      <p:pic>
        <p:nvPicPr>
          <p:cNvPr id="39" name="Grafika 38" descr="Līnijveida bultiņa: izliekta pretēji pulksteņrādītāju virzienam">
            <a:extLst>
              <a:ext uri="{FF2B5EF4-FFF2-40B4-BE49-F238E27FC236}">
                <a16:creationId xmlns:a16="http://schemas.microsoft.com/office/drawing/2014/main" id="{1E9A0DC9-F33D-47E4-8742-AFDFC8E69C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7725576">
            <a:off x="4283896" y="1338297"/>
            <a:ext cx="948941" cy="1568581"/>
          </a:xfrm>
          <a:prstGeom prst="rect">
            <a:avLst/>
          </a:prstGeom>
        </p:spPr>
      </p:pic>
      <p:pic>
        <p:nvPicPr>
          <p:cNvPr id="41" name="Grafika 40" descr="Līnijveida bultiņa: ieliekta pulksteņrādītāju virzienā">
            <a:extLst>
              <a:ext uri="{FF2B5EF4-FFF2-40B4-BE49-F238E27FC236}">
                <a16:creationId xmlns:a16="http://schemas.microsoft.com/office/drawing/2014/main" id="{B1E420EC-B909-4F32-9FB2-CEBF955618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4437638">
            <a:off x="7107651" y="1168865"/>
            <a:ext cx="964827" cy="1645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82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1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9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a 9" descr="Raķete">
            <a:extLst>
              <a:ext uri="{FF2B5EF4-FFF2-40B4-BE49-F238E27FC236}">
                <a16:creationId xmlns:a16="http://schemas.microsoft.com/office/drawing/2014/main" id="{1173C58E-4857-4A9D-8407-CC2AD1875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826504">
            <a:off x="1075210" y="1902328"/>
            <a:ext cx="3996910" cy="39969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B4FDA86-78DA-4981-BF42-E1393FFD30D6}"/>
              </a:ext>
            </a:extLst>
          </p:cNvPr>
          <p:cNvSpPr txBox="1"/>
          <p:nvPr/>
        </p:nvSpPr>
        <p:spPr>
          <a:xfrm>
            <a:off x="7040880" y="1672750"/>
            <a:ext cx="4389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000" dirty="0">
                <a:solidFill>
                  <a:schemeClr val="bg1"/>
                </a:solidFill>
              </a:rPr>
              <a:t>Procesu robotizācija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381969-24A3-4792-8860-72A94DB99348}"/>
              </a:ext>
            </a:extLst>
          </p:cNvPr>
          <p:cNvSpPr txBox="1"/>
          <p:nvPr/>
        </p:nvSpPr>
        <p:spPr>
          <a:xfrm>
            <a:off x="7058526" y="2432824"/>
            <a:ext cx="4071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000" dirty="0">
                <a:solidFill>
                  <a:schemeClr val="bg1"/>
                </a:solidFill>
              </a:rPr>
              <a:t>Virtuālais asistents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8FFE56-2A89-455E-BEA4-993773E980B3}"/>
              </a:ext>
            </a:extLst>
          </p:cNvPr>
          <p:cNvSpPr txBox="1"/>
          <p:nvPr/>
        </p:nvSpPr>
        <p:spPr>
          <a:xfrm>
            <a:off x="7040880" y="4805130"/>
            <a:ext cx="4576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000" dirty="0">
                <a:solidFill>
                  <a:schemeClr val="bg1"/>
                </a:solidFill>
              </a:rPr>
              <a:t>Darbinieku iesaiste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93C3C0-380A-44F1-A09A-0C9D5329CE78}"/>
              </a:ext>
            </a:extLst>
          </p:cNvPr>
          <p:cNvSpPr txBox="1"/>
          <p:nvPr/>
        </p:nvSpPr>
        <p:spPr>
          <a:xfrm>
            <a:off x="-224428" y="393829"/>
            <a:ext cx="2989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INOVĀCIJAS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20A80A-6B8E-4D05-9A41-24D58CB02EA7}"/>
              </a:ext>
            </a:extLst>
          </p:cNvPr>
          <p:cNvSpPr txBox="1"/>
          <p:nvPr/>
        </p:nvSpPr>
        <p:spPr>
          <a:xfrm>
            <a:off x="7058526" y="3192898"/>
            <a:ext cx="48854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000" dirty="0">
                <a:solidFill>
                  <a:schemeClr val="bg1">
                    <a:lumMod val="85000"/>
                  </a:schemeClr>
                </a:solidFill>
              </a:rPr>
              <a:t>Mākslīgais intelekts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BE972C-ABED-4AC9-B596-FAD729B4853F}"/>
              </a:ext>
            </a:extLst>
          </p:cNvPr>
          <p:cNvSpPr txBox="1"/>
          <p:nvPr/>
        </p:nvSpPr>
        <p:spPr>
          <a:xfrm>
            <a:off x="7040880" y="3992868"/>
            <a:ext cx="38821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000" dirty="0" err="1">
                <a:solidFill>
                  <a:schemeClr val="bg1">
                    <a:lumMod val="95000"/>
                  </a:schemeClr>
                </a:solidFill>
              </a:rPr>
              <a:t>Mašīntulkošana</a:t>
            </a:r>
            <a:endParaRPr lang="lv-LV" sz="4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0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1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00"/>
                            </p:stCondLst>
                            <p:childTnLst>
                              <p:par>
                                <p:cTn id="35" presetID="2" presetClass="exit" presetSubtype="1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āls 1">
            <a:extLst>
              <a:ext uri="{FF2B5EF4-FFF2-40B4-BE49-F238E27FC236}">
                <a16:creationId xmlns:a16="http://schemas.microsoft.com/office/drawing/2014/main" id="{635AF9AC-C10D-441E-B955-856AC891C837}"/>
              </a:ext>
            </a:extLst>
          </p:cNvPr>
          <p:cNvSpPr/>
          <p:nvPr/>
        </p:nvSpPr>
        <p:spPr>
          <a:xfrm>
            <a:off x="977900" y="2006600"/>
            <a:ext cx="2329171" cy="230545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3200" dirty="0">
                <a:solidFill>
                  <a:schemeClr val="bg2">
                    <a:lumMod val="25000"/>
                  </a:schemeClr>
                </a:solidFill>
              </a:rPr>
              <a:t>Skaitļos</a:t>
            </a:r>
            <a:endParaRPr lang="lv-LV" sz="3200" dirty="0"/>
          </a:p>
        </p:txBody>
      </p:sp>
      <p:cxnSp>
        <p:nvCxnSpPr>
          <p:cNvPr id="5" name="Taisns savienotājs 4">
            <a:extLst>
              <a:ext uri="{FF2B5EF4-FFF2-40B4-BE49-F238E27FC236}">
                <a16:creationId xmlns:a16="http://schemas.microsoft.com/office/drawing/2014/main" id="{F2373F78-4D51-4B1D-A635-7301E41B2B6A}"/>
              </a:ext>
            </a:extLst>
          </p:cNvPr>
          <p:cNvCxnSpPr>
            <a:cxnSpLocks/>
          </p:cNvCxnSpPr>
          <p:nvPr/>
        </p:nvCxnSpPr>
        <p:spPr>
          <a:xfrm flipV="1">
            <a:off x="3449782" y="3305513"/>
            <a:ext cx="5438389" cy="3650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a 5">
            <a:extLst>
              <a:ext uri="{FF2B5EF4-FFF2-40B4-BE49-F238E27FC236}">
                <a16:creationId xmlns:a16="http://schemas.microsoft.com/office/drawing/2014/main" id="{B3400B19-850F-40E6-9AB6-C9CEFB0CDBBB}"/>
              </a:ext>
            </a:extLst>
          </p:cNvPr>
          <p:cNvGrpSpPr/>
          <p:nvPr/>
        </p:nvGrpSpPr>
        <p:grpSpPr>
          <a:xfrm>
            <a:off x="8962148" y="2911145"/>
            <a:ext cx="773078" cy="763334"/>
            <a:chOff x="8962148" y="2911145"/>
            <a:chExt cx="773078" cy="763334"/>
          </a:xfrm>
        </p:grpSpPr>
        <p:sp>
          <p:nvSpPr>
            <p:cNvPr id="16" name="Ovāls 15">
              <a:extLst>
                <a:ext uri="{FF2B5EF4-FFF2-40B4-BE49-F238E27FC236}">
                  <a16:creationId xmlns:a16="http://schemas.microsoft.com/office/drawing/2014/main" id="{DF85FCAC-87BB-4329-9344-362C2D5B7021}"/>
                </a:ext>
              </a:extLst>
            </p:cNvPr>
            <p:cNvSpPr/>
            <p:nvPr/>
          </p:nvSpPr>
          <p:spPr>
            <a:xfrm>
              <a:off x="8962148" y="2911145"/>
              <a:ext cx="773078" cy="763334"/>
            </a:xfrm>
            <a:prstGeom prst="ellipse">
              <a:avLst/>
            </a:prstGeom>
            <a:solidFill>
              <a:srgbClr val="81C7E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18" name="Grafika 17" descr="Monitors">
              <a:extLst>
                <a:ext uri="{FF2B5EF4-FFF2-40B4-BE49-F238E27FC236}">
                  <a16:creationId xmlns:a16="http://schemas.microsoft.com/office/drawing/2014/main" id="{08DA801F-B951-4199-A732-A59D9DFB31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110900" y="3067726"/>
              <a:ext cx="475574" cy="475574"/>
            </a:xfrm>
            <a:prstGeom prst="rect">
              <a:avLst/>
            </a:prstGeom>
          </p:spPr>
        </p:pic>
      </p:grpSp>
      <p:cxnSp>
        <p:nvCxnSpPr>
          <p:cNvPr id="21" name="Taisns savienotājs 20">
            <a:extLst>
              <a:ext uri="{FF2B5EF4-FFF2-40B4-BE49-F238E27FC236}">
                <a16:creationId xmlns:a16="http://schemas.microsoft.com/office/drawing/2014/main" id="{45594CEF-B981-4E7E-8584-2DE3FC7AD6FC}"/>
              </a:ext>
            </a:extLst>
          </p:cNvPr>
          <p:cNvCxnSpPr>
            <a:cxnSpLocks/>
          </p:cNvCxnSpPr>
          <p:nvPr/>
        </p:nvCxnSpPr>
        <p:spPr>
          <a:xfrm>
            <a:off x="9832774" y="3305513"/>
            <a:ext cx="2359226" cy="36502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7B2A480-A1F9-49CB-8C44-8F45D282997D}"/>
              </a:ext>
            </a:extLst>
          </p:cNvPr>
          <p:cNvSpPr txBox="1"/>
          <p:nvPr/>
        </p:nvSpPr>
        <p:spPr>
          <a:xfrm>
            <a:off x="8049195" y="2060173"/>
            <a:ext cx="2829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800" b="1" dirty="0">
                <a:solidFill>
                  <a:srgbClr val="81C7E7"/>
                </a:solidFill>
              </a:rPr>
              <a:t>9 686 627</a:t>
            </a:r>
            <a:endParaRPr lang="lv-LV" sz="4800" dirty="0">
              <a:solidFill>
                <a:srgbClr val="81C7E7"/>
              </a:solidFill>
            </a:endParaRPr>
          </a:p>
        </p:txBody>
      </p:sp>
      <p:grpSp>
        <p:nvGrpSpPr>
          <p:cNvPr id="10" name="Grupa 9">
            <a:extLst>
              <a:ext uri="{FF2B5EF4-FFF2-40B4-BE49-F238E27FC236}">
                <a16:creationId xmlns:a16="http://schemas.microsoft.com/office/drawing/2014/main" id="{108B4888-199F-416E-87D0-3A211CA0F38C}"/>
              </a:ext>
            </a:extLst>
          </p:cNvPr>
          <p:cNvGrpSpPr/>
          <p:nvPr/>
        </p:nvGrpSpPr>
        <p:grpSpPr>
          <a:xfrm>
            <a:off x="8549615" y="3983518"/>
            <a:ext cx="1598149" cy="2903799"/>
            <a:chOff x="8549615" y="3983518"/>
            <a:chExt cx="1598149" cy="2903799"/>
          </a:xfrm>
        </p:grpSpPr>
        <p:sp>
          <p:nvSpPr>
            <p:cNvPr id="26" name="Bultiņa: piecstūris 25">
              <a:extLst>
                <a:ext uri="{FF2B5EF4-FFF2-40B4-BE49-F238E27FC236}">
                  <a16:creationId xmlns:a16="http://schemas.microsoft.com/office/drawing/2014/main" id="{3C62477F-BF3D-43D3-BA92-1837253540BF}"/>
                </a:ext>
              </a:extLst>
            </p:cNvPr>
            <p:cNvSpPr/>
            <p:nvPr/>
          </p:nvSpPr>
          <p:spPr>
            <a:xfrm rot="16200000">
              <a:off x="7896792" y="4636346"/>
              <a:ext cx="2903799" cy="1598144"/>
            </a:xfrm>
            <a:prstGeom prst="homePlate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223F57F-BF48-4B88-9598-1BB7A32DC5B0}"/>
                </a:ext>
              </a:extLst>
            </p:cNvPr>
            <p:cNvSpPr txBox="1"/>
            <p:nvPr/>
          </p:nvSpPr>
          <p:spPr>
            <a:xfrm>
              <a:off x="8549615" y="5094983"/>
              <a:ext cx="159814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EIV apmeklējumus skaits, </a:t>
              </a:r>
            </a:p>
            <a:p>
              <a:pPr algn="ctr"/>
              <a:r>
                <a:rPr lang="lv-LV" b="1" dirty="0">
                  <a:solidFill>
                    <a:schemeClr val="bg1">
                      <a:lumMod val="95000"/>
                    </a:schemeClr>
                  </a:solidFill>
                </a:rPr>
                <a:t>+ 19%</a:t>
              </a:r>
              <a:endParaRPr lang="lv-LV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2DED652-BA04-4A89-A004-813EB8EECD2E}"/>
                </a:ext>
              </a:extLst>
            </p:cNvPr>
            <p:cNvSpPr txBox="1"/>
            <p:nvPr/>
          </p:nvSpPr>
          <p:spPr>
            <a:xfrm>
              <a:off x="8711381" y="4444035"/>
              <a:ext cx="1274614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4000" b="1" dirty="0">
                  <a:solidFill>
                    <a:schemeClr val="bg1">
                      <a:lumMod val="95000"/>
                    </a:schemeClr>
                  </a:solidFill>
                </a:rPr>
                <a:t>+19</a:t>
              </a:r>
              <a:r>
                <a:rPr lang="lv-LV" b="1" dirty="0">
                  <a:solidFill>
                    <a:schemeClr val="bg1">
                      <a:lumMod val="95000"/>
                    </a:schemeClr>
                  </a:solidFill>
                </a:rPr>
                <a:t>%</a:t>
              </a:r>
              <a:endParaRPr lang="lv-LV" dirty="0">
                <a:solidFill>
                  <a:schemeClr val="bg1">
                    <a:lumMod val="95000"/>
                  </a:schemeClr>
                </a:solidFill>
              </a:endParaRPr>
            </a:p>
            <a:p>
              <a:endParaRPr lang="lv-LV" dirty="0"/>
            </a:p>
          </p:txBody>
        </p:sp>
      </p:grpSp>
    </p:spTree>
    <p:extLst>
      <p:ext uri="{BB962C8B-B14F-4D97-AF65-F5344CB8AC3E}">
        <p14:creationId xmlns:p14="http://schemas.microsoft.com/office/powerpoint/2010/main" val="202352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1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6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Taisns savienotājs 4">
            <a:extLst>
              <a:ext uri="{FF2B5EF4-FFF2-40B4-BE49-F238E27FC236}">
                <a16:creationId xmlns:a16="http://schemas.microsoft.com/office/drawing/2014/main" id="{16A34323-F1C6-4801-8F79-BE0CDFF8047F}"/>
              </a:ext>
            </a:extLst>
          </p:cNvPr>
          <p:cNvCxnSpPr/>
          <p:nvPr/>
        </p:nvCxnSpPr>
        <p:spPr>
          <a:xfrm>
            <a:off x="0" y="3429000"/>
            <a:ext cx="176530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a 3">
            <a:extLst>
              <a:ext uri="{FF2B5EF4-FFF2-40B4-BE49-F238E27FC236}">
                <a16:creationId xmlns:a16="http://schemas.microsoft.com/office/drawing/2014/main" id="{71327B7D-16F8-430D-BB83-B584003CF4A8}"/>
              </a:ext>
            </a:extLst>
          </p:cNvPr>
          <p:cNvGrpSpPr/>
          <p:nvPr/>
        </p:nvGrpSpPr>
        <p:grpSpPr>
          <a:xfrm>
            <a:off x="4310018" y="3947282"/>
            <a:ext cx="1558529" cy="2910717"/>
            <a:chOff x="4310018" y="3947282"/>
            <a:chExt cx="1558529" cy="2910717"/>
          </a:xfrm>
        </p:grpSpPr>
        <p:sp>
          <p:nvSpPr>
            <p:cNvPr id="33" name="Bultiņa: piecstūris 32">
              <a:extLst>
                <a:ext uri="{FF2B5EF4-FFF2-40B4-BE49-F238E27FC236}">
                  <a16:creationId xmlns:a16="http://schemas.microsoft.com/office/drawing/2014/main" id="{B4680967-48BB-45D4-8A15-83B0EE5189E9}"/>
                </a:ext>
              </a:extLst>
            </p:cNvPr>
            <p:cNvSpPr/>
            <p:nvPr/>
          </p:nvSpPr>
          <p:spPr>
            <a:xfrm rot="16200000">
              <a:off x="3633924" y="4623376"/>
              <a:ext cx="2910717" cy="1558529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2A40B1E-1AB8-4273-A0B3-533F58A9D7DC}"/>
                </a:ext>
              </a:extLst>
            </p:cNvPr>
            <p:cNvSpPr txBox="1"/>
            <p:nvPr/>
          </p:nvSpPr>
          <p:spPr>
            <a:xfrm>
              <a:off x="4379989" y="4627308"/>
              <a:ext cx="1419106" cy="18819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4000" b="1" dirty="0">
                  <a:solidFill>
                    <a:schemeClr val="bg1"/>
                  </a:solidFill>
                </a:rPr>
                <a:t>+15</a:t>
              </a:r>
              <a:r>
                <a:rPr lang="lv-LV" b="1" dirty="0">
                  <a:solidFill>
                    <a:schemeClr val="bg1"/>
                  </a:solidFill>
                </a:rPr>
                <a:t>%</a:t>
              </a:r>
              <a:r>
                <a:rPr lang="lv-LV" sz="4400" b="1" dirty="0">
                  <a:solidFill>
                    <a:schemeClr val="bg1"/>
                  </a:solidFill>
                </a:rPr>
                <a:t> </a:t>
              </a:r>
            </a:p>
            <a:p>
              <a:endParaRPr lang="lv-LV" dirty="0">
                <a:solidFill>
                  <a:schemeClr val="bg1"/>
                </a:solidFill>
              </a:endParaRPr>
            </a:p>
            <a:p>
              <a:pPr algn="ctr"/>
              <a:r>
                <a:rPr lang="lv-LV" dirty="0">
                  <a:solidFill>
                    <a:schemeClr val="bg1"/>
                  </a:solidFill>
                </a:rPr>
                <a:t>Mani dati </a:t>
              </a:r>
            </a:p>
            <a:p>
              <a:pPr algn="ctr"/>
              <a:r>
                <a:rPr lang="lv-LV" dirty="0">
                  <a:solidFill>
                    <a:schemeClr val="bg1"/>
                  </a:solidFill>
                </a:rPr>
                <a:t>VVDZ </a:t>
              </a:r>
            </a:p>
            <a:p>
              <a:endParaRPr lang="lv-LV" dirty="0"/>
            </a:p>
          </p:txBody>
        </p:sp>
      </p:grpSp>
      <p:grpSp>
        <p:nvGrpSpPr>
          <p:cNvPr id="3" name="Grupa 2">
            <a:extLst>
              <a:ext uri="{FF2B5EF4-FFF2-40B4-BE49-F238E27FC236}">
                <a16:creationId xmlns:a16="http://schemas.microsoft.com/office/drawing/2014/main" id="{3B7EDBA3-687A-40D4-B1B5-F29D54669DC6}"/>
              </a:ext>
            </a:extLst>
          </p:cNvPr>
          <p:cNvGrpSpPr/>
          <p:nvPr/>
        </p:nvGrpSpPr>
        <p:grpSpPr>
          <a:xfrm>
            <a:off x="1875710" y="3000141"/>
            <a:ext cx="838200" cy="781929"/>
            <a:chOff x="1875710" y="3000141"/>
            <a:chExt cx="838200" cy="781929"/>
          </a:xfrm>
        </p:grpSpPr>
        <p:sp>
          <p:nvSpPr>
            <p:cNvPr id="6" name="Ovāls 5">
              <a:extLst>
                <a:ext uri="{FF2B5EF4-FFF2-40B4-BE49-F238E27FC236}">
                  <a16:creationId xmlns:a16="http://schemas.microsoft.com/office/drawing/2014/main" id="{71FCFAAC-672B-4D3A-B594-2B93E0E09691}"/>
                </a:ext>
              </a:extLst>
            </p:cNvPr>
            <p:cNvSpPr/>
            <p:nvPr/>
          </p:nvSpPr>
          <p:spPr>
            <a:xfrm>
              <a:off x="1875710" y="3000141"/>
              <a:ext cx="838200" cy="781929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9" name="Grafika 8" descr="Māja">
              <a:extLst>
                <a:ext uri="{FF2B5EF4-FFF2-40B4-BE49-F238E27FC236}">
                  <a16:creationId xmlns:a16="http://schemas.microsoft.com/office/drawing/2014/main" id="{4D1BAA48-679E-4D57-B0FB-2C4C656D1C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78665" y="3101569"/>
              <a:ext cx="457200" cy="457200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7FE6DC7-69E6-4375-81B1-216E5A5EB17C}"/>
              </a:ext>
            </a:extLst>
          </p:cNvPr>
          <p:cNvSpPr txBox="1"/>
          <p:nvPr/>
        </p:nvSpPr>
        <p:spPr>
          <a:xfrm>
            <a:off x="3980424" y="2179587"/>
            <a:ext cx="27255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400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181 494 x</a:t>
            </a:r>
            <a:endParaRPr lang="lv-LV" sz="44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984126-EC10-474E-A13E-A486A14B8822}"/>
              </a:ext>
            </a:extLst>
          </p:cNvPr>
          <p:cNvSpPr txBox="1"/>
          <p:nvPr/>
        </p:nvSpPr>
        <p:spPr>
          <a:xfrm>
            <a:off x="919722" y="3838135"/>
            <a:ext cx="29087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4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2 750 000 x</a:t>
            </a:r>
            <a:endParaRPr lang="lv-LV" sz="4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5" name="Taisns savienotājs 14">
            <a:extLst>
              <a:ext uri="{FF2B5EF4-FFF2-40B4-BE49-F238E27FC236}">
                <a16:creationId xmlns:a16="http://schemas.microsoft.com/office/drawing/2014/main" id="{4F2BA705-A58F-4850-8B76-8366B516B54D}"/>
              </a:ext>
            </a:extLst>
          </p:cNvPr>
          <p:cNvCxnSpPr/>
          <p:nvPr/>
        </p:nvCxnSpPr>
        <p:spPr>
          <a:xfrm>
            <a:off x="2761226" y="3429000"/>
            <a:ext cx="1859937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a 7">
            <a:extLst>
              <a:ext uri="{FF2B5EF4-FFF2-40B4-BE49-F238E27FC236}">
                <a16:creationId xmlns:a16="http://schemas.microsoft.com/office/drawing/2014/main" id="{6F62AAF7-13CA-4E16-80AD-013ACFB21D37}"/>
              </a:ext>
            </a:extLst>
          </p:cNvPr>
          <p:cNvGrpSpPr/>
          <p:nvPr/>
        </p:nvGrpSpPr>
        <p:grpSpPr>
          <a:xfrm>
            <a:off x="4689989" y="3013762"/>
            <a:ext cx="838200" cy="769441"/>
            <a:chOff x="4689989" y="3079873"/>
            <a:chExt cx="838200" cy="703330"/>
          </a:xfrm>
        </p:grpSpPr>
        <p:sp>
          <p:nvSpPr>
            <p:cNvPr id="16" name="Ovāls 15">
              <a:extLst>
                <a:ext uri="{FF2B5EF4-FFF2-40B4-BE49-F238E27FC236}">
                  <a16:creationId xmlns:a16="http://schemas.microsoft.com/office/drawing/2014/main" id="{B4C5648F-E66C-4232-8BD6-381DEE234DD6}"/>
                </a:ext>
              </a:extLst>
            </p:cNvPr>
            <p:cNvSpPr/>
            <p:nvPr/>
          </p:nvSpPr>
          <p:spPr>
            <a:xfrm>
              <a:off x="4689989" y="3079873"/>
              <a:ext cx="838200" cy="70333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18" name="Grafika 17" descr="Saspraude">
              <a:extLst>
                <a:ext uri="{FF2B5EF4-FFF2-40B4-BE49-F238E27FC236}">
                  <a16:creationId xmlns:a16="http://schemas.microsoft.com/office/drawing/2014/main" id="{B7694F01-B8FB-43CC-8197-5A0AD37B9A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931904" y="3233600"/>
              <a:ext cx="411318" cy="392758"/>
            </a:xfrm>
            <a:prstGeom prst="rect">
              <a:avLst/>
            </a:prstGeom>
          </p:spPr>
        </p:pic>
      </p:grpSp>
      <p:cxnSp>
        <p:nvCxnSpPr>
          <p:cNvPr id="19" name="Taisns savienotājs 18">
            <a:extLst>
              <a:ext uri="{FF2B5EF4-FFF2-40B4-BE49-F238E27FC236}">
                <a16:creationId xmlns:a16="http://schemas.microsoft.com/office/drawing/2014/main" id="{312CDD53-3D4B-4900-AC77-942C8840F5C5}"/>
              </a:ext>
            </a:extLst>
          </p:cNvPr>
          <p:cNvCxnSpPr/>
          <p:nvPr/>
        </p:nvCxnSpPr>
        <p:spPr>
          <a:xfrm>
            <a:off x="5622822" y="3448156"/>
            <a:ext cx="1859937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upa 13">
            <a:extLst>
              <a:ext uri="{FF2B5EF4-FFF2-40B4-BE49-F238E27FC236}">
                <a16:creationId xmlns:a16="http://schemas.microsoft.com/office/drawing/2014/main" id="{9D76ED36-0F53-4F39-8126-6429FC545336}"/>
              </a:ext>
            </a:extLst>
          </p:cNvPr>
          <p:cNvGrpSpPr/>
          <p:nvPr/>
        </p:nvGrpSpPr>
        <p:grpSpPr>
          <a:xfrm>
            <a:off x="7525778" y="3041561"/>
            <a:ext cx="838200" cy="736566"/>
            <a:chOff x="7525778" y="3041561"/>
            <a:chExt cx="838200" cy="736566"/>
          </a:xfrm>
        </p:grpSpPr>
        <p:sp>
          <p:nvSpPr>
            <p:cNvPr id="20" name="Ovāls 19">
              <a:extLst>
                <a:ext uri="{FF2B5EF4-FFF2-40B4-BE49-F238E27FC236}">
                  <a16:creationId xmlns:a16="http://schemas.microsoft.com/office/drawing/2014/main" id="{51552FA9-9B3B-447A-B316-E61DE336E62B}"/>
                </a:ext>
              </a:extLst>
            </p:cNvPr>
            <p:cNvSpPr/>
            <p:nvPr/>
          </p:nvSpPr>
          <p:spPr>
            <a:xfrm>
              <a:off x="7525778" y="3041561"/>
              <a:ext cx="838200" cy="736566"/>
            </a:xfrm>
            <a:prstGeom prst="ellipse">
              <a:avLst/>
            </a:prstGeom>
            <a:solidFill>
              <a:srgbClr val="CD4F72"/>
            </a:solidFill>
            <a:ln>
              <a:solidFill>
                <a:srgbClr val="CD4F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22" name="Grafika 21" descr="Tiesneša āmuriņš">
              <a:extLst>
                <a:ext uri="{FF2B5EF4-FFF2-40B4-BE49-F238E27FC236}">
                  <a16:creationId xmlns:a16="http://schemas.microsoft.com/office/drawing/2014/main" id="{EACBA279-09D0-4E3F-9EF2-C0AC40A1DB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06700" y="3150002"/>
              <a:ext cx="476356" cy="476356"/>
            </a:xfrm>
            <a:prstGeom prst="rect">
              <a:avLst/>
            </a:prstGeom>
          </p:spPr>
        </p:pic>
      </p:grpSp>
      <p:cxnSp>
        <p:nvCxnSpPr>
          <p:cNvPr id="23" name="Taisns savienotājs 22">
            <a:extLst>
              <a:ext uri="{FF2B5EF4-FFF2-40B4-BE49-F238E27FC236}">
                <a16:creationId xmlns:a16="http://schemas.microsoft.com/office/drawing/2014/main" id="{2BC16B40-6F5E-43CB-AD03-62029A5F9F3C}"/>
              </a:ext>
            </a:extLst>
          </p:cNvPr>
          <p:cNvCxnSpPr/>
          <p:nvPr/>
        </p:nvCxnSpPr>
        <p:spPr>
          <a:xfrm>
            <a:off x="8508589" y="3440273"/>
            <a:ext cx="1859937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88DF708-4A9D-47E2-8272-02B17102E251}"/>
              </a:ext>
            </a:extLst>
          </p:cNvPr>
          <p:cNvSpPr txBox="1"/>
          <p:nvPr/>
        </p:nvSpPr>
        <p:spPr>
          <a:xfrm>
            <a:off x="9618270" y="2228488"/>
            <a:ext cx="27255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400" b="1" dirty="0">
                <a:solidFill>
                  <a:srgbClr val="73CDE9"/>
                </a:solidFill>
              </a:rPr>
              <a:t>10 000 (h)</a:t>
            </a:r>
            <a:endParaRPr lang="lv-LV" sz="4400" dirty="0">
              <a:solidFill>
                <a:srgbClr val="73CDE9"/>
              </a:solidFill>
            </a:endParaRPr>
          </a:p>
        </p:txBody>
      </p:sp>
      <p:grpSp>
        <p:nvGrpSpPr>
          <p:cNvPr id="21" name="Grupa 20">
            <a:extLst>
              <a:ext uri="{FF2B5EF4-FFF2-40B4-BE49-F238E27FC236}">
                <a16:creationId xmlns:a16="http://schemas.microsoft.com/office/drawing/2014/main" id="{210AED1D-E36D-4655-B1B2-13BFD7FA0815}"/>
              </a:ext>
            </a:extLst>
          </p:cNvPr>
          <p:cNvGrpSpPr/>
          <p:nvPr/>
        </p:nvGrpSpPr>
        <p:grpSpPr>
          <a:xfrm>
            <a:off x="10434078" y="3101569"/>
            <a:ext cx="838200" cy="736566"/>
            <a:chOff x="10434078" y="3101569"/>
            <a:chExt cx="838200" cy="736566"/>
          </a:xfrm>
        </p:grpSpPr>
        <p:sp>
          <p:nvSpPr>
            <p:cNvPr id="26" name="Ovāls 25">
              <a:extLst>
                <a:ext uri="{FF2B5EF4-FFF2-40B4-BE49-F238E27FC236}">
                  <a16:creationId xmlns:a16="http://schemas.microsoft.com/office/drawing/2014/main" id="{EF78A11B-D168-41E7-8456-3A759F8C2B64}"/>
                </a:ext>
              </a:extLst>
            </p:cNvPr>
            <p:cNvSpPr/>
            <p:nvPr/>
          </p:nvSpPr>
          <p:spPr>
            <a:xfrm>
              <a:off x="10434078" y="3101569"/>
              <a:ext cx="838200" cy="736566"/>
            </a:xfrm>
            <a:prstGeom prst="ellipse">
              <a:avLst/>
            </a:prstGeom>
            <a:solidFill>
              <a:srgbClr val="73CD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28" name="Grafika 27" descr="Tīmekļa kamera">
              <a:extLst>
                <a:ext uri="{FF2B5EF4-FFF2-40B4-BE49-F238E27FC236}">
                  <a16:creationId xmlns:a16="http://schemas.microsoft.com/office/drawing/2014/main" id="{72CBB440-9D88-4CEB-AEFC-9991BC4B502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0561897" y="3147978"/>
              <a:ext cx="582561" cy="582561"/>
            </a:xfrm>
            <a:prstGeom prst="rect">
              <a:avLst/>
            </a:prstGeom>
          </p:spPr>
        </p:pic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4C174BFD-A94A-4BE3-9AC4-3066B63CF423}"/>
              </a:ext>
            </a:extLst>
          </p:cNvPr>
          <p:cNvSpPr txBox="1"/>
          <p:nvPr/>
        </p:nvSpPr>
        <p:spPr>
          <a:xfrm>
            <a:off x="6747842" y="3848323"/>
            <a:ext cx="2870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400" b="1" dirty="0">
                <a:solidFill>
                  <a:srgbClr val="F34F72"/>
                </a:solidFill>
              </a:rPr>
              <a:t>1 005 725 x</a:t>
            </a:r>
            <a:endParaRPr lang="lv-LV" sz="4400" dirty="0">
              <a:solidFill>
                <a:srgbClr val="F34F72"/>
              </a:solidFill>
            </a:endParaRP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121F03F3-76F9-4C8E-B69F-09C9776B80AD}"/>
              </a:ext>
            </a:extLst>
          </p:cNvPr>
          <p:cNvGrpSpPr/>
          <p:nvPr/>
        </p:nvGrpSpPr>
        <p:grpSpPr>
          <a:xfrm>
            <a:off x="1497258" y="0"/>
            <a:ext cx="1564145" cy="2789829"/>
            <a:chOff x="1497258" y="0"/>
            <a:chExt cx="1564145" cy="2789829"/>
          </a:xfrm>
        </p:grpSpPr>
        <p:sp>
          <p:nvSpPr>
            <p:cNvPr id="31" name="Bultiņa: piecstūris 30">
              <a:extLst>
                <a:ext uri="{FF2B5EF4-FFF2-40B4-BE49-F238E27FC236}">
                  <a16:creationId xmlns:a16="http://schemas.microsoft.com/office/drawing/2014/main" id="{E61147DA-B279-4E4D-9904-6EEC4DDB1DF6}"/>
                </a:ext>
              </a:extLst>
            </p:cNvPr>
            <p:cNvSpPr/>
            <p:nvPr/>
          </p:nvSpPr>
          <p:spPr>
            <a:xfrm rot="5400000">
              <a:off x="884416" y="612842"/>
              <a:ext cx="2789829" cy="1564145"/>
            </a:xfrm>
            <a:prstGeom prst="homePlate">
              <a:avLst>
                <a:gd name="adj" fmla="val 50000"/>
              </a:avLst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45AEFDE-63AB-4556-9F2D-1E98788C0EBA}"/>
                </a:ext>
              </a:extLst>
            </p:cNvPr>
            <p:cNvSpPr txBox="1"/>
            <p:nvPr/>
          </p:nvSpPr>
          <p:spPr>
            <a:xfrm>
              <a:off x="1657648" y="1442773"/>
              <a:ext cx="124337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4000" b="1" dirty="0">
                  <a:solidFill>
                    <a:schemeClr val="bg1">
                      <a:lumMod val="95000"/>
                    </a:schemeClr>
                  </a:solidFill>
                </a:rPr>
                <a:t>+ 14</a:t>
              </a:r>
              <a:r>
                <a:rPr lang="lv-LV" b="1" dirty="0">
                  <a:solidFill>
                    <a:schemeClr val="bg1">
                      <a:lumMod val="95000"/>
                    </a:schemeClr>
                  </a:solidFill>
                </a:rPr>
                <a:t>%</a:t>
              </a:r>
              <a:endParaRPr lang="lv-LV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4068E27-6F4A-4E7F-8234-F3FB678AAE75}"/>
                </a:ext>
              </a:extLst>
            </p:cNvPr>
            <p:cNvSpPr txBox="1"/>
            <p:nvPr/>
          </p:nvSpPr>
          <p:spPr>
            <a:xfrm>
              <a:off x="1551742" y="624956"/>
              <a:ext cx="145517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ZG apskatīto nodalījumu skaits</a:t>
              </a:r>
            </a:p>
          </p:txBody>
        </p:sp>
      </p:grpSp>
      <p:grpSp>
        <p:nvGrpSpPr>
          <p:cNvPr id="17" name="Grupa 16">
            <a:extLst>
              <a:ext uri="{FF2B5EF4-FFF2-40B4-BE49-F238E27FC236}">
                <a16:creationId xmlns:a16="http://schemas.microsoft.com/office/drawing/2014/main" id="{2022F1F5-4424-45C8-ADBE-D8A676628346}"/>
              </a:ext>
            </a:extLst>
          </p:cNvPr>
          <p:cNvGrpSpPr/>
          <p:nvPr/>
        </p:nvGrpSpPr>
        <p:grpSpPr>
          <a:xfrm>
            <a:off x="7118968" y="1968"/>
            <a:ext cx="1651818" cy="2772531"/>
            <a:chOff x="7118968" y="1968"/>
            <a:chExt cx="1651818" cy="2772531"/>
          </a:xfrm>
        </p:grpSpPr>
        <p:sp>
          <p:nvSpPr>
            <p:cNvPr id="34" name="Bultiņa: piecstūris 33">
              <a:extLst>
                <a:ext uri="{FF2B5EF4-FFF2-40B4-BE49-F238E27FC236}">
                  <a16:creationId xmlns:a16="http://schemas.microsoft.com/office/drawing/2014/main" id="{712E20EC-C8D9-4030-B831-A3A0EEAC3523}"/>
                </a:ext>
              </a:extLst>
            </p:cNvPr>
            <p:cNvSpPr/>
            <p:nvPr/>
          </p:nvSpPr>
          <p:spPr>
            <a:xfrm rot="5400000">
              <a:off x="6558611" y="606161"/>
              <a:ext cx="2772531" cy="1564145"/>
            </a:xfrm>
            <a:prstGeom prst="homePlate">
              <a:avLst/>
            </a:prstGeom>
            <a:noFill/>
            <a:ln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1EC94AE-C362-4B29-A4B9-96220926F357}"/>
                </a:ext>
              </a:extLst>
            </p:cNvPr>
            <p:cNvSpPr txBox="1"/>
            <p:nvPr/>
          </p:nvSpPr>
          <p:spPr>
            <a:xfrm>
              <a:off x="7118968" y="179646"/>
              <a:ext cx="1651818" cy="2092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</a:rPr>
                <a:t>manas.tiesas.lv apmeklējumu</a:t>
              </a:r>
            </a:p>
            <a:p>
              <a:pPr algn="ctr"/>
              <a:r>
                <a:rPr lang="lv-LV" dirty="0">
                  <a:solidFill>
                    <a:schemeClr val="bg1"/>
                  </a:solidFill>
                </a:rPr>
                <a:t> skaits</a:t>
              </a:r>
            </a:p>
            <a:p>
              <a:pPr algn="ctr"/>
              <a:endParaRPr lang="lv-LV" dirty="0">
                <a:solidFill>
                  <a:schemeClr val="bg1"/>
                </a:solidFill>
              </a:endParaRPr>
            </a:p>
            <a:p>
              <a:pPr algn="ctr"/>
              <a:r>
                <a:rPr lang="lv-LV" dirty="0">
                  <a:solidFill>
                    <a:schemeClr val="bg1"/>
                  </a:solidFill>
                </a:rPr>
                <a:t> </a:t>
              </a:r>
            </a:p>
            <a:p>
              <a:pPr algn="ctr"/>
              <a:r>
                <a:rPr lang="lv-LV" sz="4000" b="1" dirty="0">
                  <a:solidFill>
                    <a:schemeClr val="bg1"/>
                  </a:solidFill>
                </a:rPr>
                <a:t>+13 </a:t>
              </a:r>
              <a:r>
                <a:rPr lang="lv-LV" b="1" dirty="0">
                  <a:solidFill>
                    <a:schemeClr val="bg1"/>
                  </a:solidFill>
                </a:rPr>
                <a:t>%</a:t>
              </a:r>
              <a:endParaRPr lang="lv-LV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Grupa 36">
            <a:extLst>
              <a:ext uri="{FF2B5EF4-FFF2-40B4-BE49-F238E27FC236}">
                <a16:creationId xmlns:a16="http://schemas.microsoft.com/office/drawing/2014/main" id="{9AD91557-D180-407E-8062-56E09A1029DC}"/>
              </a:ext>
            </a:extLst>
          </p:cNvPr>
          <p:cNvGrpSpPr/>
          <p:nvPr/>
        </p:nvGrpSpPr>
        <p:grpSpPr>
          <a:xfrm>
            <a:off x="9864217" y="3882618"/>
            <a:ext cx="1840268" cy="2977542"/>
            <a:chOff x="9912150" y="3834537"/>
            <a:chExt cx="1840268" cy="2977542"/>
          </a:xfrm>
        </p:grpSpPr>
        <p:sp>
          <p:nvSpPr>
            <p:cNvPr id="35" name="Bultiņa: piecstūris 34">
              <a:extLst>
                <a:ext uri="{FF2B5EF4-FFF2-40B4-BE49-F238E27FC236}">
                  <a16:creationId xmlns:a16="http://schemas.microsoft.com/office/drawing/2014/main" id="{C31C11BF-3AB5-4832-996D-EA1337656F53}"/>
                </a:ext>
              </a:extLst>
            </p:cNvPr>
            <p:cNvSpPr/>
            <p:nvPr/>
          </p:nvSpPr>
          <p:spPr>
            <a:xfrm rot="16200000">
              <a:off x="9397590" y="4457251"/>
              <a:ext cx="2977542" cy="1732114"/>
            </a:xfrm>
            <a:prstGeom prst="homePlat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grpSp>
          <p:nvGrpSpPr>
            <p:cNvPr id="32" name="Grupa 31">
              <a:extLst>
                <a:ext uri="{FF2B5EF4-FFF2-40B4-BE49-F238E27FC236}">
                  <a16:creationId xmlns:a16="http://schemas.microsoft.com/office/drawing/2014/main" id="{F90767B1-AE67-4109-B141-EA78E87A4651}"/>
                </a:ext>
              </a:extLst>
            </p:cNvPr>
            <p:cNvGrpSpPr/>
            <p:nvPr/>
          </p:nvGrpSpPr>
          <p:grpSpPr>
            <a:xfrm>
              <a:off x="9912150" y="4503909"/>
              <a:ext cx="1840268" cy="1599909"/>
              <a:chOff x="9912150" y="4564777"/>
              <a:chExt cx="1840268" cy="1599909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270CCE9-DAA0-45E6-878A-19E3398F2FC7}"/>
                  </a:ext>
                </a:extLst>
              </p:cNvPr>
              <p:cNvSpPr txBox="1"/>
              <p:nvPr/>
            </p:nvSpPr>
            <p:spPr>
              <a:xfrm>
                <a:off x="9912150" y="5518355"/>
                <a:ext cx="184026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dirty="0">
                    <a:solidFill>
                      <a:schemeClr val="bg1"/>
                    </a:solidFill>
                  </a:rPr>
                  <a:t>Videokonferenču izmantošana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8C9EDC3-22E2-459A-AB53-3E212D54882A}"/>
                  </a:ext>
                </a:extLst>
              </p:cNvPr>
              <p:cNvSpPr txBox="1"/>
              <p:nvPr/>
            </p:nvSpPr>
            <p:spPr>
              <a:xfrm>
                <a:off x="10180753" y="4564777"/>
                <a:ext cx="142515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v-LV" sz="4000" b="1" dirty="0">
                    <a:solidFill>
                      <a:schemeClr val="bg1"/>
                    </a:solidFill>
                  </a:rPr>
                  <a:t>+ 25</a:t>
                </a:r>
                <a:r>
                  <a:rPr lang="lv-LV" b="1" dirty="0">
                    <a:solidFill>
                      <a:schemeClr val="bg1"/>
                    </a:solidFill>
                  </a:rPr>
                  <a:t>%</a:t>
                </a:r>
                <a:endParaRPr lang="lv-LV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34857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9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9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4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2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3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8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6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4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2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24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689074E-5BB7-4829-AEA6-87F8FA774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56" y="-33174"/>
            <a:ext cx="10515600" cy="780397"/>
          </a:xfrm>
        </p:spPr>
        <p:txBody>
          <a:bodyPr/>
          <a:lstStyle/>
          <a:p>
            <a:r>
              <a:rPr lang="lv-LV" dirty="0">
                <a:solidFill>
                  <a:schemeClr val="bg1">
                    <a:lumMod val="95000"/>
                  </a:schemeClr>
                </a:solidFill>
              </a:rPr>
              <a:t>Statistika (CR)</a:t>
            </a:r>
            <a:r>
              <a:rPr lang="lv-LV" dirty="0"/>
              <a:t> </a:t>
            </a:r>
          </a:p>
        </p:txBody>
      </p:sp>
      <p:grpSp>
        <p:nvGrpSpPr>
          <p:cNvPr id="75" name="Grupa 74">
            <a:extLst>
              <a:ext uri="{FF2B5EF4-FFF2-40B4-BE49-F238E27FC236}">
                <a16:creationId xmlns:a16="http://schemas.microsoft.com/office/drawing/2014/main" id="{FF7F833D-5D31-4B5B-9308-1842B4860985}"/>
              </a:ext>
            </a:extLst>
          </p:cNvPr>
          <p:cNvGrpSpPr/>
          <p:nvPr/>
        </p:nvGrpSpPr>
        <p:grpSpPr>
          <a:xfrm>
            <a:off x="-19058" y="1970736"/>
            <a:ext cx="3163128" cy="437322"/>
            <a:chOff x="-19058" y="1970736"/>
            <a:chExt cx="3163128" cy="437322"/>
          </a:xfrm>
        </p:grpSpPr>
        <p:sp>
          <p:nvSpPr>
            <p:cNvPr id="24" name="Taisnstūris 23">
              <a:extLst>
                <a:ext uri="{FF2B5EF4-FFF2-40B4-BE49-F238E27FC236}">
                  <a16:creationId xmlns:a16="http://schemas.microsoft.com/office/drawing/2014/main" id="{0EFA3D27-3FDA-435D-BE66-3221F6608F9E}"/>
                </a:ext>
              </a:extLst>
            </p:cNvPr>
            <p:cNvSpPr/>
            <p:nvPr/>
          </p:nvSpPr>
          <p:spPr>
            <a:xfrm>
              <a:off x="-19058" y="1970736"/>
              <a:ext cx="2821056" cy="437322"/>
            </a:xfrm>
            <a:prstGeom prst="rect">
              <a:avLst/>
            </a:prstGeom>
            <a:solidFill>
              <a:srgbClr val="73CDE9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EC66473-05F8-43B0-A54E-3A5E4C14D27D}"/>
                </a:ext>
              </a:extLst>
            </p:cNvPr>
            <p:cNvSpPr txBox="1"/>
            <p:nvPr/>
          </p:nvSpPr>
          <p:spPr>
            <a:xfrm>
              <a:off x="-1" y="1997171"/>
              <a:ext cx="12423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2018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990809A-B8A1-48BF-8BB2-117DF2183C4F}"/>
                </a:ext>
              </a:extLst>
            </p:cNvPr>
            <p:cNvSpPr txBox="1"/>
            <p:nvPr/>
          </p:nvSpPr>
          <p:spPr>
            <a:xfrm>
              <a:off x="1981192" y="1970736"/>
              <a:ext cx="11628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100,9%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47D535E2-D8CA-4142-82D0-E293A87D8E74}"/>
              </a:ext>
            </a:extLst>
          </p:cNvPr>
          <p:cNvSpPr txBox="1"/>
          <p:nvPr/>
        </p:nvSpPr>
        <p:spPr>
          <a:xfrm>
            <a:off x="5320120" y="969159"/>
            <a:ext cx="2254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>
                <a:solidFill>
                  <a:schemeClr val="bg1">
                    <a:lumMod val="95000"/>
                  </a:schemeClr>
                </a:solidFill>
              </a:rPr>
              <a:t>Civillietas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2A978C-C3E0-4A79-BE70-DFEBB68111E0}"/>
              </a:ext>
            </a:extLst>
          </p:cNvPr>
          <p:cNvSpPr txBox="1"/>
          <p:nvPr/>
        </p:nvSpPr>
        <p:spPr>
          <a:xfrm>
            <a:off x="5089901" y="2131125"/>
            <a:ext cx="2681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>
                <a:solidFill>
                  <a:schemeClr val="bg1">
                    <a:lumMod val="95000"/>
                  </a:schemeClr>
                </a:solidFill>
              </a:rPr>
              <a:t>Krimināllietas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CAA8F97-FF5C-479D-B903-4F410F853244}"/>
              </a:ext>
            </a:extLst>
          </p:cNvPr>
          <p:cNvSpPr txBox="1"/>
          <p:nvPr/>
        </p:nvSpPr>
        <p:spPr>
          <a:xfrm>
            <a:off x="5403158" y="3264531"/>
            <a:ext cx="2327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>
                <a:solidFill>
                  <a:schemeClr val="bg1">
                    <a:lumMod val="95000"/>
                  </a:schemeClr>
                </a:solidFill>
              </a:rPr>
              <a:t>APK lietas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F326067-CA02-4E82-9B24-A308EBAAA185}"/>
              </a:ext>
            </a:extLst>
          </p:cNvPr>
          <p:cNvSpPr txBox="1"/>
          <p:nvPr/>
        </p:nvSpPr>
        <p:spPr>
          <a:xfrm>
            <a:off x="4022701" y="4634673"/>
            <a:ext cx="3858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dirty="0">
                <a:solidFill>
                  <a:schemeClr val="bg1">
                    <a:lumMod val="95000"/>
                  </a:schemeClr>
                </a:solidFill>
              </a:rPr>
              <a:t>Administratīvās lietas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CA7729C-F883-4ED0-B10E-FD62F14BD12C}"/>
              </a:ext>
            </a:extLst>
          </p:cNvPr>
          <p:cNvSpPr txBox="1"/>
          <p:nvPr/>
        </p:nvSpPr>
        <p:spPr>
          <a:xfrm>
            <a:off x="-28998" y="559067"/>
            <a:ext cx="3826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>
                <a:solidFill>
                  <a:schemeClr val="bg1">
                    <a:lumMod val="95000"/>
                  </a:schemeClr>
                </a:solidFill>
              </a:rPr>
              <a:t>Pirmā instance </a:t>
            </a:r>
          </a:p>
        </p:txBody>
      </p:sp>
      <p:grpSp>
        <p:nvGrpSpPr>
          <p:cNvPr id="74" name="Grupa 73">
            <a:extLst>
              <a:ext uri="{FF2B5EF4-FFF2-40B4-BE49-F238E27FC236}">
                <a16:creationId xmlns:a16="http://schemas.microsoft.com/office/drawing/2014/main" id="{E90DAF12-4EC7-4041-9802-6EB9FACECAD6}"/>
              </a:ext>
            </a:extLst>
          </p:cNvPr>
          <p:cNvGrpSpPr/>
          <p:nvPr/>
        </p:nvGrpSpPr>
        <p:grpSpPr>
          <a:xfrm>
            <a:off x="-38724" y="1490558"/>
            <a:ext cx="3332926" cy="437322"/>
            <a:chOff x="-8290" y="1488934"/>
            <a:chExt cx="3332926" cy="437322"/>
          </a:xfrm>
          <a:solidFill>
            <a:srgbClr val="EED176"/>
          </a:solidFill>
        </p:grpSpPr>
        <p:sp>
          <p:nvSpPr>
            <p:cNvPr id="4" name="Taisnstūris 3">
              <a:extLst>
                <a:ext uri="{FF2B5EF4-FFF2-40B4-BE49-F238E27FC236}">
                  <a16:creationId xmlns:a16="http://schemas.microsoft.com/office/drawing/2014/main" id="{749BD467-297C-4AC6-92F8-9F48B92210D8}"/>
                </a:ext>
              </a:extLst>
            </p:cNvPr>
            <p:cNvSpPr/>
            <p:nvPr/>
          </p:nvSpPr>
          <p:spPr>
            <a:xfrm>
              <a:off x="-8290" y="1488934"/>
              <a:ext cx="3332926" cy="4373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C903533-469F-4EFB-9406-8BB02CAFEDFC}"/>
                </a:ext>
              </a:extLst>
            </p:cNvPr>
            <p:cNvSpPr txBox="1"/>
            <p:nvPr/>
          </p:nvSpPr>
          <p:spPr>
            <a:xfrm>
              <a:off x="2429287" y="1502504"/>
              <a:ext cx="89534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105,5%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4C263C8-FB23-4911-BAC6-12E20FBEB6BB}"/>
                </a:ext>
              </a:extLst>
            </p:cNvPr>
            <p:cNvSpPr txBox="1"/>
            <p:nvPr/>
          </p:nvSpPr>
          <p:spPr>
            <a:xfrm>
              <a:off x="-8290" y="1511673"/>
              <a:ext cx="1044846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2017</a:t>
              </a:r>
            </a:p>
          </p:txBody>
        </p:sp>
      </p:grpSp>
      <p:grpSp>
        <p:nvGrpSpPr>
          <p:cNvPr id="76" name="Grupa 75">
            <a:extLst>
              <a:ext uri="{FF2B5EF4-FFF2-40B4-BE49-F238E27FC236}">
                <a16:creationId xmlns:a16="http://schemas.microsoft.com/office/drawing/2014/main" id="{8F48FCB8-4E69-41D8-BD97-AB3C70647621}"/>
              </a:ext>
            </a:extLst>
          </p:cNvPr>
          <p:cNvGrpSpPr/>
          <p:nvPr/>
        </p:nvGrpSpPr>
        <p:grpSpPr>
          <a:xfrm>
            <a:off x="-1" y="2773017"/>
            <a:ext cx="4076689" cy="437322"/>
            <a:chOff x="-1" y="2773017"/>
            <a:chExt cx="4076689" cy="437322"/>
          </a:xfrm>
        </p:grpSpPr>
        <p:sp>
          <p:nvSpPr>
            <p:cNvPr id="5" name="Taisnstūris 4">
              <a:extLst>
                <a:ext uri="{FF2B5EF4-FFF2-40B4-BE49-F238E27FC236}">
                  <a16:creationId xmlns:a16="http://schemas.microsoft.com/office/drawing/2014/main" id="{07133AF1-E345-4D86-9E47-B8D91400484A}"/>
                </a:ext>
              </a:extLst>
            </p:cNvPr>
            <p:cNvSpPr/>
            <p:nvPr/>
          </p:nvSpPr>
          <p:spPr>
            <a:xfrm>
              <a:off x="13759" y="2773017"/>
              <a:ext cx="3859085" cy="437322"/>
            </a:xfrm>
            <a:prstGeom prst="rect">
              <a:avLst/>
            </a:prstGeom>
            <a:solidFill>
              <a:srgbClr val="EED176">
                <a:alpha val="8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3FF1985-0729-46D0-B05A-0C63ADA8A820}"/>
                </a:ext>
              </a:extLst>
            </p:cNvPr>
            <p:cNvSpPr txBox="1"/>
            <p:nvPr/>
          </p:nvSpPr>
          <p:spPr>
            <a:xfrm>
              <a:off x="3040948" y="2827492"/>
              <a:ext cx="10357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108,4%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BADFDEB-E545-460B-B3C8-DFB5EBBDB701}"/>
                </a:ext>
              </a:extLst>
            </p:cNvPr>
            <p:cNvSpPr txBox="1"/>
            <p:nvPr/>
          </p:nvSpPr>
          <p:spPr>
            <a:xfrm>
              <a:off x="-1" y="2812582"/>
              <a:ext cx="1044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2017</a:t>
              </a:r>
            </a:p>
          </p:txBody>
        </p:sp>
      </p:grpSp>
      <p:grpSp>
        <p:nvGrpSpPr>
          <p:cNvPr id="95" name="Grupa 94">
            <a:extLst>
              <a:ext uri="{FF2B5EF4-FFF2-40B4-BE49-F238E27FC236}">
                <a16:creationId xmlns:a16="http://schemas.microsoft.com/office/drawing/2014/main" id="{3E5A7D44-AD05-411E-BF75-4C1C05CE3D85}"/>
              </a:ext>
            </a:extLst>
          </p:cNvPr>
          <p:cNvGrpSpPr/>
          <p:nvPr/>
        </p:nvGrpSpPr>
        <p:grpSpPr>
          <a:xfrm>
            <a:off x="1302" y="5304739"/>
            <a:ext cx="3358530" cy="437322"/>
            <a:chOff x="1302" y="5304739"/>
            <a:chExt cx="3358530" cy="437322"/>
          </a:xfrm>
        </p:grpSpPr>
        <p:sp>
          <p:nvSpPr>
            <p:cNvPr id="7" name="Taisnstūris 6">
              <a:extLst>
                <a:ext uri="{FF2B5EF4-FFF2-40B4-BE49-F238E27FC236}">
                  <a16:creationId xmlns:a16="http://schemas.microsoft.com/office/drawing/2014/main" id="{A2D6D3D6-65B3-4E0D-9612-9030370A9A43}"/>
                </a:ext>
              </a:extLst>
            </p:cNvPr>
            <p:cNvSpPr/>
            <p:nvPr/>
          </p:nvSpPr>
          <p:spPr>
            <a:xfrm>
              <a:off x="1302" y="5304739"/>
              <a:ext cx="2892287" cy="437322"/>
            </a:xfrm>
            <a:prstGeom prst="rect">
              <a:avLst/>
            </a:prstGeom>
            <a:solidFill>
              <a:srgbClr val="EED176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80" name="Grupa 79">
              <a:extLst>
                <a:ext uri="{FF2B5EF4-FFF2-40B4-BE49-F238E27FC236}">
                  <a16:creationId xmlns:a16="http://schemas.microsoft.com/office/drawing/2014/main" id="{A02FDB6E-595A-43D9-BA0E-B4207094805C}"/>
                </a:ext>
              </a:extLst>
            </p:cNvPr>
            <p:cNvGrpSpPr/>
            <p:nvPr/>
          </p:nvGrpSpPr>
          <p:grpSpPr>
            <a:xfrm>
              <a:off x="72885" y="5339129"/>
              <a:ext cx="3286947" cy="394847"/>
              <a:chOff x="72885" y="5339129"/>
              <a:chExt cx="3286947" cy="394847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22612EE-99CE-48A1-9F90-A7C407716EE1}"/>
                  </a:ext>
                </a:extLst>
              </p:cNvPr>
              <p:cNvSpPr txBox="1"/>
              <p:nvPr/>
            </p:nvSpPr>
            <p:spPr>
              <a:xfrm>
                <a:off x="2047866" y="5339129"/>
                <a:ext cx="13119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100,0%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5DC491C-BD9D-44A9-AC57-9EE6FF956639}"/>
                  </a:ext>
                </a:extLst>
              </p:cNvPr>
              <p:cNvSpPr txBox="1"/>
              <p:nvPr/>
            </p:nvSpPr>
            <p:spPr>
              <a:xfrm>
                <a:off x="72885" y="5364644"/>
                <a:ext cx="10448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2017</a:t>
                </a:r>
              </a:p>
            </p:txBody>
          </p:sp>
        </p:grpSp>
      </p:grpSp>
      <p:grpSp>
        <p:nvGrpSpPr>
          <p:cNvPr id="99" name="Grupa 98">
            <a:extLst>
              <a:ext uri="{FF2B5EF4-FFF2-40B4-BE49-F238E27FC236}">
                <a16:creationId xmlns:a16="http://schemas.microsoft.com/office/drawing/2014/main" id="{97F1B06A-8E03-4BD3-9004-FBB2A517CDB9}"/>
              </a:ext>
            </a:extLst>
          </p:cNvPr>
          <p:cNvGrpSpPr/>
          <p:nvPr/>
        </p:nvGrpSpPr>
        <p:grpSpPr>
          <a:xfrm>
            <a:off x="13759" y="3224868"/>
            <a:ext cx="3451832" cy="441544"/>
            <a:chOff x="13759" y="3224868"/>
            <a:chExt cx="3451832" cy="441544"/>
          </a:xfrm>
        </p:grpSpPr>
        <p:sp>
          <p:nvSpPr>
            <p:cNvPr id="6" name="Taisnstūris 5">
              <a:extLst>
                <a:ext uri="{FF2B5EF4-FFF2-40B4-BE49-F238E27FC236}">
                  <a16:creationId xmlns:a16="http://schemas.microsoft.com/office/drawing/2014/main" id="{55537DA5-DE17-4056-86D4-534116A5998D}"/>
                </a:ext>
              </a:extLst>
            </p:cNvPr>
            <p:cNvSpPr/>
            <p:nvPr/>
          </p:nvSpPr>
          <p:spPr>
            <a:xfrm>
              <a:off x="13759" y="3229090"/>
              <a:ext cx="3248445" cy="437322"/>
            </a:xfrm>
            <a:prstGeom prst="rect">
              <a:avLst/>
            </a:prstGeom>
            <a:solidFill>
              <a:srgbClr val="73CDE9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77" name="Grupa 76">
              <a:extLst>
                <a:ext uri="{FF2B5EF4-FFF2-40B4-BE49-F238E27FC236}">
                  <a16:creationId xmlns:a16="http://schemas.microsoft.com/office/drawing/2014/main" id="{9463E33E-3B75-4CB2-8E8F-8E4226C9A51A}"/>
                </a:ext>
              </a:extLst>
            </p:cNvPr>
            <p:cNvGrpSpPr/>
            <p:nvPr/>
          </p:nvGrpSpPr>
          <p:grpSpPr>
            <a:xfrm>
              <a:off x="28178" y="3224868"/>
              <a:ext cx="3437413" cy="391283"/>
              <a:chOff x="28178" y="3224868"/>
              <a:chExt cx="3437413" cy="391283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69E4542-0E0C-4C4F-8436-CADB824BD49F}"/>
                  </a:ext>
                </a:extLst>
              </p:cNvPr>
              <p:cNvSpPr txBox="1"/>
              <p:nvPr/>
            </p:nvSpPr>
            <p:spPr>
              <a:xfrm>
                <a:off x="2462263" y="3246819"/>
                <a:ext cx="10033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105,3%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8AC043D-180B-44AC-94C4-2FCC6C5F8E22}"/>
                  </a:ext>
                </a:extLst>
              </p:cNvPr>
              <p:cNvSpPr txBox="1"/>
              <p:nvPr/>
            </p:nvSpPr>
            <p:spPr>
              <a:xfrm>
                <a:off x="28178" y="3224868"/>
                <a:ext cx="12059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2018</a:t>
                </a:r>
              </a:p>
            </p:txBody>
          </p:sp>
        </p:grpSp>
      </p:grpSp>
      <p:grpSp>
        <p:nvGrpSpPr>
          <p:cNvPr id="92" name="Grupa 91">
            <a:extLst>
              <a:ext uri="{FF2B5EF4-FFF2-40B4-BE49-F238E27FC236}">
                <a16:creationId xmlns:a16="http://schemas.microsoft.com/office/drawing/2014/main" id="{BB49BE53-332F-4999-AE2E-7720B5A0ADE4}"/>
              </a:ext>
            </a:extLst>
          </p:cNvPr>
          <p:cNvGrpSpPr/>
          <p:nvPr/>
        </p:nvGrpSpPr>
        <p:grpSpPr>
          <a:xfrm>
            <a:off x="-28998" y="4442486"/>
            <a:ext cx="2551455" cy="437322"/>
            <a:chOff x="-28998" y="4442486"/>
            <a:chExt cx="2551455" cy="437322"/>
          </a:xfrm>
        </p:grpSpPr>
        <p:sp>
          <p:nvSpPr>
            <p:cNvPr id="32" name="Taisnstūris 31">
              <a:extLst>
                <a:ext uri="{FF2B5EF4-FFF2-40B4-BE49-F238E27FC236}">
                  <a16:creationId xmlns:a16="http://schemas.microsoft.com/office/drawing/2014/main" id="{744CFF61-881A-47DA-B32C-5EDBD515ED5C}"/>
                </a:ext>
              </a:extLst>
            </p:cNvPr>
            <p:cNvSpPr/>
            <p:nvPr/>
          </p:nvSpPr>
          <p:spPr>
            <a:xfrm>
              <a:off x="-28998" y="4442486"/>
              <a:ext cx="2289318" cy="437322"/>
            </a:xfrm>
            <a:prstGeom prst="rect">
              <a:avLst/>
            </a:prstGeom>
            <a:solidFill>
              <a:srgbClr val="73CDE9">
                <a:alpha val="8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79" name="Grupa 78">
              <a:extLst>
                <a:ext uri="{FF2B5EF4-FFF2-40B4-BE49-F238E27FC236}">
                  <a16:creationId xmlns:a16="http://schemas.microsoft.com/office/drawing/2014/main" id="{27A41C4E-A67D-4431-8CD4-A7CDC134F0B8}"/>
                </a:ext>
              </a:extLst>
            </p:cNvPr>
            <p:cNvGrpSpPr/>
            <p:nvPr/>
          </p:nvGrpSpPr>
          <p:grpSpPr>
            <a:xfrm>
              <a:off x="-7470" y="4451390"/>
              <a:ext cx="2529927" cy="383074"/>
              <a:chOff x="-7470" y="4451390"/>
              <a:chExt cx="2529927" cy="383074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E805D49-F66E-4DC2-8C5C-24409A6F51F1}"/>
                  </a:ext>
                </a:extLst>
              </p:cNvPr>
              <p:cNvSpPr txBox="1"/>
              <p:nvPr/>
            </p:nvSpPr>
            <p:spPr>
              <a:xfrm>
                <a:off x="1573276" y="4451390"/>
                <a:ext cx="9491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98,0%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8F59CBC-5B26-4DDC-9457-C5F53C45EFC3}"/>
                  </a:ext>
                </a:extLst>
              </p:cNvPr>
              <p:cNvSpPr txBox="1"/>
              <p:nvPr/>
            </p:nvSpPr>
            <p:spPr>
              <a:xfrm>
                <a:off x="-7470" y="4465132"/>
                <a:ext cx="12423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2018</a:t>
                </a:r>
              </a:p>
            </p:txBody>
          </p:sp>
        </p:grpSp>
      </p:grpSp>
      <p:grpSp>
        <p:nvGrpSpPr>
          <p:cNvPr id="96" name="Grupa 95">
            <a:extLst>
              <a:ext uri="{FF2B5EF4-FFF2-40B4-BE49-F238E27FC236}">
                <a16:creationId xmlns:a16="http://schemas.microsoft.com/office/drawing/2014/main" id="{6A4B33F9-C8A7-4EC5-A96C-464CB7197407}"/>
              </a:ext>
            </a:extLst>
          </p:cNvPr>
          <p:cNvGrpSpPr/>
          <p:nvPr/>
        </p:nvGrpSpPr>
        <p:grpSpPr>
          <a:xfrm>
            <a:off x="2481" y="5784917"/>
            <a:ext cx="3357351" cy="461944"/>
            <a:chOff x="2481" y="5784917"/>
            <a:chExt cx="3357351" cy="461944"/>
          </a:xfrm>
        </p:grpSpPr>
        <p:sp>
          <p:nvSpPr>
            <p:cNvPr id="34" name="Taisnstūris 33">
              <a:extLst>
                <a:ext uri="{FF2B5EF4-FFF2-40B4-BE49-F238E27FC236}">
                  <a16:creationId xmlns:a16="http://schemas.microsoft.com/office/drawing/2014/main" id="{35F912A3-017C-498F-B620-28601CD83F2E}"/>
                </a:ext>
              </a:extLst>
            </p:cNvPr>
            <p:cNvSpPr/>
            <p:nvPr/>
          </p:nvSpPr>
          <p:spPr>
            <a:xfrm>
              <a:off x="2481" y="5784917"/>
              <a:ext cx="3141589" cy="437322"/>
            </a:xfrm>
            <a:prstGeom prst="rect">
              <a:avLst/>
            </a:prstGeom>
            <a:solidFill>
              <a:srgbClr val="73CDE9">
                <a:alpha val="8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81" name="Grupa 80">
              <a:extLst>
                <a:ext uri="{FF2B5EF4-FFF2-40B4-BE49-F238E27FC236}">
                  <a16:creationId xmlns:a16="http://schemas.microsoft.com/office/drawing/2014/main" id="{C76031D6-7CC2-4764-BAAC-1A079D147BE7}"/>
                </a:ext>
              </a:extLst>
            </p:cNvPr>
            <p:cNvGrpSpPr/>
            <p:nvPr/>
          </p:nvGrpSpPr>
          <p:grpSpPr>
            <a:xfrm>
              <a:off x="29799" y="5821397"/>
              <a:ext cx="3330033" cy="425464"/>
              <a:chOff x="29799" y="5821397"/>
              <a:chExt cx="3330033" cy="425464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E0A211C-C4E3-4A12-89EE-2679D2FC8EE6}"/>
                  </a:ext>
                </a:extLst>
              </p:cNvPr>
              <p:cNvSpPr txBox="1"/>
              <p:nvPr/>
            </p:nvSpPr>
            <p:spPr>
              <a:xfrm>
                <a:off x="2322851" y="5821397"/>
                <a:ext cx="10369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105,1%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A89683C-30E4-4CE8-89ED-59E9C7624176}"/>
                  </a:ext>
                </a:extLst>
              </p:cNvPr>
              <p:cNvSpPr txBox="1"/>
              <p:nvPr/>
            </p:nvSpPr>
            <p:spPr>
              <a:xfrm>
                <a:off x="29799" y="5877529"/>
                <a:ext cx="12423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2018</a:t>
                </a:r>
              </a:p>
            </p:txBody>
          </p:sp>
        </p:grp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1E631E55-A912-4EBD-8C0C-B55FBBB79399}"/>
              </a:ext>
            </a:extLst>
          </p:cNvPr>
          <p:cNvSpPr txBox="1"/>
          <p:nvPr/>
        </p:nvSpPr>
        <p:spPr>
          <a:xfrm>
            <a:off x="8546577" y="564376"/>
            <a:ext cx="4204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>
                <a:solidFill>
                  <a:schemeClr val="bg1">
                    <a:lumMod val="95000"/>
                  </a:schemeClr>
                </a:solidFill>
              </a:rPr>
              <a:t>Apelācijas instance</a:t>
            </a:r>
          </a:p>
        </p:txBody>
      </p:sp>
      <p:grpSp>
        <p:nvGrpSpPr>
          <p:cNvPr id="82" name="Grupa 81">
            <a:extLst>
              <a:ext uri="{FF2B5EF4-FFF2-40B4-BE49-F238E27FC236}">
                <a16:creationId xmlns:a16="http://schemas.microsoft.com/office/drawing/2014/main" id="{DEBFADF9-315A-4BBD-8C81-E0174E086EE1}"/>
              </a:ext>
            </a:extLst>
          </p:cNvPr>
          <p:cNvGrpSpPr/>
          <p:nvPr/>
        </p:nvGrpSpPr>
        <p:grpSpPr>
          <a:xfrm>
            <a:off x="9510091" y="1516569"/>
            <a:ext cx="3091068" cy="446997"/>
            <a:chOff x="9510091" y="1516569"/>
            <a:chExt cx="3091068" cy="446997"/>
          </a:xfrm>
        </p:grpSpPr>
        <p:sp>
          <p:nvSpPr>
            <p:cNvPr id="8" name="Taisnstūris 7">
              <a:extLst>
                <a:ext uri="{FF2B5EF4-FFF2-40B4-BE49-F238E27FC236}">
                  <a16:creationId xmlns:a16="http://schemas.microsoft.com/office/drawing/2014/main" id="{7E4A10A8-E2A8-4B6D-B907-980E4CB4FCA3}"/>
                </a:ext>
              </a:extLst>
            </p:cNvPr>
            <p:cNvSpPr/>
            <p:nvPr/>
          </p:nvSpPr>
          <p:spPr>
            <a:xfrm>
              <a:off x="9534115" y="1516569"/>
              <a:ext cx="2657885" cy="437322"/>
            </a:xfrm>
            <a:prstGeom prst="rect">
              <a:avLst/>
            </a:prstGeom>
            <a:solidFill>
              <a:srgbClr val="EED176">
                <a:alpha val="8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E8804EB-AAE2-4B16-992C-453DBC2688F0}"/>
                </a:ext>
              </a:extLst>
            </p:cNvPr>
            <p:cNvSpPr txBox="1"/>
            <p:nvPr/>
          </p:nvSpPr>
          <p:spPr>
            <a:xfrm>
              <a:off x="11556313" y="1594234"/>
              <a:ext cx="1044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2017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7B31D87-BCEC-447C-BDC9-3D3F5EF3AB32}"/>
                </a:ext>
              </a:extLst>
            </p:cNvPr>
            <p:cNvSpPr txBox="1"/>
            <p:nvPr/>
          </p:nvSpPr>
          <p:spPr>
            <a:xfrm>
              <a:off x="9510091" y="1555283"/>
              <a:ext cx="8845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103,9%</a:t>
              </a:r>
            </a:p>
          </p:txBody>
        </p:sp>
      </p:grpSp>
      <p:grpSp>
        <p:nvGrpSpPr>
          <p:cNvPr id="83" name="Grupa 82">
            <a:extLst>
              <a:ext uri="{FF2B5EF4-FFF2-40B4-BE49-F238E27FC236}">
                <a16:creationId xmlns:a16="http://schemas.microsoft.com/office/drawing/2014/main" id="{BC9D5CC5-F0BB-4687-969A-B1CCAD979665}"/>
              </a:ext>
            </a:extLst>
          </p:cNvPr>
          <p:cNvGrpSpPr/>
          <p:nvPr/>
        </p:nvGrpSpPr>
        <p:grpSpPr>
          <a:xfrm>
            <a:off x="9324270" y="2005857"/>
            <a:ext cx="3038495" cy="437322"/>
            <a:chOff x="9331421" y="2005614"/>
            <a:chExt cx="3038495" cy="437322"/>
          </a:xfrm>
        </p:grpSpPr>
        <p:sp>
          <p:nvSpPr>
            <p:cNvPr id="47" name="Taisnstūris 46">
              <a:extLst>
                <a:ext uri="{FF2B5EF4-FFF2-40B4-BE49-F238E27FC236}">
                  <a16:creationId xmlns:a16="http://schemas.microsoft.com/office/drawing/2014/main" id="{F4343644-55C5-40B9-8ECA-D5C27D7C9808}"/>
                </a:ext>
              </a:extLst>
            </p:cNvPr>
            <p:cNvSpPr/>
            <p:nvPr/>
          </p:nvSpPr>
          <p:spPr>
            <a:xfrm>
              <a:off x="9372598" y="2005614"/>
              <a:ext cx="2821057" cy="437322"/>
            </a:xfrm>
            <a:prstGeom prst="rect">
              <a:avLst/>
            </a:prstGeom>
            <a:solidFill>
              <a:srgbClr val="73CDE9">
                <a:alpha val="8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AA59722E-C54A-458E-B559-3B0401810ACE}"/>
                </a:ext>
              </a:extLst>
            </p:cNvPr>
            <p:cNvSpPr txBox="1"/>
            <p:nvPr/>
          </p:nvSpPr>
          <p:spPr>
            <a:xfrm>
              <a:off x="9331421" y="2043971"/>
              <a:ext cx="12587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104,3%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3FCB50C1-A3AC-4A5A-A2F4-EFE632C63DA5}"/>
                </a:ext>
              </a:extLst>
            </p:cNvPr>
            <p:cNvSpPr txBox="1"/>
            <p:nvPr/>
          </p:nvSpPr>
          <p:spPr>
            <a:xfrm>
              <a:off x="11545698" y="2034962"/>
              <a:ext cx="8242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2018</a:t>
              </a:r>
            </a:p>
          </p:txBody>
        </p:sp>
      </p:grpSp>
      <p:grpSp>
        <p:nvGrpSpPr>
          <p:cNvPr id="101" name="Grupa 100">
            <a:extLst>
              <a:ext uri="{FF2B5EF4-FFF2-40B4-BE49-F238E27FC236}">
                <a16:creationId xmlns:a16="http://schemas.microsoft.com/office/drawing/2014/main" id="{B59D280B-06B6-45D0-87C7-8A806BEA1C84}"/>
              </a:ext>
            </a:extLst>
          </p:cNvPr>
          <p:cNvGrpSpPr/>
          <p:nvPr/>
        </p:nvGrpSpPr>
        <p:grpSpPr>
          <a:xfrm>
            <a:off x="8597348" y="2732899"/>
            <a:ext cx="4047953" cy="484846"/>
            <a:chOff x="8597348" y="2732899"/>
            <a:chExt cx="4047953" cy="484846"/>
          </a:xfrm>
        </p:grpSpPr>
        <p:sp>
          <p:nvSpPr>
            <p:cNvPr id="48" name="Taisnstūris 47">
              <a:extLst>
                <a:ext uri="{FF2B5EF4-FFF2-40B4-BE49-F238E27FC236}">
                  <a16:creationId xmlns:a16="http://schemas.microsoft.com/office/drawing/2014/main" id="{BECB4CC9-8F92-4AA8-BDC5-A100285D122D}"/>
                </a:ext>
              </a:extLst>
            </p:cNvPr>
            <p:cNvSpPr/>
            <p:nvPr/>
          </p:nvSpPr>
          <p:spPr>
            <a:xfrm>
              <a:off x="8597348" y="2780423"/>
              <a:ext cx="3594652" cy="437322"/>
            </a:xfrm>
            <a:prstGeom prst="rect">
              <a:avLst/>
            </a:prstGeom>
            <a:solidFill>
              <a:srgbClr val="EED176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84" name="Grupa 83">
              <a:extLst>
                <a:ext uri="{FF2B5EF4-FFF2-40B4-BE49-F238E27FC236}">
                  <a16:creationId xmlns:a16="http://schemas.microsoft.com/office/drawing/2014/main" id="{5E6719BB-2F59-49EF-9AF1-4F47FE22FD1D}"/>
                </a:ext>
              </a:extLst>
            </p:cNvPr>
            <p:cNvGrpSpPr/>
            <p:nvPr/>
          </p:nvGrpSpPr>
          <p:grpSpPr>
            <a:xfrm>
              <a:off x="8652105" y="2732899"/>
              <a:ext cx="3993196" cy="413619"/>
              <a:chOff x="8597348" y="2760862"/>
              <a:chExt cx="3993196" cy="413619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20B393F-D4ED-4A4F-B0F5-61E61C0A3B77}"/>
                  </a:ext>
                </a:extLst>
              </p:cNvPr>
              <p:cNvSpPr txBox="1"/>
              <p:nvPr/>
            </p:nvSpPr>
            <p:spPr>
              <a:xfrm>
                <a:off x="11545698" y="2760862"/>
                <a:ext cx="10448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2017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4DEEDA63-1C6D-48B9-8AB3-C2DD1F265DE0}"/>
                  </a:ext>
                </a:extLst>
              </p:cNvPr>
              <p:cNvSpPr txBox="1"/>
              <p:nvPr/>
            </p:nvSpPr>
            <p:spPr>
              <a:xfrm>
                <a:off x="8597348" y="2805149"/>
                <a:ext cx="10849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107,6%</a:t>
                </a:r>
              </a:p>
            </p:txBody>
          </p:sp>
        </p:grpSp>
      </p:grpSp>
      <p:grpSp>
        <p:nvGrpSpPr>
          <p:cNvPr id="100" name="Grupa 99">
            <a:extLst>
              <a:ext uri="{FF2B5EF4-FFF2-40B4-BE49-F238E27FC236}">
                <a16:creationId xmlns:a16="http://schemas.microsoft.com/office/drawing/2014/main" id="{637D7640-4213-42E4-A363-0D28DC88BE15}"/>
              </a:ext>
            </a:extLst>
          </p:cNvPr>
          <p:cNvGrpSpPr/>
          <p:nvPr/>
        </p:nvGrpSpPr>
        <p:grpSpPr>
          <a:xfrm>
            <a:off x="8798358" y="3230826"/>
            <a:ext cx="3792186" cy="463982"/>
            <a:chOff x="8798358" y="3230826"/>
            <a:chExt cx="3792186" cy="463982"/>
          </a:xfrm>
        </p:grpSpPr>
        <p:sp>
          <p:nvSpPr>
            <p:cNvPr id="9" name="Taisnstūris 8">
              <a:extLst>
                <a:ext uri="{FF2B5EF4-FFF2-40B4-BE49-F238E27FC236}">
                  <a16:creationId xmlns:a16="http://schemas.microsoft.com/office/drawing/2014/main" id="{E2B893E2-743C-4156-A617-D555EC6B649B}"/>
                </a:ext>
              </a:extLst>
            </p:cNvPr>
            <p:cNvSpPr/>
            <p:nvPr/>
          </p:nvSpPr>
          <p:spPr>
            <a:xfrm>
              <a:off x="8798358" y="3257486"/>
              <a:ext cx="3388164" cy="437322"/>
            </a:xfrm>
            <a:prstGeom prst="rect">
              <a:avLst/>
            </a:prstGeom>
            <a:solidFill>
              <a:srgbClr val="73CDE9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85" name="Grupa 84">
              <a:extLst>
                <a:ext uri="{FF2B5EF4-FFF2-40B4-BE49-F238E27FC236}">
                  <a16:creationId xmlns:a16="http://schemas.microsoft.com/office/drawing/2014/main" id="{394C0E29-C55E-4F10-BE21-AD469478A6ED}"/>
                </a:ext>
              </a:extLst>
            </p:cNvPr>
            <p:cNvGrpSpPr/>
            <p:nvPr/>
          </p:nvGrpSpPr>
          <p:grpSpPr>
            <a:xfrm>
              <a:off x="8845154" y="3230826"/>
              <a:ext cx="3745390" cy="410177"/>
              <a:chOff x="8845154" y="3230826"/>
              <a:chExt cx="3745390" cy="410177"/>
            </a:xfrm>
          </p:grpSpPr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08D9A213-16E2-4D31-B9DD-FD25D3E16A72}"/>
                  </a:ext>
                </a:extLst>
              </p:cNvPr>
              <p:cNvSpPr txBox="1"/>
              <p:nvPr/>
            </p:nvSpPr>
            <p:spPr>
              <a:xfrm>
                <a:off x="8845154" y="3271671"/>
                <a:ext cx="8845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107,4%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094C0E62-0BF4-4569-93F7-0CCDAE1825C5}"/>
                  </a:ext>
                </a:extLst>
              </p:cNvPr>
              <p:cNvSpPr txBox="1"/>
              <p:nvPr/>
            </p:nvSpPr>
            <p:spPr>
              <a:xfrm>
                <a:off x="11545698" y="3230826"/>
                <a:ext cx="10448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2018</a:t>
                </a:r>
              </a:p>
            </p:txBody>
          </p:sp>
        </p:grpSp>
      </p:grpSp>
      <p:grpSp>
        <p:nvGrpSpPr>
          <p:cNvPr id="93" name="Grupa 92">
            <a:extLst>
              <a:ext uri="{FF2B5EF4-FFF2-40B4-BE49-F238E27FC236}">
                <a16:creationId xmlns:a16="http://schemas.microsoft.com/office/drawing/2014/main" id="{B22D474F-3E47-4347-908D-68F7ED302939}"/>
              </a:ext>
            </a:extLst>
          </p:cNvPr>
          <p:cNvGrpSpPr/>
          <p:nvPr/>
        </p:nvGrpSpPr>
        <p:grpSpPr>
          <a:xfrm>
            <a:off x="9100959" y="4006528"/>
            <a:ext cx="3399776" cy="457850"/>
            <a:chOff x="9100959" y="4006528"/>
            <a:chExt cx="3399776" cy="457850"/>
          </a:xfrm>
        </p:grpSpPr>
        <p:sp>
          <p:nvSpPr>
            <p:cNvPr id="10" name="Taisnstūris 9">
              <a:extLst>
                <a:ext uri="{FF2B5EF4-FFF2-40B4-BE49-F238E27FC236}">
                  <a16:creationId xmlns:a16="http://schemas.microsoft.com/office/drawing/2014/main" id="{915C86D5-1B95-4047-B98E-7D8303727CD3}"/>
                </a:ext>
              </a:extLst>
            </p:cNvPr>
            <p:cNvSpPr/>
            <p:nvPr/>
          </p:nvSpPr>
          <p:spPr>
            <a:xfrm>
              <a:off x="9131389" y="4027056"/>
              <a:ext cx="3075639" cy="437322"/>
            </a:xfrm>
            <a:prstGeom prst="rect">
              <a:avLst/>
            </a:prstGeom>
            <a:solidFill>
              <a:srgbClr val="EED176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86" name="Grupa 85">
              <a:extLst>
                <a:ext uri="{FF2B5EF4-FFF2-40B4-BE49-F238E27FC236}">
                  <a16:creationId xmlns:a16="http://schemas.microsoft.com/office/drawing/2014/main" id="{08D8B643-2D82-4244-BDAA-2E934AD0E029}"/>
                </a:ext>
              </a:extLst>
            </p:cNvPr>
            <p:cNvGrpSpPr/>
            <p:nvPr/>
          </p:nvGrpSpPr>
          <p:grpSpPr>
            <a:xfrm>
              <a:off x="9100959" y="4006528"/>
              <a:ext cx="3399776" cy="404409"/>
              <a:chOff x="9100959" y="4006528"/>
              <a:chExt cx="3399776" cy="404409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59D9C44-EEDB-47CD-B9A9-788395868FD6}"/>
                  </a:ext>
                </a:extLst>
              </p:cNvPr>
              <p:cNvSpPr txBox="1"/>
              <p:nvPr/>
            </p:nvSpPr>
            <p:spPr>
              <a:xfrm>
                <a:off x="11455889" y="4006528"/>
                <a:ext cx="10448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2017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EF1297A2-69D6-474B-8E0C-B84E559B4940}"/>
                  </a:ext>
                </a:extLst>
              </p:cNvPr>
              <p:cNvSpPr txBox="1"/>
              <p:nvPr/>
            </p:nvSpPr>
            <p:spPr>
              <a:xfrm>
                <a:off x="9100959" y="4041605"/>
                <a:ext cx="102704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105,3%</a:t>
                </a:r>
              </a:p>
            </p:txBody>
          </p:sp>
        </p:grpSp>
      </p:grpSp>
      <p:grpSp>
        <p:nvGrpSpPr>
          <p:cNvPr id="94" name="Grupa 93">
            <a:extLst>
              <a:ext uri="{FF2B5EF4-FFF2-40B4-BE49-F238E27FC236}">
                <a16:creationId xmlns:a16="http://schemas.microsoft.com/office/drawing/2014/main" id="{312D4E53-4283-4565-81B3-D96C9C8D56CF}"/>
              </a:ext>
            </a:extLst>
          </p:cNvPr>
          <p:cNvGrpSpPr/>
          <p:nvPr/>
        </p:nvGrpSpPr>
        <p:grpSpPr>
          <a:xfrm>
            <a:off x="10128001" y="4456699"/>
            <a:ext cx="2318288" cy="484792"/>
            <a:chOff x="10128001" y="4456699"/>
            <a:chExt cx="2318288" cy="484792"/>
          </a:xfrm>
        </p:grpSpPr>
        <p:sp>
          <p:nvSpPr>
            <p:cNvPr id="49" name="Taisnstūris 48">
              <a:extLst>
                <a:ext uri="{FF2B5EF4-FFF2-40B4-BE49-F238E27FC236}">
                  <a16:creationId xmlns:a16="http://schemas.microsoft.com/office/drawing/2014/main" id="{349671F2-9B87-4336-A7D5-D031528EA31B}"/>
                </a:ext>
              </a:extLst>
            </p:cNvPr>
            <p:cNvSpPr/>
            <p:nvPr/>
          </p:nvSpPr>
          <p:spPr>
            <a:xfrm>
              <a:off x="10165443" y="4504169"/>
              <a:ext cx="2021061" cy="437322"/>
            </a:xfrm>
            <a:prstGeom prst="rect">
              <a:avLst/>
            </a:prstGeom>
            <a:solidFill>
              <a:srgbClr val="73CDE9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87" name="Grupa 86">
              <a:extLst>
                <a:ext uri="{FF2B5EF4-FFF2-40B4-BE49-F238E27FC236}">
                  <a16:creationId xmlns:a16="http://schemas.microsoft.com/office/drawing/2014/main" id="{A90BF946-61E2-4E63-AE9A-D2221C698353}"/>
                </a:ext>
              </a:extLst>
            </p:cNvPr>
            <p:cNvGrpSpPr/>
            <p:nvPr/>
          </p:nvGrpSpPr>
          <p:grpSpPr>
            <a:xfrm>
              <a:off x="10128001" y="4456699"/>
              <a:ext cx="2318288" cy="377765"/>
              <a:chOff x="10137926" y="4499456"/>
              <a:chExt cx="2318288" cy="377765"/>
            </a:xfrm>
          </p:grpSpPr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9630B71-0B6A-43F3-B1C1-61A72EF0D1F9}"/>
                  </a:ext>
                </a:extLst>
              </p:cNvPr>
              <p:cNvSpPr txBox="1"/>
              <p:nvPr/>
            </p:nvSpPr>
            <p:spPr>
              <a:xfrm>
                <a:off x="10137926" y="4507889"/>
                <a:ext cx="8050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96,2%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4FCFFD7-032F-41F9-B38B-58515DDEFB95}"/>
                  </a:ext>
                </a:extLst>
              </p:cNvPr>
              <p:cNvSpPr txBox="1"/>
              <p:nvPr/>
            </p:nvSpPr>
            <p:spPr>
              <a:xfrm>
                <a:off x="11411368" y="4499456"/>
                <a:ext cx="10448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2018</a:t>
                </a:r>
              </a:p>
            </p:txBody>
          </p:sp>
        </p:grpSp>
      </p:grpSp>
      <p:grpSp>
        <p:nvGrpSpPr>
          <p:cNvPr id="97" name="Grupa 96">
            <a:extLst>
              <a:ext uri="{FF2B5EF4-FFF2-40B4-BE49-F238E27FC236}">
                <a16:creationId xmlns:a16="http://schemas.microsoft.com/office/drawing/2014/main" id="{B626D2A1-B5AA-4920-9DF7-80AFCEEC6958}"/>
              </a:ext>
            </a:extLst>
          </p:cNvPr>
          <p:cNvGrpSpPr/>
          <p:nvPr/>
        </p:nvGrpSpPr>
        <p:grpSpPr>
          <a:xfrm>
            <a:off x="8082106" y="5329163"/>
            <a:ext cx="4412831" cy="437322"/>
            <a:chOff x="8082106" y="5329163"/>
            <a:chExt cx="4412831" cy="437322"/>
          </a:xfrm>
        </p:grpSpPr>
        <p:sp>
          <p:nvSpPr>
            <p:cNvPr id="11" name="Taisnstūris 10">
              <a:extLst>
                <a:ext uri="{FF2B5EF4-FFF2-40B4-BE49-F238E27FC236}">
                  <a16:creationId xmlns:a16="http://schemas.microsoft.com/office/drawing/2014/main" id="{12E2902F-3BC6-4E23-8DA0-ADBFADBCADFE}"/>
                </a:ext>
              </a:extLst>
            </p:cNvPr>
            <p:cNvSpPr/>
            <p:nvPr/>
          </p:nvSpPr>
          <p:spPr>
            <a:xfrm>
              <a:off x="8108164" y="5329163"/>
              <a:ext cx="4078358" cy="437322"/>
            </a:xfrm>
            <a:prstGeom prst="rect">
              <a:avLst/>
            </a:prstGeom>
            <a:solidFill>
              <a:srgbClr val="EED176">
                <a:alpha val="8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88" name="Grupa 87">
              <a:extLst>
                <a:ext uri="{FF2B5EF4-FFF2-40B4-BE49-F238E27FC236}">
                  <a16:creationId xmlns:a16="http://schemas.microsoft.com/office/drawing/2014/main" id="{65DC3010-3A3E-47F7-81B5-53B3AB19191B}"/>
                </a:ext>
              </a:extLst>
            </p:cNvPr>
            <p:cNvGrpSpPr/>
            <p:nvPr/>
          </p:nvGrpSpPr>
          <p:grpSpPr>
            <a:xfrm>
              <a:off x="8082106" y="5366451"/>
              <a:ext cx="4412831" cy="386899"/>
              <a:chOff x="8082106" y="5366451"/>
              <a:chExt cx="4412831" cy="386899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83924A3-B88E-439D-96C5-BC382CFD9B99}"/>
                  </a:ext>
                </a:extLst>
              </p:cNvPr>
              <p:cNvSpPr txBox="1"/>
              <p:nvPr/>
            </p:nvSpPr>
            <p:spPr>
              <a:xfrm>
                <a:off x="11450091" y="5384018"/>
                <a:ext cx="10448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2017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30EB49A6-D4A8-45EA-9A68-1F5F30CDDE5A}"/>
                  </a:ext>
                </a:extLst>
              </p:cNvPr>
              <p:cNvSpPr txBox="1"/>
              <p:nvPr/>
            </p:nvSpPr>
            <p:spPr>
              <a:xfrm>
                <a:off x="8082106" y="5366451"/>
                <a:ext cx="9846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128,7%</a:t>
                </a:r>
              </a:p>
            </p:txBody>
          </p:sp>
        </p:grpSp>
      </p:grpSp>
      <p:grpSp>
        <p:nvGrpSpPr>
          <p:cNvPr id="98" name="Grupa 97">
            <a:extLst>
              <a:ext uri="{FF2B5EF4-FFF2-40B4-BE49-F238E27FC236}">
                <a16:creationId xmlns:a16="http://schemas.microsoft.com/office/drawing/2014/main" id="{69E4994D-ED3B-492D-818C-19D1E0DF4E8C}"/>
              </a:ext>
            </a:extLst>
          </p:cNvPr>
          <p:cNvGrpSpPr/>
          <p:nvPr/>
        </p:nvGrpSpPr>
        <p:grpSpPr>
          <a:xfrm>
            <a:off x="9534115" y="5809539"/>
            <a:ext cx="2618807" cy="450120"/>
            <a:chOff x="9534115" y="5809539"/>
            <a:chExt cx="2618807" cy="450120"/>
          </a:xfrm>
        </p:grpSpPr>
        <p:sp>
          <p:nvSpPr>
            <p:cNvPr id="60" name="Taisnstūris 59">
              <a:extLst>
                <a:ext uri="{FF2B5EF4-FFF2-40B4-BE49-F238E27FC236}">
                  <a16:creationId xmlns:a16="http://schemas.microsoft.com/office/drawing/2014/main" id="{A9376999-77A0-4F6A-99E0-3ED4B1C2C714}"/>
                </a:ext>
              </a:extLst>
            </p:cNvPr>
            <p:cNvSpPr/>
            <p:nvPr/>
          </p:nvSpPr>
          <p:spPr>
            <a:xfrm>
              <a:off x="9534115" y="5809539"/>
              <a:ext cx="2618807" cy="437322"/>
            </a:xfrm>
            <a:prstGeom prst="rect">
              <a:avLst/>
            </a:prstGeom>
            <a:solidFill>
              <a:srgbClr val="73CDE9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grpSp>
          <p:nvGrpSpPr>
            <p:cNvPr id="89" name="Grupa 88">
              <a:extLst>
                <a:ext uri="{FF2B5EF4-FFF2-40B4-BE49-F238E27FC236}">
                  <a16:creationId xmlns:a16="http://schemas.microsoft.com/office/drawing/2014/main" id="{D2238181-F8A2-4561-B0A2-B6A9C32F7ED7}"/>
                </a:ext>
              </a:extLst>
            </p:cNvPr>
            <p:cNvGrpSpPr/>
            <p:nvPr/>
          </p:nvGrpSpPr>
          <p:grpSpPr>
            <a:xfrm>
              <a:off x="9543869" y="5849330"/>
              <a:ext cx="2578003" cy="410329"/>
              <a:chOff x="9543869" y="5849330"/>
              <a:chExt cx="2578003" cy="410329"/>
            </a:xfrm>
          </p:grpSpPr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980A27C7-28A3-49AD-B21F-85FA3F852DAC}"/>
                  </a:ext>
                </a:extLst>
              </p:cNvPr>
              <p:cNvSpPr txBox="1"/>
              <p:nvPr/>
            </p:nvSpPr>
            <p:spPr>
              <a:xfrm>
                <a:off x="9543869" y="5849330"/>
                <a:ext cx="9062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107,0%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60CB5F01-7C98-441A-8CDA-315980DF2BD6}"/>
                  </a:ext>
                </a:extLst>
              </p:cNvPr>
              <p:cNvSpPr txBox="1"/>
              <p:nvPr/>
            </p:nvSpPr>
            <p:spPr>
              <a:xfrm>
                <a:off x="11443065" y="5890327"/>
                <a:ext cx="6788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2018</a:t>
                </a:r>
              </a:p>
            </p:txBody>
          </p:sp>
        </p:grpSp>
      </p:grpSp>
      <p:cxnSp>
        <p:nvCxnSpPr>
          <p:cNvPr id="67" name="Taisns savienotājs 66">
            <a:extLst>
              <a:ext uri="{FF2B5EF4-FFF2-40B4-BE49-F238E27FC236}">
                <a16:creationId xmlns:a16="http://schemas.microsoft.com/office/drawing/2014/main" id="{83F09090-C53E-40D8-9D55-D5C4F98BDA86}"/>
              </a:ext>
            </a:extLst>
          </p:cNvPr>
          <p:cNvCxnSpPr>
            <a:cxnSpLocks/>
          </p:cNvCxnSpPr>
          <p:nvPr/>
        </p:nvCxnSpPr>
        <p:spPr>
          <a:xfrm>
            <a:off x="-19058" y="1420458"/>
            <a:ext cx="12205580" cy="4878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Taisns savienotājs 68">
            <a:extLst>
              <a:ext uri="{FF2B5EF4-FFF2-40B4-BE49-F238E27FC236}">
                <a16:creationId xmlns:a16="http://schemas.microsoft.com/office/drawing/2014/main" id="{3960FD2F-1B28-486B-B743-BF777D99DEEA}"/>
              </a:ext>
            </a:extLst>
          </p:cNvPr>
          <p:cNvCxnSpPr>
            <a:cxnSpLocks/>
          </p:cNvCxnSpPr>
          <p:nvPr/>
        </p:nvCxnSpPr>
        <p:spPr>
          <a:xfrm>
            <a:off x="-52658" y="2667033"/>
            <a:ext cx="12205580" cy="4878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upa 102">
            <a:extLst>
              <a:ext uri="{FF2B5EF4-FFF2-40B4-BE49-F238E27FC236}">
                <a16:creationId xmlns:a16="http://schemas.microsoft.com/office/drawing/2014/main" id="{5468F178-8DA7-44EE-BD22-03E4722E043F}"/>
              </a:ext>
            </a:extLst>
          </p:cNvPr>
          <p:cNvGrpSpPr/>
          <p:nvPr/>
        </p:nvGrpSpPr>
        <p:grpSpPr>
          <a:xfrm>
            <a:off x="-18175" y="3960069"/>
            <a:ext cx="3245211" cy="437322"/>
            <a:chOff x="-18175" y="3960069"/>
            <a:chExt cx="3245211" cy="437322"/>
          </a:xfrm>
        </p:grpSpPr>
        <p:sp>
          <p:nvSpPr>
            <p:cNvPr id="30" name="Taisnstūris 29">
              <a:extLst>
                <a:ext uri="{FF2B5EF4-FFF2-40B4-BE49-F238E27FC236}">
                  <a16:creationId xmlns:a16="http://schemas.microsoft.com/office/drawing/2014/main" id="{1E61F127-96DA-4761-9667-D8AAD1996778}"/>
                </a:ext>
              </a:extLst>
            </p:cNvPr>
            <p:cNvSpPr/>
            <p:nvPr/>
          </p:nvSpPr>
          <p:spPr>
            <a:xfrm>
              <a:off x="0" y="3960069"/>
              <a:ext cx="3089406" cy="437322"/>
            </a:xfrm>
            <a:prstGeom prst="rect">
              <a:avLst/>
            </a:prstGeom>
            <a:solidFill>
              <a:srgbClr val="EED176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grpSp>
          <p:nvGrpSpPr>
            <p:cNvPr id="102" name="Grupa 101">
              <a:extLst>
                <a:ext uri="{FF2B5EF4-FFF2-40B4-BE49-F238E27FC236}">
                  <a16:creationId xmlns:a16="http://schemas.microsoft.com/office/drawing/2014/main" id="{60459330-881C-4A93-9731-93780E31D66A}"/>
                </a:ext>
              </a:extLst>
            </p:cNvPr>
            <p:cNvGrpSpPr/>
            <p:nvPr/>
          </p:nvGrpSpPr>
          <p:grpSpPr>
            <a:xfrm>
              <a:off x="-18175" y="3986127"/>
              <a:ext cx="3245211" cy="350016"/>
              <a:chOff x="-18175" y="3986127"/>
              <a:chExt cx="3245211" cy="350016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1C5B6E0-EFCC-4373-BB92-28316D25A23F}"/>
                  </a:ext>
                </a:extLst>
              </p:cNvPr>
              <p:cNvSpPr txBox="1"/>
              <p:nvPr/>
            </p:nvSpPr>
            <p:spPr>
              <a:xfrm>
                <a:off x="2277855" y="3993335"/>
                <a:ext cx="949181" cy="342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102,5%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ED1F68F-8AAE-45D3-BADB-235BF4E70D40}"/>
                  </a:ext>
                </a:extLst>
              </p:cNvPr>
              <p:cNvSpPr txBox="1"/>
              <p:nvPr/>
            </p:nvSpPr>
            <p:spPr>
              <a:xfrm>
                <a:off x="-18175" y="3986127"/>
                <a:ext cx="1044846" cy="342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dirty="0">
                    <a:solidFill>
                      <a:schemeClr val="bg1">
                        <a:lumMod val="95000"/>
                      </a:schemeClr>
                    </a:solidFill>
                  </a:rPr>
                  <a:t>2017</a:t>
                </a:r>
              </a:p>
            </p:txBody>
          </p:sp>
        </p:grpSp>
      </p:grpSp>
      <p:cxnSp>
        <p:nvCxnSpPr>
          <p:cNvPr id="70" name="Taisns savienotājs 69">
            <a:extLst>
              <a:ext uri="{FF2B5EF4-FFF2-40B4-BE49-F238E27FC236}">
                <a16:creationId xmlns:a16="http://schemas.microsoft.com/office/drawing/2014/main" id="{CA7B45F9-E6DF-4E29-9E7A-9E0F4DC3EF46}"/>
              </a:ext>
            </a:extLst>
          </p:cNvPr>
          <p:cNvCxnSpPr>
            <a:cxnSpLocks/>
          </p:cNvCxnSpPr>
          <p:nvPr/>
        </p:nvCxnSpPr>
        <p:spPr>
          <a:xfrm>
            <a:off x="-138614" y="3791577"/>
            <a:ext cx="12405359" cy="6341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Taisns savienotājs 71">
            <a:extLst>
              <a:ext uri="{FF2B5EF4-FFF2-40B4-BE49-F238E27FC236}">
                <a16:creationId xmlns:a16="http://schemas.microsoft.com/office/drawing/2014/main" id="{385867F4-090F-4439-8B6C-97309688126E}"/>
              </a:ext>
            </a:extLst>
          </p:cNvPr>
          <p:cNvCxnSpPr>
            <a:cxnSpLocks/>
          </p:cNvCxnSpPr>
          <p:nvPr/>
        </p:nvCxnSpPr>
        <p:spPr>
          <a:xfrm>
            <a:off x="-649267" y="5151294"/>
            <a:ext cx="12816123" cy="3801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596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6" grpId="0"/>
      <p:bldP spid="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140ADC-3557-4275-9692-03B921DB8C20}"/>
              </a:ext>
            </a:extLst>
          </p:cNvPr>
          <p:cNvSpPr txBox="1"/>
          <p:nvPr/>
        </p:nvSpPr>
        <p:spPr>
          <a:xfrm>
            <a:off x="-299187" y="620077"/>
            <a:ext cx="2989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IZAICINĀJUMI</a:t>
            </a:r>
          </a:p>
        </p:txBody>
      </p:sp>
      <p:sp>
        <p:nvSpPr>
          <p:cNvPr id="5" name="Taisnstūris 4">
            <a:extLst>
              <a:ext uri="{FF2B5EF4-FFF2-40B4-BE49-F238E27FC236}">
                <a16:creationId xmlns:a16="http://schemas.microsoft.com/office/drawing/2014/main" id="{90BEE489-E2EC-484E-A539-45C99730C915}"/>
              </a:ext>
            </a:extLst>
          </p:cNvPr>
          <p:cNvSpPr/>
          <p:nvPr/>
        </p:nvSpPr>
        <p:spPr>
          <a:xfrm>
            <a:off x="0" y="1847088"/>
            <a:ext cx="2438400" cy="2090928"/>
          </a:xfrm>
          <a:prstGeom prst="rect">
            <a:avLst/>
          </a:prstGeom>
          <a:solidFill>
            <a:srgbClr val="8E254D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dirty="0"/>
              <a:t>E-lietas </a:t>
            </a:r>
            <a:r>
              <a:rPr lang="lv-LV" sz="2800" dirty="0"/>
              <a:t>programmas</a:t>
            </a:r>
            <a:r>
              <a:rPr lang="lv-LV" sz="2400" dirty="0"/>
              <a:t> projektu īstenošana</a:t>
            </a:r>
          </a:p>
        </p:txBody>
      </p:sp>
      <p:sp>
        <p:nvSpPr>
          <p:cNvPr id="6" name="Taisnstūris 5">
            <a:extLst>
              <a:ext uri="{FF2B5EF4-FFF2-40B4-BE49-F238E27FC236}">
                <a16:creationId xmlns:a16="http://schemas.microsoft.com/office/drawing/2014/main" id="{4E961C68-C452-4CB1-A7C6-C6350E8B65E6}"/>
              </a:ext>
            </a:extLst>
          </p:cNvPr>
          <p:cNvSpPr/>
          <p:nvPr/>
        </p:nvSpPr>
        <p:spPr>
          <a:xfrm>
            <a:off x="2421178" y="1847088"/>
            <a:ext cx="2438400" cy="2090928"/>
          </a:xfrm>
          <a:prstGeom prst="rect">
            <a:avLst/>
          </a:prstGeom>
          <a:solidFill>
            <a:srgbClr val="73CDE9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Taisnstūris 6">
            <a:extLst>
              <a:ext uri="{FF2B5EF4-FFF2-40B4-BE49-F238E27FC236}">
                <a16:creationId xmlns:a16="http://schemas.microsoft.com/office/drawing/2014/main" id="{960A7EE6-E9C0-4061-8E0C-092F743D6039}"/>
              </a:ext>
            </a:extLst>
          </p:cNvPr>
          <p:cNvSpPr/>
          <p:nvPr/>
        </p:nvSpPr>
        <p:spPr>
          <a:xfrm>
            <a:off x="4831594" y="1847088"/>
            <a:ext cx="2438400" cy="2090928"/>
          </a:xfrm>
          <a:prstGeom prst="rect">
            <a:avLst/>
          </a:prstGeom>
          <a:solidFill>
            <a:srgbClr val="D1C637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dirty="0"/>
              <a:t>Biznesa inteliģences rīka attīstība</a:t>
            </a:r>
          </a:p>
        </p:txBody>
      </p:sp>
      <p:sp>
        <p:nvSpPr>
          <p:cNvPr id="8" name="Taisnstūris 7">
            <a:extLst>
              <a:ext uri="{FF2B5EF4-FFF2-40B4-BE49-F238E27FC236}">
                <a16:creationId xmlns:a16="http://schemas.microsoft.com/office/drawing/2014/main" id="{F0EA01F0-97DC-4142-91D2-6D480B7C6609}"/>
              </a:ext>
            </a:extLst>
          </p:cNvPr>
          <p:cNvSpPr/>
          <p:nvPr/>
        </p:nvSpPr>
        <p:spPr>
          <a:xfrm>
            <a:off x="7261363" y="1847088"/>
            <a:ext cx="2438400" cy="20909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dirty="0"/>
              <a:t>Tiesu darbinieku atlīdzība</a:t>
            </a:r>
          </a:p>
        </p:txBody>
      </p:sp>
      <p:sp>
        <p:nvSpPr>
          <p:cNvPr id="9" name="Taisnstūris 8">
            <a:extLst>
              <a:ext uri="{FF2B5EF4-FFF2-40B4-BE49-F238E27FC236}">
                <a16:creationId xmlns:a16="http://schemas.microsoft.com/office/drawing/2014/main" id="{131E0A7D-CF4F-4623-96D7-B20ACC42C5BC}"/>
              </a:ext>
            </a:extLst>
          </p:cNvPr>
          <p:cNvSpPr/>
          <p:nvPr/>
        </p:nvSpPr>
        <p:spPr>
          <a:xfrm>
            <a:off x="9706240" y="1847088"/>
            <a:ext cx="2485759" cy="209092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dirty="0"/>
              <a:t>Sekmēt uzticēšanos tiesu varai </a:t>
            </a:r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F8347C9A-A76D-4A36-B7D5-FCB5DA96360C}"/>
              </a:ext>
            </a:extLst>
          </p:cNvPr>
          <p:cNvSpPr/>
          <p:nvPr/>
        </p:nvSpPr>
        <p:spPr>
          <a:xfrm>
            <a:off x="2495485" y="2415498"/>
            <a:ext cx="243515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lv-LV" sz="2800" dirty="0">
                <a:solidFill>
                  <a:schemeClr val="bg1">
                    <a:lumMod val="95000"/>
                  </a:schemeClr>
                </a:solidFill>
              </a:rPr>
              <a:t>Zemesgrāmatu</a:t>
            </a:r>
            <a:r>
              <a:rPr lang="lv-LV" sz="2800" dirty="0"/>
              <a:t> </a:t>
            </a:r>
          </a:p>
          <a:p>
            <a:pPr algn="ctr"/>
            <a:r>
              <a:rPr lang="lv-LV" sz="2800" dirty="0">
                <a:solidFill>
                  <a:schemeClr val="bg1">
                    <a:lumMod val="95000"/>
                  </a:schemeClr>
                </a:solidFill>
              </a:rPr>
              <a:t>integrācija</a:t>
            </a:r>
          </a:p>
        </p:txBody>
      </p:sp>
    </p:spTree>
    <p:extLst>
      <p:ext uri="{BB962C8B-B14F-4D97-AF65-F5344CB8AC3E}">
        <p14:creationId xmlns:p14="http://schemas.microsoft.com/office/powerpoint/2010/main" val="3571227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0E6BA44-2416-42DF-8544-28E93F4A9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9575" y="2240691"/>
            <a:ext cx="12513365" cy="3936271"/>
          </a:xfrm>
        </p:spPr>
        <p:txBody>
          <a:bodyPr/>
          <a:lstStyle/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r>
              <a:rPr lang="lv-LV" sz="8000" b="1" dirty="0">
                <a:solidFill>
                  <a:srgbClr val="8E254D"/>
                </a:solidFill>
              </a:rPr>
              <a:t>TIESU ADMINISTRĀCIJAI-15</a:t>
            </a:r>
            <a:r>
              <a:rPr lang="lv-LV" sz="8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950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upa 52">
            <a:extLst>
              <a:ext uri="{FF2B5EF4-FFF2-40B4-BE49-F238E27FC236}">
                <a16:creationId xmlns:a16="http://schemas.microsoft.com/office/drawing/2014/main" id="{35FB4650-24A0-42A4-A41E-9EEF0DB4DBA0}"/>
              </a:ext>
            </a:extLst>
          </p:cNvPr>
          <p:cNvGrpSpPr/>
          <p:nvPr/>
        </p:nvGrpSpPr>
        <p:grpSpPr>
          <a:xfrm>
            <a:off x="3574202" y="2979567"/>
            <a:ext cx="2169268" cy="1848256"/>
            <a:chOff x="3693267" y="3651923"/>
            <a:chExt cx="2169268" cy="1848256"/>
          </a:xfrm>
        </p:grpSpPr>
        <p:sp>
          <p:nvSpPr>
            <p:cNvPr id="6" name="Vienādsānu trīsstūris 5">
              <a:extLst>
                <a:ext uri="{FF2B5EF4-FFF2-40B4-BE49-F238E27FC236}">
                  <a16:creationId xmlns:a16="http://schemas.microsoft.com/office/drawing/2014/main" id="{AAE15912-E0AA-46E7-A19D-35463464424C}"/>
                </a:ext>
              </a:extLst>
            </p:cNvPr>
            <p:cNvSpPr/>
            <p:nvPr/>
          </p:nvSpPr>
          <p:spPr>
            <a:xfrm>
              <a:off x="3693267" y="3651923"/>
              <a:ext cx="2169268" cy="1848256"/>
            </a:xfrm>
            <a:prstGeom prst="triangle">
              <a:avLst/>
            </a:prstGeom>
            <a:solidFill>
              <a:srgbClr val="73CDE9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17D1A79-FB02-42A2-9960-CA104E4EE212}"/>
                </a:ext>
              </a:extLst>
            </p:cNvPr>
            <p:cNvSpPr txBox="1"/>
            <p:nvPr/>
          </p:nvSpPr>
          <p:spPr>
            <a:xfrm>
              <a:off x="4376635" y="4702599"/>
              <a:ext cx="9435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>
                  <a:solidFill>
                    <a:schemeClr val="bg1"/>
                  </a:solidFill>
                </a:rPr>
                <a:t>Vīzija</a:t>
              </a:r>
              <a:r>
                <a:rPr lang="lv-LV" sz="2000" dirty="0"/>
                <a:t> </a:t>
              </a:r>
            </a:p>
          </p:txBody>
        </p:sp>
      </p:grpSp>
      <p:grpSp>
        <p:nvGrpSpPr>
          <p:cNvPr id="54" name="Grupa 53">
            <a:extLst>
              <a:ext uri="{FF2B5EF4-FFF2-40B4-BE49-F238E27FC236}">
                <a16:creationId xmlns:a16="http://schemas.microsoft.com/office/drawing/2014/main" id="{1E3BBAFD-56B7-48C1-9B6C-60459E98C32D}"/>
              </a:ext>
            </a:extLst>
          </p:cNvPr>
          <p:cNvGrpSpPr/>
          <p:nvPr/>
        </p:nvGrpSpPr>
        <p:grpSpPr>
          <a:xfrm>
            <a:off x="5774713" y="2979567"/>
            <a:ext cx="2169268" cy="1848256"/>
            <a:chOff x="5862535" y="3651923"/>
            <a:chExt cx="2169268" cy="1848256"/>
          </a:xfrm>
        </p:grpSpPr>
        <p:sp>
          <p:nvSpPr>
            <p:cNvPr id="2" name="Vienādsānu trīsstūris 1">
              <a:extLst>
                <a:ext uri="{FF2B5EF4-FFF2-40B4-BE49-F238E27FC236}">
                  <a16:creationId xmlns:a16="http://schemas.microsoft.com/office/drawing/2014/main" id="{D7856D9A-FF2A-4DAA-91BB-97F3C42286F9}"/>
                </a:ext>
              </a:extLst>
            </p:cNvPr>
            <p:cNvSpPr/>
            <p:nvPr/>
          </p:nvSpPr>
          <p:spPr>
            <a:xfrm>
              <a:off x="5862535" y="3651923"/>
              <a:ext cx="2169268" cy="1848256"/>
            </a:xfrm>
            <a:prstGeom prst="triangle">
              <a:avLst/>
            </a:prstGeom>
            <a:solidFill>
              <a:srgbClr val="FF7C8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B3CB7F-A812-4CEF-B080-1F5C9FB14443}"/>
                </a:ext>
              </a:extLst>
            </p:cNvPr>
            <p:cNvSpPr txBox="1"/>
            <p:nvPr/>
          </p:nvSpPr>
          <p:spPr>
            <a:xfrm>
              <a:off x="6466038" y="4737438"/>
              <a:ext cx="10846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>
                  <a:solidFill>
                    <a:schemeClr val="bg1"/>
                  </a:solidFill>
                </a:rPr>
                <a:t>Misija</a:t>
              </a:r>
              <a:r>
                <a:rPr lang="lv-LV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51" name="Grupa 50">
            <a:extLst>
              <a:ext uri="{FF2B5EF4-FFF2-40B4-BE49-F238E27FC236}">
                <a16:creationId xmlns:a16="http://schemas.microsoft.com/office/drawing/2014/main" id="{BA9FC5FE-CE38-4C1D-8AE4-E62F272CAB18}"/>
              </a:ext>
            </a:extLst>
          </p:cNvPr>
          <p:cNvGrpSpPr/>
          <p:nvPr/>
        </p:nvGrpSpPr>
        <p:grpSpPr>
          <a:xfrm>
            <a:off x="4687822" y="1087687"/>
            <a:ext cx="2169268" cy="1848256"/>
            <a:chOff x="4777901" y="1803667"/>
            <a:chExt cx="2169268" cy="1848256"/>
          </a:xfrm>
        </p:grpSpPr>
        <p:sp>
          <p:nvSpPr>
            <p:cNvPr id="5" name="Vienādsānu trīsstūris 4">
              <a:extLst>
                <a:ext uri="{FF2B5EF4-FFF2-40B4-BE49-F238E27FC236}">
                  <a16:creationId xmlns:a16="http://schemas.microsoft.com/office/drawing/2014/main" id="{8CDD7F4A-EA29-41E4-A3D1-F24B181D06F8}"/>
                </a:ext>
              </a:extLst>
            </p:cNvPr>
            <p:cNvSpPr/>
            <p:nvPr/>
          </p:nvSpPr>
          <p:spPr>
            <a:xfrm>
              <a:off x="4777901" y="1803667"/>
              <a:ext cx="2169268" cy="1848256"/>
            </a:xfrm>
            <a:prstGeom prst="triangle">
              <a:avLst/>
            </a:prstGeom>
            <a:solidFill>
              <a:schemeClr val="accent6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7CA6623-54B4-4929-A311-73D9E8E429C9}"/>
                </a:ext>
              </a:extLst>
            </p:cNvPr>
            <p:cNvSpPr txBox="1"/>
            <p:nvPr/>
          </p:nvSpPr>
          <p:spPr>
            <a:xfrm>
              <a:off x="5320218" y="2799488"/>
              <a:ext cx="11388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>
                  <a:solidFill>
                    <a:schemeClr val="bg1"/>
                  </a:solidFill>
                </a:rPr>
                <a:t>Mērķis</a:t>
              </a:r>
            </a:p>
          </p:txBody>
        </p:sp>
      </p:grpSp>
      <p:grpSp>
        <p:nvGrpSpPr>
          <p:cNvPr id="52" name="Grupa 51">
            <a:extLst>
              <a:ext uri="{FF2B5EF4-FFF2-40B4-BE49-F238E27FC236}">
                <a16:creationId xmlns:a16="http://schemas.microsoft.com/office/drawing/2014/main" id="{FB4C0403-F30C-45D7-802C-8F125FC88EB4}"/>
              </a:ext>
            </a:extLst>
          </p:cNvPr>
          <p:cNvGrpSpPr/>
          <p:nvPr/>
        </p:nvGrpSpPr>
        <p:grpSpPr>
          <a:xfrm>
            <a:off x="4674457" y="2961142"/>
            <a:ext cx="2169268" cy="1848256"/>
            <a:chOff x="4770351" y="3649952"/>
            <a:chExt cx="2169268" cy="1848256"/>
          </a:xfrm>
        </p:grpSpPr>
        <p:sp>
          <p:nvSpPr>
            <p:cNvPr id="7" name="Vienādsānu trīsstūris 6">
              <a:extLst>
                <a:ext uri="{FF2B5EF4-FFF2-40B4-BE49-F238E27FC236}">
                  <a16:creationId xmlns:a16="http://schemas.microsoft.com/office/drawing/2014/main" id="{5623E53F-5A9F-46B3-BC29-6AA9290A065C}"/>
                </a:ext>
              </a:extLst>
            </p:cNvPr>
            <p:cNvSpPr/>
            <p:nvPr/>
          </p:nvSpPr>
          <p:spPr>
            <a:xfrm rot="10800000">
              <a:off x="4770351" y="3649952"/>
              <a:ext cx="2169268" cy="1848256"/>
            </a:xfrm>
            <a:prstGeom prst="triangle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3185C2D-7F84-4F2A-BC53-38B175F90435}"/>
                </a:ext>
              </a:extLst>
            </p:cNvPr>
            <p:cNvSpPr txBox="1"/>
            <p:nvPr/>
          </p:nvSpPr>
          <p:spPr>
            <a:xfrm>
              <a:off x="5582727" y="4068219"/>
              <a:ext cx="5132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400" dirty="0">
                  <a:solidFill>
                    <a:schemeClr val="bg1"/>
                  </a:solidFill>
                </a:rPr>
                <a:t>TA</a:t>
              </a:r>
            </a:p>
          </p:txBody>
        </p:sp>
      </p:grpSp>
      <p:cxnSp>
        <p:nvCxnSpPr>
          <p:cNvPr id="42" name="Taisns savienotājs 41">
            <a:extLst>
              <a:ext uri="{FF2B5EF4-FFF2-40B4-BE49-F238E27FC236}">
                <a16:creationId xmlns:a16="http://schemas.microsoft.com/office/drawing/2014/main" id="{4B5FC810-BC90-47A4-8819-1FC540424660}"/>
              </a:ext>
            </a:extLst>
          </p:cNvPr>
          <p:cNvCxnSpPr/>
          <p:nvPr/>
        </p:nvCxnSpPr>
        <p:spPr>
          <a:xfrm>
            <a:off x="6454494" y="1971618"/>
            <a:ext cx="1612490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DEAC4C9-2F46-4561-B50B-8086416512B7}"/>
              </a:ext>
            </a:extLst>
          </p:cNvPr>
          <p:cNvSpPr txBox="1"/>
          <p:nvPr/>
        </p:nvSpPr>
        <p:spPr>
          <a:xfrm>
            <a:off x="8234522" y="1209977"/>
            <a:ext cx="3588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dirty="0">
                <a:solidFill>
                  <a:schemeClr val="bg1"/>
                </a:solidFill>
              </a:rPr>
              <a:t>Sabiedrības pozitīvais novērtējums par tieslietu sistēmu - &gt; </a:t>
            </a:r>
            <a:r>
              <a:rPr lang="lv-LV" sz="2000" dirty="0">
                <a:solidFill>
                  <a:schemeClr val="bg1"/>
                </a:solidFill>
              </a:rPr>
              <a:t>60</a:t>
            </a:r>
          </a:p>
          <a:p>
            <a:pPr algn="just"/>
            <a:endParaRPr lang="lv-LV" dirty="0">
              <a:solidFill>
                <a:schemeClr val="bg1"/>
              </a:solidFill>
            </a:endParaRPr>
          </a:p>
          <a:p>
            <a:pPr algn="just"/>
            <a:r>
              <a:rPr lang="lv-LV" dirty="0">
                <a:solidFill>
                  <a:schemeClr val="bg1"/>
                </a:solidFill>
              </a:rPr>
              <a:t>Tiesu un zemesgrāmatu nodaļu pozitīvais novērtējums par tiesu administrācijas darbu - &gt; </a:t>
            </a:r>
            <a:r>
              <a:rPr lang="lv-LV" sz="2000" dirty="0">
                <a:solidFill>
                  <a:schemeClr val="bg1"/>
                </a:solidFill>
              </a:rPr>
              <a:t>83%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E9E4E4F-B38C-42B6-9E07-72A767683DCF}"/>
              </a:ext>
            </a:extLst>
          </p:cNvPr>
          <p:cNvSpPr txBox="1"/>
          <p:nvPr/>
        </p:nvSpPr>
        <p:spPr>
          <a:xfrm>
            <a:off x="759633" y="2656401"/>
            <a:ext cx="3197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chemeClr val="bg1"/>
                </a:solidFill>
              </a:rPr>
              <a:t>TA ir moderna, uz izaugsmi vērsta iestāde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8675080-E6DD-47C5-9C41-45BF871FDA7D}"/>
              </a:ext>
            </a:extLst>
          </p:cNvPr>
          <p:cNvSpPr txBox="1"/>
          <p:nvPr/>
        </p:nvSpPr>
        <p:spPr>
          <a:xfrm>
            <a:off x="7952052" y="4740082"/>
            <a:ext cx="3705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chemeClr val="bg1"/>
                </a:solidFill>
              </a:rPr>
              <a:t>Izmantojot inovatīvas metodes, nodrošināt visaugstāko profesionālo pakalpojumu līmeni</a:t>
            </a:r>
          </a:p>
          <a:p>
            <a:endParaRPr lang="lv-LV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EB494AD-D505-45F7-B2E5-D77D5EF09371}"/>
              </a:ext>
            </a:extLst>
          </p:cNvPr>
          <p:cNvSpPr txBox="1"/>
          <p:nvPr/>
        </p:nvSpPr>
        <p:spPr>
          <a:xfrm>
            <a:off x="-62557" y="535627"/>
            <a:ext cx="2856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TIESU ADMINISTRĀCIJA</a:t>
            </a:r>
          </a:p>
        </p:txBody>
      </p:sp>
      <p:grpSp>
        <p:nvGrpSpPr>
          <p:cNvPr id="40" name="Grupa 39">
            <a:extLst>
              <a:ext uri="{FF2B5EF4-FFF2-40B4-BE49-F238E27FC236}">
                <a16:creationId xmlns:a16="http://schemas.microsoft.com/office/drawing/2014/main" id="{2404A16F-6757-4D58-BCEB-33C6DA744309}"/>
              </a:ext>
            </a:extLst>
          </p:cNvPr>
          <p:cNvGrpSpPr/>
          <p:nvPr/>
        </p:nvGrpSpPr>
        <p:grpSpPr>
          <a:xfrm>
            <a:off x="2793971" y="3499234"/>
            <a:ext cx="1163509" cy="420258"/>
            <a:chOff x="2793971" y="3512634"/>
            <a:chExt cx="1163509" cy="420258"/>
          </a:xfrm>
        </p:grpSpPr>
        <p:cxnSp>
          <p:nvCxnSpPr>
            <p:cNvPr id="46" name="Taisns savienotājs 45">
              <a:extLst>
                <a:ext uri="{FF2B5EF4-FFF2-40B4-BE49-F238E27FC236}">
                  <a16:creationId xmlns:a16="http://schemas.microsoft.com/office/drawing/2014/main" id="{654C8853-546D-405C-B229-4F693CC13090}"/>
                </a:ext>
              </a:extLst>
            </p:cNvPr>
            <p:cNvCxnSpPr>
              <a:cxnSpLocks/>
            </p:cNvCxnSpPr>
            <p:nvPr/>
          </p:nvCxnSpPr>
          <p:spPr>
            <a:xfrm>
              <a:off x="2793971" y="3932892"/>
              <a:ext cx="1163509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Taisns savienotājs 22">
              <a:extLst>
                <a:ext uri="{FF2B5EF4-FFF2-40B4-BE49-F238E27FC236}">
                  <a16:creationId xmlns:a16="http://schemas.microsoft.com/office/drawing/2014/main" id="{A581B9A4-121A-450B-9B0B-F604143C22B2}"/>
                </a:ext>
              </a:extLst>
            </p:cNvPr>
            <p:cNvCxnSpPr>
              <a:cxnSpLocks/>
            </p:cNvCxnSpPr>
            <p:nvPr/>
          </p:nvCxnSpPr>
          <p:spPr>
            <a:xfrm>
              <a:off x="2793971" y="3512634"/>
              <a:ext cx="0" cy="412595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a 16">
            <a:extLst>
              <a:ext uri="{FF2B5EF4-FFF2-40B4-BE49-F238E27FC236}">
                <a16:creationId xmlns:a16="http://schemas.microsoft.com/office/drawing/2014/main" id="{CF2B9BF3-BD32-41B0-A325-FD6E0CFB7ADF}"/>
              </a:ext>
            </a:extLst>
          </p:cNvPr>
          <p:cNvGrpSpPr/>
          <p:nvPr/>
        </p:nvGrpSpPr>
        <p:grpSpPr>
          <a:xfrm>
            <a:off x="6095073" y="4827823"/>
            <a:ext cx="1723900" cy="380565"/>
            <a:chOff x="6095073" y="4827823"/>
            <a:chExt cx="1723900" cy="380565"/>
          </a:xfrm>
        </p:grpSpPr>
        <p:cxnSp>
          <p:nvCxnSpPr>
            <p:cNvPr id="48" name="Taisns savienotājs 47">
              <a:extLst>
                <a:ext uri="{FF2B5EF4-FFF2-40B4-BE49-F238E27FC236}">
                  <a16:creationId xmlns:a16="http://schemas.microsoft.com/office/drawing/2014/main" id="{7161E7BC-19B3-4ABD-844A-F32FDAC39D40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4827823"/>
              <a:ext cx="0" cy="368645"/>
            </a:xfrm>
            <a:prstGeom prst="line">
              <a:avLst/>
            </a:prstGeom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Taisns savienotājs 25">
              <a:extLst>
                <a:ext uri="{FF2B5EF4-FFF2-40B4-BE49-F238E27FC236}">
                  <a16:creationId xmlns:a16="http://schemas.microsoft.com/office/drawing/2014/main" id="{A4DA2D16-1B4C-4895-92E1-324F8884EA8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095073" y="5181062"/>
              <a:ext cx="1723900" cy="27326"/>
            </a:xfrm>
            <a:prstGeom prst="line">
              <a:avLst/>
            </a:prstGeom>
            <a:ln>
              <a:solidFill>
                <a:srgbClr val="FF7C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4098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3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3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8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0E86AFA8-DBE0-4BAF-9E89-557828562864}"/>
              </a:ext>
            </a:extLst>
          </p:cNvPr>
          <p:cNvSpPr txBox="1"/>
          <p:nvPr/>
        </p:nvSpPr>
        <p:spPr>
          <a:xfrm>
            <a:off x="462930" y="230511"/>
            <a:ext cx="282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TIESU BUDŽETS</a:t>
            </a:r>
          </a:p>
        </p:txBody>
      </p:sp>
      <p:cxnSp>
        <p:nvCxnSpPr>
          <p:cNvPr id="61" name="Taisns savienotājs 60">
            <a:extLst>
              <a:ext uri="{FF2B5EF4-FFF2-40B4-BE49-F238E27FC236}">
                <a16:creationId xmlns:a16="http://schemas.microsoft.com/office/drawing/2014/main" id="{08438CAB-F277-49EA-A64E-CDD2C32E3BBB}"/>
              </a:ext>
            </a:extLst>
          </p:cNvPr>
          <p:cNvCxnSpPr>
            <a:cxnSpLocks/>
          </p:cNvCxnSpPr>
          <p:nvPr/>
        </p:nvCxnSpPr>
        <p:spPr>
          <a:xfrm flipH="1">
            <a:off x="1438787" y="1460599"/>
            <a:ext cx="2484328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Taisns savienotājs 70">
            <a:extLst>
              <a:ext uri="{FF2B5EF4-FFF2-40B4-BE49-F238E27FC236}">
                <a16:creationId xmlns:a16="http://schemas.microsoft.com/office/drawing/2014/main" id="{05502D90-CCF7-4F59-8539-08E75C9D8449}"/>
              </a:ext>
            </a:extLst>
          </p:cNvPr>
          <p:cNvCxnSpPr>
            <a:cxnSpLocks/>
          </p:cNvCxnSpPr>
          <p:nvPr/>
        </p:nvCxnSpPr>
        <p:spPr>
          <a:xfrm flipH="1">
            <a:off x="8223396" y="1568539"/>
            <a:ext cx="2484328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Taisns savienotājs 32">
            <a:extLst>
              <a:ext uri="{FF2B5EF4-FFF2-40B4-BE49-F238E27FC236}">
                <a16:creationId xmlns:a16="http://schemas.microsoft.com/office/drawing/2014/main" id="{E6FF7232-E436-4A51-B8EA-AC2B2C77C71B}"/>
              </a:ext>
            </a:extLst>
          </p:cNvPr>
          <p:cNvCxnSpPr>
            <a:cxnSpLocks/>
          </p:cNvCxnSpPr>
          <p:nvPr/>
        </p:nvCxnSpPr>
        <p:spPr>
          <a:xfrm>
            <a:off x="1409754" y="1116823"/>
            <a:ext cx="0" cy="4515853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Taisns savienotājs 39">
            <a:extLst>
              <a:ext uri="{FF2B5EF4-FFF2-40B4-BE49-F238E27FC236}">
                <a16:creationId xmlns:a16="http://schemas.microsoft.com/office/drawing/2014/main" id="{F097D81E-06BD-41E3-918B-C2E02FC1AE8B}"/>
              </a:ext>
            </a:extLst>
          </p:cNvPr>
          <p:cNvCxnSpPr>
            <a:cxnSpLocks/>
          </p:cNvCxnSpPr>
          <p:nvPr/>
        </p:nvCxnSpPr>
        <p:spPr>
          <a:xfrm flipH="1">
            <a:off x="1409755" y="4544426"/>
            <a:ext cx="761483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Taisns savienotājs 42">
            <a:extLst>
              <a:ext uri="{FF2B5EF4-FFF2-40B4-BE49-F238E27FC236}">
                <a16:creationId xmlns:a16="http://schemas.microsoft.com/office/drawing/2014/main" id="{5355AF4B-D189-472C-B917-F04F70470A65}"/>
              </a:ext>
            </a:extLst>
          </p:cNvPr>
          <p:cNvCxnSpPr>
            <a:cxnSpLocks/>
          </p:cNvCxnSpPr>
          <p:nvPr/>
        </p:nvCxnSpPr>
        <p:spPr>
          <a:xfrm flipH="1">
            <a:off x="1409756" y="3821755"/>
            <a:ext cx="1194102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Taisns savienotājs 44">
            <a:extLst>
              <a:ext uri="{FF2B5EF4-FFF2-40B4-BE49-F238E27FC236}">
                <a16:creationId xmlns:a16="http://schemas.microsoft.com/office/drawing/2014/main" id="{67E8DE20-051A-41BE-BCC5-2C1259E574C5}"/>
              </a:ext>
            </a:extLst>
          </p:cNvPr>
          <p:cNvCxnSpPr>
            <a:cxnSpLocks/>
          </p:cNvCxnSpPr>
          <p:nvPr/>
        </p:nvCxnSpPr>
        <p:spPr>
          <a:xfrm flipH="1">
            <a:off x="1417388" y="3074504"/>
            <a:ext cx="1668250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Taisns savienotājs 46">
            <a:extLst>
              <a:ext uri="{FF2B5EF4-FFF2-40B4-BE49-F238E27FC236}">
                <a16:creationId xmlns:a16="http://schemas.microsoft.com/office/drawing/2014/main" id="{968129D1-B676-4453-89E7-D4B4FA27879D}"/>
              </a:ext>
            </a:extLst>
          </p:cNvPr>
          <p:cNvCxnSpPr>
            <a:cxnSpLocks/>
          </p:cNvCxnSpPr>
          <p:nvPr/>
        </p:nvCxnSpPr>
        <p:spPr>
          <a:xfrm flipH="1">
            <a:off x="1409754" y="2209265"/>
            <a:ext cx="2039954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upa 100">
            <a:extLst>
              <a:ext uri="{FF2B5EF4-FFF2-40B4-BE49-F238E27FC236}">
                <a16:creationId xmlns:a16="http://schemas.microsoft.com/office/drawing/2014/main" id="{C285A0FA-462B-4784-B76B-E37698249E11}"/>
              </a:ext>
            </a:extLst>
          </p:cNvPr>
          <p:cNvGrpSpPr/>
          <p:nvPr/>
        </p:nvGrpSpPr>
        <p:grpSpPr>
          <a:xfrm>
            <a:off x="530650" y="1200630"/>
            <a:ext cx="970778" cy="3655665"/>
            <a:chOff x="584490" y="1128785"/>
            <a:chExt cx="970778" cy="3655665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7DCE4CDD-CE39-416E-9B61-F771C8E1FAC1}"/>
                </a:ext>
              </a:extLst>
            </p:cNvPr>
            <p:cNvSpPr txBox="1"/>
            <p:nvPr/>
          </p:nvSpPr>
          <p:spPr>
            <a:xfrm>
              <a:off x="638068" y="4384340"/>
              <a:ext cx="863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</a:rPr>
                <a:t>2015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ACA4A66-B839-4479-8B6F-F4AF489CDF8A}"/>
                </a:ext>
              </a:extLst>
            </p:cNvPr>
            <p:cNvSpPr txBox="1"/>
            <p:nvPr/>
          </p:nvSpPr>
          <p:spPr>
            <a:xfrm>
              <a:off x="648790" y="3592289"/>
              <a:ext cx="863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</a:rPr>
                <a:t>2016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05F22E8-1713-4715-A588-AE3C15D7C7C5}"/>
                </a:ext>
              </a:extLst>
            </p:cNvPr>
            <p:cNvSpPr txBox="1"/>
            <p:nvPr/>
          </p:nvSpPr>
          <p:spPr>
            <a:xfrm>
              <a:off x="691703" y="2888995"/>
              <a:ext cx="863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</a:rPr>
                <a:t>2017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CA8B46A-851F-45BC-B519-4A854CF6FFE9}"/>
                </a:ext>
              </a:extLst>
            </p:cNvPr>
            <p:cNvSpPr txBox="1"/>
            <p:nvPr/>
          </p:nvSpPr>
          <p:spPr>
            <a:xfrm>
              <a:off x="645638" y="2077008"/>
              <a:ext cx="863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</a:rPr>
                <a:t>2018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404803C9-2ED4-4628-8BCF-1E8A921D4D20}"/>
                </a:ext>
              </a:extLst>
            </p:cNvPr>
            <p:cNvSpPr txBox="1"/>
            <p:nvPr/>
          </p:nvSpPr>
          <p:spPr>
            <a:xfrm>
              <a:off x="584490" y="1128785"/>
              <a:ext cx="86356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2019 </a:t>
              </a:r>
              <a:r>
                <a:rPr lang="lv-LV" sz="1400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(plānots) </a:t>
              </a: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9D882132-14F2-4939-9210-549EB4437160}"/>
              </a:ext>
            </a:extLst>
          </p:cNvPr>
          <p:cNvSpPr txBox="1"/>
          <p:nvPr/>
        </p:nvSpPr>
        <p:spPr>
          <a:xfrm>
            <a:off x="3531346" y="1905378"/>
            <a:ext cx="2113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64 080 725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9FBD87F-0BF7-42DB-8D6B-7EE9040613B3}"/>
              </a:ext>
            </a:extLst>
          </p:cNvPr>
          <p:cNvSpPr txBox="1"/>
          <p:nvPr/>
        </p:nvSpPr>
        <p:spPr>
          <a:xfrm>
            <a:off x="3085638" y="2808644"/>
            <a:ext cx="2113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56 215 271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56D6889-8020-409F-B6D5-047F1DDFD9CC}"/>
              </a:ext>
            </a:extLst>
          </p:cNvPr>
          <p:cNvSpPr txBox="1"/>
          <p:nvPr/>
        </p:nvSpPr>
        <p:spPr>
          <a:xfrm>
            <a:off x="2616444" y="3530734"/>
            <a:ext cx="1729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51 341 283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76060D6-8B7C-4A92-8BBE-FEA9245C8E90}"/>
              </a:ext>
            </a:extLst>
          </p:cNvPr>
          <p:cNvSpPr txBox="1"/>
          <p:nvPr/>
        </p:nvSpPr>
        <p:spPr>
          <a:xfrm>
            <a:off x="3876748" y="1262148"/>
            <a:ext cx="1927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>
                    <a:lumMod val="95000"/>
                  </a:schemeClr>
                </a:solidFill>
              </a:rPr>
              <a:t>68 137 945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2406BAC-DC86-427D-89BF-5C5C2A530455}"/>
              </a:ext>
            </a:extLst>
          </p:cNvPr>
          <p:cNvSpPr txBox="1"/>
          <p:nvPr/>
        </p:nvSpPr>
        <p:spPr>
          <a:xfrm>
            <a:off x="2235019" y="4276232"/>
            <a:ext cx="2300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>
                    <a:lumMod val="95000"/>
                  </a:schemeClr>
                </a:solidFill>
              </a:rPr>
              <a:t>49 879 484</a:t>
            </a:r>
          </a:p>
        </p:txBody>
      </p:sp>
      <p:cxnSp>
        <p:nvCxnSpPr>
          <p:cNvPr id="49" name="Taisns savienotājs 48">
            <a:extLst>
              <a:ext uri="{FF2B5EF4-FFF2-40B4-BE49-F238E27FC236}">
                <a16:creationId xmlns:a16="http://schemas.microsoft.com/office/drawing/2014/main" id="{8DC2D482-8D75-4045-B737-8C33FF27CC47}"/>
              </a:ext>
            </a:extLst>
          </p:cNvPr>
          <p:cNvCxnSpPr>
            <a:cxnSpLocks/>
          </p:cNvCxnSpPr>
          <p:nvPr/>
        </p:nvCxnSpPr>
        <p:spPr>
          <a:xfrm>
            <a:off x="10789787" y="1333769"/>
            <a:ext cx="0" cy="4515853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Taisns savienotājs 49">
            <a:extLst>
              <a:ext uri="{FF2B5EF4-FFF2-40B4-BE49-F238E27FC236}">
                <a16:creationId xmlns:a16="http://schemas.microsoft.com/office/drawing/2014/main" id="{CD02451C-DF79-4FAB-818F-8E99F98DA616}"/>
              </a:ext>
            </a:extLst>
          </p:cNvPr>
          <p:cNvCxnSpPr>
            <a:cxnSpLocks/>
          </p:cNvCxnSpPr>
          <p:nvPr/>
        </p:nvCxnSpPr>
        <p:spPr>
          <a:xfrm flipH="1">
            <a:off x="9999828" y="4640679"/>
            <a:ext cx="761483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Taisns savienotājs 51">
            <a:extLst>
              <a:ext uri="{FF2B5EF4-FFF2-40B4-BE49-F238E27FC236}">
                <a16:creationId xmlns:a16="http://schemas.microsoft.com/office/drawing/2014/main" id="{327B40A3-8117-43F1-9355-909A85041170}"/>
              </a:ext>
            </a:extLst>
          </p:cNvPr>
          <p:cNvCxnSpPr>
            <a:cxnSpLocks/>
          </p:cNvCxnSpPr>
          <p:nvPr/>
        </p:nvCxnSpPr>
        <p:spPr>
          <a:xfrm flipH="1">
            <a:off x="9567209" y="3899915"/>
            <a:ext cx="1194102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Taisns savienotājs 52">
            <a:extLst>
              <a:ext uri="{FF2B5EF4-FFF2-40B4-BE49-F238E27FC236}">
                <a16:creationId xmlns:a16="http://schemas.microsoft.com/office/drawing/2014/main" id="{14E892D4-1F79-48EC-A383-852D8C2499EE}"/>
              </a:ext>
            </a:extLst>
          </p:cNvPr>
          <p:cNvCxnSpPr>
            <a:cxnSpLocks/>
          </p:cNvCxnSpPr>
          <p:nvPr/>
        </p:nvCxnSpPr>
        <p:spPr>
          <a:xfrm flipH="1">
            <a:off x="9122690" y="3105407"/>
            <a:ext cx="1668250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Taisns savienotājs 54">
            <a:extLst>
              <a:ext uri="{FF2B5EF4-FFF2-40B4-BE49-F238E27FC236}">
                <a16:creationId xmlns:a16="http://schemas.microsoft.com/office/drawing/2014/main" id="{55D829A2-E0FE-49EC-92DC-54ADBF9C0C7E}"/>
              </a:ext>
            </a:extLst>
          </p:cNvPr>
          <p:cNvCxnSpPr>
            <a:cxnSpLocks/>
          </p:cNvCxnSpPr>
          <p:nvPr/>
        </p:nvCxnSpPr>
        <p:spPr>
          <a:xfrm flipH="1">
            <a:off x="8729425" y="2243781"/>
            <a:ext cx="2039954" cy="0"/>
          </a:xfrm>
          <a:prstGeom prst="line">
            <a:avLst/>
          </a:prstGeom>
          <a:ln w="19050" cap="rnd">
            <a:gradFill flip="none" rotWithShape="1"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5">
                    <a:lumMod val="97000"/>
                    <a:lumOff val="300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F96FE236-C7D5-49B5-89B6-5F81AE086FD9}"/>
              </a:ext>
            </a:extLst>
          </p:cNvPr>
          <p:cNvSpPr txBox="1"/>
          <p:nvPr/>
        </p:nvSpPr>
        <p:spPr>
          <a:xfrm>
            <a:off x="6888219" y="1997417"/>
            <a:ext cx="1751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64 001 477</a:t>
            </a:r>
          </a:p>
        </p:txBody>
      </p:sp>
      <p:sp>
        <p:nvSpPr>
          <p:cNvPr id="69" name="Taisnstūris 68">
            <a:extLst>
              <a:ext uri="{FF2B5EF4-FFF2-40B4-BE49-F238E27FC236}">
                <a16:creationId xmlns:a16="http://schemas.microsoft.com/office/drawing/2014/main" id="{C9562536-9D9A-46CE-9422-7A60354E96D8}"/>
              </a:ext>
            </a:extLst>
          </p:cNvPr>
          <p:cNvSpPr/>
          <p:nvPr/>
        </p:nvSpPr>
        <p:spPr>
          <a:xfrm>
            <a:off x="7453330" y="2874574"/>
            <a:ext cx="15664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56 819 927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DF7D01E-A70D-4D79-8DC9-C2E3DB38E527}"/>
              </a:ext>
            </a:extLst>
          </p:cNvPr>
          <p:cNvSpPr txBox="1"/>
          <p:nvPr/>
        </p:nvSpPr>
        <p:spPr>
          <a:xfrm>
            <a:off x="7954481" y="3669082"/>
            <a:ext cx="1772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51 397 685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F07DAD5-8218-434E-A2A9-9D72887A887B}"/>
              </a:ext>
            </a:extLst>
          </p:cNvPr>
          <p:cNvSpPr txBox="1"/>
          <p:nvPr/>
        </p:nvSpPr>
        <p:spPr>
          <a:xfrm>
            <a:off x="6727144" y="1333769"/>
            <a:ext cx="1927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>
                    <a:lumMod val="95000"/>
                  </a:schemeClr>
                </a:solidFill>
              </a:rPr>
              <a:t>68 137 945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1E7FB09-D0DA-46EC-A982-131AA5D2667E}"/>
              </a:ext>
            </a:extLst>
          </p:cNvPr>
          <p:cNvSpPr txBox="1"/>
          <p:nvPr/>
        </p:nvSpPr>
        <p:spPr>
          <a:xfrm>
            <a:off x="8381326" y="4394630"/>
            <a:ext cx="2003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>
                    <a:lumMod val="95000"/>
                  </a:schemeClr>
                </a:solidFill>
              </a:rPr>
              <a:t>49 774 934</a:t>
            </a:r>
          </a:p>
        </p:txBody>
      </p:sp>
      <p:grpSp>
        <p:nvGrpSpPr>
          <p:cNvPr id="103" name="Grupa 102">
            <a:extLst>
              <a:ext uri="{FF2B5EF4-FFF2-40B4-BE49-F238E27FC236}">
                <a16:creationId xmlns:a16="http://schemas.microsoft.com/office/drawing/2014/main" id="{A470B290-48A8-433A-AE3A-D080479909B9}"/>
              </a:ext>
            </a:extLst>
          </p:cNvPr>
          <p:cNvGrpSpPr/>
          <p:nvPr/>
        </p:nvGrpSpPr>
        <p:grpSpPr>
          <a:xfrm>
            <a:off x="10734800" y="1245509"/>
            <a:ext cx="1290919" cy="3591783"/>
            <a:chOff x="10726145" y="1213003"/>
            <a:chExt cx="1290919" cy="3591783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2215961-9F7F-496D-A6FE-2AC2BD45BC5B}"/>
                </a:ext>
              </a:extLst>
            </p:cNvPr>
            <p:cNvSpPr txBox="1"/>
            <p:nvPr/>
          </p:nvSpPr>
          <p:spPr>
            <a:xfrm>
              <a:off x="10726145" y="3718438"/>
              <a:ext cx="863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</a:rPr>
                <a:t>2016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D82253A7-D043-450C-B60A-878D0F549DB2}"/>
                </a:ext>
              </a:extLst>
            </p:cNvPr>
            <p:cNvSpPr txBox="1"/>
            <p:nvPr/>
          </p:nvSpPr>
          <p:spPr>
            <a:xfrm>
              <a:off x="10773805" y="1213003"/>
              <a:ext cx="124325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2019 </a:t>
              </a:r>
              <a:r>
                <a:rPr lang="lv-LV" sz="1400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(plānots) 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5A43DF7C-A6E0-4462-82C9-521E68A69C6F}"/>
                </a:ext>
              </a:extLst>
            </p:cNvPr>
            <p:cNvSpPr txBox="1"/>
            <p:nvPr/>
          </p:nvSpPr>
          <p:spPr>
            <a:xfrm>
              <a:off x="10773805" y="2068204"/>
              <a:ext cx="863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</a:rPr>
                <a:t>2018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D1F4615-789B-4C5E-B975-F13D4C0FBB02}"/>
                </a:ext>
              </a:extLst>
            </p:cNvPr>
            <p:cNvSpPr txBox="1"/>
            <p:nvPr/>
          </p:nvSpPr>
          <p:spPr>
            <a:xfrm>
              <a:off x="10755748" y="2932570"/>
              <a:ext cx="863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</a:rPr>
                <a:t>2017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B9BBA95F-A8A3-4FB1-ABDA-74F867756A3C}"/>
                </a:ext>
              </a:extLst>
            </p:cNvPr>
            <p:cNvSpPr txBox="1"/>
            <p:nvPr/>
          </p:nvSpPr>
          <p:spPr>
            <a:xfrm>
              <a:off x="10735552" y="4404676"/>
              <a:ext cx="8635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2000" dirty="0">
                  <a:solidFill>
                    <a:schemeClr val="bg1">
                      <a:lumMod val="95000"/>
                    </a:schemeClr>
                  </a:solidFill>
                </a:rPr>
                <a:t>2015</a:t>
              </a:r>
            </a:p>
          </p:txBody>
        </p:sp>
      </p:grpSp>
      <p:grpSp>
        <p:nvGrpSpPr>
          <p:cNvPr id="108" name="Grupa 107">
            <a:extLst>
              <a:ext uri="{FF2B5EF4-FFF2-40B4-BE49-F238E27FC236}">
                <a16:creationId xmlns:a16="http://schemas.microsoft.com/office/drawing/2014/main" id="{F54CD0E1-D3AF-4580-96AC-40683064461B}"/>
              </a:ext>
            </a:extLst>
          </p:cNvPr>
          <p:cNvGrpSpPr/>
          <p:nvPr/>
        </p:nvGrpSpPr>
        <p:grpSpPr>
          <a:xfrm>
            <a:off x="11547625" y="2077008"/>
            <a:ext cx="770333" cy="3092388"/>
            <a:chOff x="11547625" y="2077008"/>
            <a:chExt cx="770333" cy="3092388"/>
          </a:xfrm>
        </p:grpSpPr>
        <p:cxnSp>
          <p:nvCxnSpPr>
            <p:cNvPr id="89" name="Taisns bultveida savienotājs 88">
              <a:extLst>
                <a:ext uri="{FF2B5EF4-FFF2-40B4-BE49-F238E27FC236}">
                  <a16:creationId xmlns:a16="http://schemas.microsoft.com/office/drawing/2014/main" id="{62B7894C-025F-43F7-A2E3-85466FBBF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565233" y="2077008"/>
              <a:ext cx="8397" cy="3092388"/>
            </a:xfrm>
            <a:prstGeom prst="straightConnector1">
              <a:avLst/>
            </a:prstGeom>
            <a:ln w="15875">
              <a:gradFill flip="none" rotWithShape="1">
                <a:gsLst>
                  <a:gs pos="0">
                    <a:schemeClr val="accent5">
                      <a:lumMod val="0"/>
                      <a:lumOff val="100000"/>
                    </a:schemeClr>
                  </a:gs>
                  <a:gs pos="35000">
                    <a:schemeClr val="accent5">
                      <a:lumMod val="0"/>
                      <a:lumOff val="100000"/>
                    </a:schemeClr>
                  </a:gs>
                  <a:gs pos="100000">
                    <a:schemeClr val="accent5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56A63F4B-1831-4EAA-8CAB-B9EC12878A91}"/>
                </a:ext>
              </a:extLst>
            </p:cNvPr>
            <p:cNvSpPr txBox="1"/>
            <p:nvPr/>
          </p:nvSpPr>
          <p:spPr>
            <a:xfrm>
              <a:off x="11547625" y="3155511"/>
              <a:ext cx="7703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/>
                  </a:solidFill>
                </a:rPr>
                <a:t>+28%</a:t>
              </a:r>
            </a:p>
          </p:txBody>
        </p:sp>
      </p:grpSp>
      <p:grpSp>
        <p:nvGrpSpPr>
          <p:cNvPr id="109" name="Grupa 108">
            <a:extLst>
              <a:ext uri="{FF2B5EF4-FFF2-40B4-BE49-F238E27FC236}">
                <a16:creationId xmlns:a16="http://schemas.microsoft.com/office/drawing/2014/main" id="{524F6577-4DE4-423D-9F3C-D908663D9005}"/>
              </a:ext>
            </a:extLst>
          </p:cNvPr>
          <p:cNvGrpSpPr/>
          <p:nvPr/>
        </p:nvGrpSpPr>
        <p:grpSpPr>
          <a:xfrm>
            <a:off x="-81100" y="1905378"/>
            <a:ext cx="770333" cy="3092388"/>
            <a:chOff x="29322" y="1882806"/>
            <a:chExt cx="770333" cy="3092388"/>
          </a:xfrm>
        </p:grpSpPr>
        <p:cxnSp>
          <p:nvCxnSpPr>
            <p:cNvPr id="83" name="Taisns bultveida savienotājs 82">
              <a:extLst>
                <a:ext uri="{FF2B5EF4-FFF2-40B4-BE49-F238E27FC236}">
                  <a16:creationId xmlns:a16="http://schemas.microsoft.com/office/drawing/2014/main" id="{8AB18499-8835-4242-A568-D9D981BC11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2327" y="1882806"/>
              <a:ext cx="8397" cy="3092388"/>
            </a:xfrm>
            <a:prstGeom prst="straightConnector1">
              <a:avLst/>
            </a:prstGeom>
            <a:ln w="15875">
              <a:gradFill flip="none" rotWithShape="1">
                <a:gsLst>
                  <a:gs pos="0">
                    <a:schemeClr val="accent5">
                      <a:lumMod val="0"/>
                      <a:lumOff val="100000"/>
                    </a:schemeClr>
                  </a:gs>
                  <a:gs pos="35000">
                    <a:schemeClr val="accent5">
                      <a:lumMod val="0"/>
                      <a:lumOff val="100000"/>
                    </a:schemeClr>
                  </a:gs>
                  <a:gs pos="100000">
                    <a:schemeClr val="accent5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107D178D-1EF3-44C6-8145-BAD914A8C986}"/>
                </a:ext>
              </a:extLst>
            </p:cNvPr>
            <p:cNvSpPr txBox="1"/>
            <p:nvPr/>
          </p:nvSpPr>
          <p:spPr>
            <a:xfrm>
              <a:off x="29322" y="3137199"/>
              <a:ext cx="7703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/>
                  </a:solidFill>
                </a:rPr>
                <a:t>+28%</a:t>
              </a:r>
            </a:p>
          </p:txBody>
        </p:sp>
      </p:grpSp>
      <p:pic>
        <p:nvPicPr>
          <p:cNvPr id="96" name="Grafika 95" descr="Ceļa rādītājs">
            <a:extLst>
              <a:ext uri="{FF2B5EF4-FFF2-40B4-BE49-F238E27FC236}">
                <a16:creationId xmlns:a16="http://schemas.microsoft.com/office/drawing/2014/main" id="{DF16CC72-BAC0-4B3B-A131-F7CFEF978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91340" y="2306365"/>
            <a:ext cx="5312581" cy="4989144"/>
          </a:xfrm>
          <a:prstGeom prst="rect">
            <a:avLst/>
          </a:prstGeom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id="{0DD81EF4-3014-40C9-990F-0132DED1D14A}"/>
              </a:ext>
            </a:extLst>
          </p:cNvPr>
          <p:cNvSpPr txBox="1"/>
          <p:nvPr/>
        </p:nvSpPr>
        <p:spPr>
          <a:xfrm>
            <a:off x="4588312" y="3654413"/>
            <a:ext cx="1895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chemeClr val="bg1"/>
                </a:solidFill>
              </a:rPr>
              <a:t>Ieņēmumi (EUR)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F4E40AB-0AB8-414F-9BC5-FA373D7A40DC}"/>
              </a:ext>
            </a:extLst>
          </p:cNvPr>
          <p:cNvSpPr txBox="1"/>
          <p:nvPr/>
        </p:nvSpPr>
        <p:spPr>
          <a:xfrm>
            <a:off x="6442493" y="4949561"/>
            <a:ext cx="1751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chemeClr val="bg1"/>
                </a:solidFill>
              </a:rPr>
              <a:t>Izdevumi (EUR)</a:t>
            </a:r>
          </a:p>
        </p:txBody>
      </p:sp>
    </p:spTree>
    <p:extLst>
      <p:ext uri="{BB962C8B-B14F-4D97-AF65-F5344CB8AC3E}">
        <p14:creationId xmlns:p14="http://schemas.microsoft.com/office/powerpoint/2010/main" val="244263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4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1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8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2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9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6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3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7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2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29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36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43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7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64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71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78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92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99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6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72" grpId="0"/>
      <p:bldP spid="80" grpId="0"/>
      <p:bldP spid="68" grpId="0"/>
      <p:bldP spid="69" grpId="0"/>
      <p:bldP spid="70" grpId="0"/>
      <p:bldP spid="73" grpId="0"/>
      <p:bldP spid="81" grpId="0"/>
      <p:bldP spid="99" grpId="0"/>
      <p:bldP spid="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Taisns savienotājs 4">
            <a:extLst>
              <a:ext uri="{FF2B5EF4-FFF2-40B4-BE49-F238E27FC236}">
                <a16:creationId xmlns:a16="http://schemas.microsoft.com/office/drawing/2014/main" id="{EFBEE4C4-4CA2-4111-AE37-881AEBE63302}"/>
              </a:ext>
            </a:extLst>
          </p:cNvPr>
          <p:cNvCxnSpPr>
            <a:cxnSpLocks/>
          </p:cNvCxnSpPr>
          <p:nvPr/>
        </p:nvCxnSpPr>
        <p:spPr>
          <a:xfrm>
            <a:off x="0" y="3180737"/>
            <a:ext cx="7206077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6E443724-E4C4-4577-B3DD-8E9ED7B642C3}"/>
              </a:ext>
            </a:extLst>
          </p:cNvPr>
          <p:cNvSpPr/>
          <p:nvPr/>
        </p:nvSpPr>
        <p:spPr>
          <a:xfrm>
            <a:off x="2489873" y="633789"/>
            <a:ext cx="1530571" cy="1978357"/>
          </a:xfrm>
          <a:prstGeom prst="rect">
            <a:avLst/>
          </a:prstGeom>
          <a:solidFill>
            <a:srgbClr val="81C7E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4800" dirty="0">
                <a:solidFill>
                  <a:schemeClr val="bg1"/>
                </a:solidFill>
              </a:rPr>
              <a:t>524 </a:t>
            </a:r>
            <a:r>
              <a:rPr lang="lv-LV" sz="2400" dirty="0">
                <a:solidFill>
                  <a:schemeClr val="bg1"/>
                </a:solidFill>
              </a:rPr>
              <a:t>tiesneši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38C0251A-A2E9-4074-B35D-E8004B3E060E}"/>
              </a:ext>
            </a:extLst>
          </p:cNvPr>
          <p:cNvGrpSpPr/>
          <p:nvPr/>
        </p:nvGrpSpPr>
        <p:grpSpPr>
          <a:xfrm>
            <a:off x="4256888" y="3747716"/>
            <a:ext cx="1643878" cy="1978355"/>
            <a:chOff x="4873228" y="3790458"/>
            <a:chExt cx="1643878" cy="1978355"/>
          </a:xfrm>
        </p:grpSpPr>
        <p:sp>
          <p:nvSpPr>
            <p:cNvPr id="12" name="Taisnstūris 11">
              <a:extLst>
                <a:ext uri="{FF2B5EF4-FFF2-40B4-BE49-F238E27FC236}">
                  <a16:creationId xmlns:a16="http://schemas.microsoft.com/office/drawing/2014/main" id="{24300DDB-A590-468F-86B9-F5D46EACE8DB}"/>
                </a:ext>
              </a:extLst>
            </p:cNvPr>
            <p:cNvSpPr/>
            <p:nvPr/>
          </p:nvSpPr>
          <p:spPr>
            <a:xfrm>
              <a:off x="4873229" y="3790458"/>
              <a:ext cx="1520740" cy="1978355"/>
            </a:xfrm>
            <a:prstGeom prst="rect">
              <a:avLst/>
            </a:prstGeom>
            <a:solidFill>
              <a:srgbClr val="D1C637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>
                <a:solidFill>
                  <a:schemeClr val="bg1"/>
                </a:solidFill>
              </a:endParaRPr>
            </a:p>
          </p:txBody>
        </p:sp>
        <p:pic>
          <p:nvPicPr>
            <p:cNvPr id="17" name="Grafika 16" descr="Vīrietis">
              <a:extLst>
                <a:ext uri="{FF2B5EF4-FFF2-40B4-BE49-F238E27FC236}">
                  <a16:creationId xmlns:a16="http://schemas.microsoft.com/office/drawing/2014/main" id="{01617B3D-C24B-4F1B-A277-D9C459E30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005246" y="4058577"/>
              <a:ext cx="712904" cy="716679"/>
            </a:xfrm>
            <a:prstGeom prst="rect">
              <a:avLst/>
            </a:prstGeo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8" name="Grafika 17" descr="Sieviete">
              <a:extLst>
                <a:ext uri="{FF2B5EF4-FFF2-40B4-BE49-F238E27FC236}">
                  <a16:creationId xmlns:a16="http://schemas.microsoft.com/office/drawing/2014/main" id="{96AC0381-0EF5-41D9-BD17-C2EBD24456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60834" y="4062353"/>
              <a:ext cx="712904" cy="712904"/>
            </a:xfrm>
            <a:prstGeom prst="rect">
              <a:avLst/>
            </a:prstGeom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2852C51-9C80-4EEC-BDAA-1F780B259BD9}"/>
                </a:ext>
              </a:extLst>
            </p:cNvPr>
            <p:cNvSpPr txBox="1"/>
            <p:nvPr/>
          </p:nvSpPr>
          <p:spPr>
            <a:xfrm>
              <a:off x="5560834" y="4843080"/>
              <a:ext cx="956272" cy="523220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bg2">
                  <a:lumMod val="50000"/>
                  <a:alpha val="99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lv-LV" sz="2800" dirty="0">
                  <a:solidFill>
                    <a:srgbClr val="8E254D"/>
                  </a:solidFill>
                </a:rPr>
                <a:t>82%</a:t>
              </a:r>
            </a:p>
          </p:txBody>
        </p:sp>
        <p:sp>
          <p:nvSpPr>
            <p:cNvPr id="21" name="Taisnstūris 20">
              <a:extLst>
                <a:ext uri="{FF2B5EF4-FFF2-40B4-BE49-F238E27FC236}">
                  <a16:creationId xmlns:a16="http://schemas.microsoft.com/office/drawing/2014/main" id="{578F57A9-089B-44B5-A491-867265588841}"/>
                </a:ext>
              </a:extLst>
            </p:cNvPr>
            <p:cNvSpPr/>
            <p:nvPr/>
          </p:nvSpPr>
          <p:spPr>
            <a:xfrm>
              <a:off x="4873228" y="4859339"/>
              <a:ext cx="123754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lv-LV" sz="2800" dirty="0">
                  <a:solidFill>
                    <a:schemeClr val="tx2">
                      <a:lumMod val="75000"/>
                    </a:schemeClr>
                  </a:solidFill>
                </a:rPr>
                <a:t>18%</a:t>
              </a:r>
            </a:p>
          </p:txBody>
        </p:sp>
      </p:grpSp>
      <p:cxnSp>
        <p:nvCxnSpPr>
          <p:cNvPr id="43" name="Taisns savienotājs 42">
            <a:extLst>
              <a:ext uri="{FF2B5EF4-FFF2-40B4-BE49-F238E27FC236}">
                <a16:creationId xmlns:a16="http://schemas.microsoft.com/office/drawing/2014/main" id="{13CAAAC4-2CF1-428D-B02D-8C5EBBC8FC6D}"/>
              </a:ext>
            </a:extLst>
          </p:cNvPr>
          <p:cNvCxnSpPr>
            <a:cxnSpLocks/>
          </p:cNvCxnSpPr>
          <p:nvPr/>
        </p:nvCxnSpPr>
        <p:spPr>
          <a:xfrm>
            <a:off x="3183373" y="2632467"/>
            <a:ext cx="0" cy="54827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Taisns savienotājs 43">
            <a:extLst>
              <a:ext uri="{FF2B5EF4-FFF2-40B4-BE49-F238E27FC236}">
                <a16:creationId xmlns:a16="http://schemas.microsoft.com/office/drawing/2014/main" id="{FFAD7532-DDF4-4ED6-B090-6D7B96BEE6D5}"/>
              </a:ext>
            </a:extLst>
          </p:cNvPr>
          <p:cNvCxnSpPr>
            <a:cxnSpLocks/>
          </p:cNvCxnSpPr>
          <p:nvPr/>
        </p:nvCxnSpPr>
        <p:spPr>
          <a:xfrm>
            <a:off x="4991132" y="3180737"/>
            <a:ext cx="0" cy="54827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Taisns savienotājs 44">
            <a:extLst>
              <a:ext uri="{FF2B5EF4-FFF2-40B4-BE49-F238E27FC236}">
                <a16:creationId xmlns:a16="http://schemas.microsoft.com/office/drawing/2014/main" id="{9F850735-7ADA-469C-A5A9-AC7A449C2DEA}"/>
              </a:ext>
            </a:extLst>
          </p:cNvPr>
          <p:cNvCxnSpPr>
            <a:cxnSpLocks/>
          </p:cNvCxnSpPr>
          <p:nvPr/>
        </p:nvCxnSpPr>
        <p:spPr>
          <a:xfrm>
            <a:off x="7197759" y="2632467"/>
            <a:ext cx="0" cy="54827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4143B49F-C102-4672-A702-E59300481C51}"/>
              </a:ext>
            </a:extLst>
          </p:cNvPr>
          <p:cNvSpPr txBox="1"/>
          <p:nvPr/>
        </p:nvSpPr>
        <p:spPr>
          <a:xfrm>
            <a:off x="-13749" y="437378"/>
            <a:ext cx="2439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PERSONĀLS (TIESNEŠI)</a:t>
            </a:r>
          </a:p>
        </p:txBody>
      </p:sp>
      <p:cxnSp>
        <p:nvCxnSpPr>
          <p:cNvPr id="35" name="Taisns savienotājs 34">
            <a:extLst>
              <a:ext uri="{FF2B5EF4-FFF2-40B4-BE49-F238E27FC236}">
                <a16:creationId xmlns:a16="http://schemas.microsoft.com/office/drawing/2014/main" id="{B498E8B4-1B77-4F58-A7AA-4E4EDDBE9D58}"/>
              </a:ext>
            </a:extLst>
          </p:cNvPr>
          <p:cNvCxnSpPr>
            <a:cxnSpLocks/>
          </p:cNvCxnSpPr>
          <p:nvPr/>
        </p:nvCxnSpPr>
        <p:spPr>
          <a:xfrm flipH="1">
            <a:off x="7119104" y="3180737"/>
            <a:ext cx="3067116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Taisns savienotājs 46">
            <a:extLst>
              <a:ext uri="{FF2B5EF4-FFF2-40B4-BE49-F238E27FC236}">
                <a16:creationId xmlns:a16="http://schemas.microsoft.com/office/drawing/2014/main" id="{9FCC6D6F-0CF6-4D53-A2F7-849130AB8656}"/>
              </a:ext>
            </a:extLst>
          </p:cNvPr>
          <p:cNvCxnSpPr>
            <a:cxnSpLocks/>
          </p:cNvCxnSpPr>
          <p:nvPr/>
        </p:nvCxnSpPr>
        <p:spPr>
          <a:xfrm>
            <a:off x="10186220" y="3199446"/>
            <a:ext cx="0" cy="54827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a 5">
            <a:extLst>
              <a:ext uri="{FF2B5EF4-FFF2-40B4-BE49-F238E27FC236}">
                <a16:creationId xmlns:a16="http://schemas.microsoft.com/office/drawing/2014/main" id="{FA934F15-E24C-455D-B89C-942D5F631FC9}"/>
              </a:ext>
            </a:extLst>
          </p:cNvPr>
          <p:cNvGrpSpPr/>
          <p:nvPr/>
        </p:nvGrpSpPr>
        <p:grpSpPr>
          <a:xfrm>
            <a:off x="9425849" y="3789168"/>
            <a:ext cx="1520741" cy="1978357"/>
            <a:chOff x="9425849" y="3789168"/>
            <a:chExt cx="1520741" cy="1978357"/>
          </a:xfrm>
        </p:grpSpPr>
        <p:grpSp>
          <p:nvGrpSpPr>
            <p:cNvPr id="19" name="Grupa 18">
              <a:extLst>
                <a:ext uri="{FF2B5EF4-FFF2-40B4-BE49-F238E27FC236}">
                  <a16:creationId xmlns:a16="http://schemas.microsoft.com/office/drawing/2014/main" id="{C0E59869-5189-479E-B537-3891EF061DB5}"/>
                </a:ext>
              </a:extLst>
            </p:cNvPr>
            <p:cNvGrpSpPr/>
            <p:nvPr/>
          </p:nvGrpSpPr>
          <p:grpSpPr>
            <a:xfrm>
              <a:off x="9425849" y="3789168"/>
              <a:ext cx="1520741" cy="1978357"/>
              <a:chOff x="6767021" y="870858"/>
              <a:chExt cx="1520741" cy="1978357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13" name="Taisnstūris 12">
                <a:extLst>
                  <a:ext uri="{FF2B5EF4-FFF2-40B4-BE49-F238E27FC236}">
                    <a16:creationId xmlns:a16="http://schemas.microsoft.com/office/drawing/2014/main" id="{608CC8A1-C021-4AD1-999C-AAB16D06CF55}"/>
                  </a:ext>
                </a:extLst>
              </p:cNvPr>
              <p:cNvSpPr/>
              <p:nvPr/>
            </p:nvSpPr>
            <p:spPr>
              <a:xfrm>
                <a:off x="6767022" y="870858"/>
                <a:ext cx="1520740" cy="19783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v-LV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Taisnstūris 22">
                <a:extLst>
                  <a:ext uri="{FF2B5EF4-FFF2-40B4-BE49-F238E27FC236}">
                    <a16:creationId xmlns:a16="http://schemas.microsoft.com/office/drawing/2014/main" id="{3B8CBF8B-9A3A-4A10-87C0-06A50D25B2E0}"/>
                  </a:ext>
                </a:extLst>
              </p:cNvPr>
              <p:cNvSpPr/>
              <p:nvPr/>
            </p:nvSpPr>
            <p:spPr>
              <a:xfrm>
                <a:off x="6767021" y="1857164"/>
                <a:ext cx="1448626" cy="646331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lv-LV" dirty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rPr>
                  <a:t>Doktora grāds</a:t>
                </a: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0ABD220-6829-40A1-88B9-D1C2E076D707}"/>
                </a:ext>
              </a:extLst>
            </p:cNvPr>
            <p:cNvSpPr txBox="1"/>
            <p:nvPr/>
          </p:nvSpPr>
          <p:spPr>
            <a:xfrm>
              <a:off x="9935851" y="4124084"/>
              <a:ext cx="83898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4000" dirty="0">
                  <a:solidFill>
                    <a:schemeClr val="bg1">
                      <a:lumMod val="95000"/>
                    </a:schemeClr>
                  </a:solidFill>
                </a:rPr>
                <a:t>3</a:t>
              </a:r>
            </a:p>
          </p:txBody>
        </p:sp>
      </p:grpSp>
      <p:grpSp>
        <p:nvGrpSpPr>
          <p:cNvPr id="8" name="Grupa 7">
            <a:extLst>
              <a:ext uri="{FF2B5EF4-FFF2-40B4-BE49-F238E27FC236}">
                <a16:creationId xmlns:a16="http://schemas.microsoft.com/office/drawing/2014/main" id="{6852AC00-4190-49D8-BC18-0C84837E652A}"/>
              </a:ext>
            </a:extLst>
          </p:cNvPr>
          <p:cNvGrpSpPr/>
          <p:nvPr/>
        </p:nvGrpSpPr>
        <p:grpSpPr>
          <a:xfrm>
            <a:off x="6388660" y="633789"/>
            <a:ext cx="1634833" cy="2042570"/>
            <a:chOff x="6419553" y="589896"/>
            <a:chExt cx="1634833" cy="2042570"/>
          </a:xfrm>
        </p:grpSpPr>
        <p:sp>
          <p:nvSpPr>
            <p:cNvPr id="49" name="Taisnstūris 48">
              <a:extLst>
                <a:ext uri="{FF2B5EF4-FFF2-40B4-BE49-F238E27FC236}">
                  <a16:creationId xmlns:a16="http://schemas.microsoft.com/office/drawing/2014/main" id="{F413831F-8C8A-49AF-BC62-328B8C66C8F6}"/>
                </a:ext>
              </a:extLst>
            </p:cNvPr>
            <p:cNvSpPr/>
            <p:nvPr/>
          </p:nvSpPr>
          <p:spPr>
            <a:xfrm>
              <a:off x="6476601" y="654109"/>
              <a:ext cx="1520740" cy="1978357"/>
            </a:xfrm>
            <a:prstGeom prst="rect">
              <a:avLst/>
            </a:prstGeom>
            <a:solidFill>
              <a:srgbClr val="40C09E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>
                <a:solidFill>
                  <a:schemeClr val="bg1"/>
                </a:solidFill>
              </a:endParaRPr>
            </a:p>
          </p:txBody>
        </p:sp>
        <p:pic>
          <p:nvPicPr>
            <p:cNvPr id="50" name="Grafika 49" descr="Grupa">
              <a:extLst>
                <a:ext uri="{FF2B5EF4-FFF2-40B4-BE49-F238E27FC236}">
                  <a16:creationId xmlns:a16="http://schemas.microsoft.com/office/drawing/2014/main" id="{AD6BC7EB-9AEE-43A8-A015-BF50DD5CC6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817702" y="589896"/>
              <a:ext cx="914400" cy="812291"/>
            </a:xfrm>
            <a:prstGeom prst="rect">
              <a:avLst/>
            </a:prstGeom>
          </p:spPr>
        </p:pic>
        <p:sp>
          <p:nvSpPr>
            <p:cNvPr id="51" name="Taisnstūris 50">
              <a:extLst>
                <a:ext uri="{FF2B5EF4-FFF2-40B4-BE49-F238E27FC236}">
                  <a16:creationId xmlns:a16="http://schemas.microsoft.com/office/drawing/2014/main" id="{22903D1E-7C51-46DD-9329-1F6790C8F12E}"/>
                </a:ext>
              </a:extLst>
            </p:cNvPr>
            <p:cNvSpPr/>
            <p:nvPr/>
          </p:nvSpPr>
          <p:spPr>
            <a:xfrm>
              <a:off x="6419553" y="2111571"/>
              <a:ext cx="163483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dirty="0">
                  <a:solidFill>
                    <a:schemeClr val="accent4">
                      <a:lumMod val="20000"/>
                      <a:lumOff val="80000"/>
                    </a:schemeClr>
                  </a:solidFill>
                </a:rPr>
                <a:t>Tiesnešu atlase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2C85FC2-4FED-4CE7-AF79-7D04E1F36E37}"/>
                </a:ext>
              </a:extLst>
            </p:cNvPr>
            <p:cNvSpPr txBox="1"/>
            <p:nvPr/>
          </p:nvSpPr>
          <p:spPr>
            <a:xfrm>
              <a:off x="6476601" y="1323463"/>
              <a:ext cx="152073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accent4">
                      <a:lumMod val="20000"/>
                      <a:lumOff val="80000"/>
                    </a:schemeClr>
                  </a:solidFill>
                </a:rPr>
                <a:t>13 pieteikumi uz 1 vietu </a:t>
              </a:r>
            </a:p>
            <a:p>
              <a:pPr algn="ctr"/>
              <a:r>
                <a:rPr lang="lv-LV" sz="800" dirty="0">
                  <a:solidFill>
                    <a:schemeClr val="accent4">
                      <a:lumMod val="20000"/>
                      <a:lumOff val="80000"/>
                    </a:schemeClr>
                  </a:solidFill>
                </a:rPr>
                <a:t>(ārējie konkursi)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0404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2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7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>
            <a:extLst>
              <a:ext uri="{FF2B5EF4-FFF2-40B4-BE49-F238E27FC236}">
                <a16:creationId xmlns:a16="http://schemas.microsoft.com/office/drawing/2014/main" id="{8497ABF7-6AF0-443D-B33D-C846AEA05DEF}"/>
              </a:ext>
            </a:extLst>
          </p:cNvPr>
          <p:cNvSpPr txBox="1"/>
          <p:nvPr/>
        </p:nvSpPr>
        <p:spPr>
          <a:xfrm>
            <a:off x="8570640" y="4255625"/>
            <a:ext cx="939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EED176"/>
                </a:solidFill>
              </a:rPr>
              <a:t>62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94511C0E-CE95-45CD-9A6B-A78E7F500EB4}"/>
              </a:ext>
            </a:extLst>
          </p:cNvPr>
          <p:cNvGrpSpPr/>
          <p:nvPr/>
        </p:nvGrpSpPr>
        <p:grpSpPr>
          <a:xfrm>
            <a:off x="2235137" y="1765910"/>
            <a:ext cx="1904051" cy="2268405"/>
            <a:chOff x="2131235" y="1756076"/>
            <a:chExt cx="1869311" cy="2268405"/>
          </a:xfrm>
        </p:grpSpPr>
        <p:pic>
          <p:nvPicPr>
            <p:cNvPr id="8" name="Grafika 7" descr="Vīrietis">
              <a:extLst>
                <a:ext uri="{FF2B5EF4-FFF2-40B4-BE49-F238E27FC236}">
                  <a16:creationId xmlns:a16="http://schemas.microsoft.com/office/drawing/2014/main" id="{BF60E982-F522-4CF8-9B5D-0A97954198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131235" y="1756076"/>
              <a:ext cx="1869311" cy="1869311"/>
            </a:xfrm>
            <a:prstGeom prst="rect">
              <a:avLst/>
            </a:prstGeom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D3C1AD4-0A39-49A5-99F9-4529A1E70E50}"/>
                </a:ext>
              </a:extLst>
            </p:cNvPr>
            <p:cNvSpPr txBox="1"/>
            <p:nvPr/>
          </p:nvSpPr>
          <p:spPr>
            <a:xfrm>
              <a:off x="2712824" y="3655149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2016</a:t>
              </a:r>
            </a:p>
          </p:txBody>
        </p:sp>
      </p:grpSp>
      <p:sp>
        <p:nvSpPr>
          <p:cNvPr id="6" name="Taisnstūris 5">
            <a:extLst>
              <a:ext uri="{FF2B5EF4-FFF2-40B4-BE49-F238E27FC236}">
                <a16:creationId xmlns:a16="http://schemas.microsoft.com/office/drawing/2014/main" id="{12253F83-B2D6-4BAC-9A11-7D97EFDAF333}"/>
              </a:ext>
            </a:extLst>
          </p:cNvPr>
          <p:cNvSpPr/>
          <p:nvPr/>
        </p:nvSpPr>
        <p:spPr>
          <a:xfrm>
            <a:off x="1998144" y="4501191"/>
            <a:ext cx="3883043" cy="12679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TIESNEŠU PALĪGU </a:t>
            </a:r>
          </a:p>
          <a:p>
            <a:pPr algn="ctr"/>
            <a:r>
              <a:rPr lang="lv-LV" dirty="0"/>
              <a:t>mainības īpatsvars vidēji gadā</a:t>
            </a:r>
            <a:endParaRPr lang="lv-LV" sz="2400" dirty="0">
              <a:solidFill>
                <a:schemeClr val="bg1"/>
              </a:solidFill>
            </a:endParaRPr>
          </a:p>
        </p:txBody>
      </p:sp>
      <p:grpSp>
        <p:nvGrpSpPr>
          <p:cNvPr id="3" name="Grupa 2">
            <a:extLst>
              <a:ext uri="{FF2B5EF4-FFF2-40B4-BE49-F238E27FC236}">
                <a16:creationId xmlns:a16="http://schemas.microsoft.com/office/drawing/2014/main" id="{814C3B4C-E89C-4030-AD1A-80BACF3A4960}"/>
              </a:ext>
            </a:extLst>
          </p:cNvPr>
          <p:cNvGrpSpPr/>
          <p:nvPr/>
        </p:nvGrpSpPr>
        <p:grpSpPr>
          <a:xfrm>
            <a:off x="3407419" y="2422840"/>
            <a:ext cx="1178500" cy="1609064"/>
            <a:chOff x="3382511" y="2399907"/>
            <a:chExt cx="1178500" cy="1609064"/>
          </a:xfrm>
        </p:grpSpPr>
        <p:pic>
          <p:nvPicPr>
            <p:cNvPr id="9" name="Grafika 8" descr="Vīrietis">
              <a:extLst>
                <a:ext uri="{FF2B5EF4-FFF2-40B4-BE49-F238E27FC236}">
                  <a16:creationId xmlns:a16="http://schemas.microsoft.com/office/drawing/2014/main" id="{A6DCEC2E-3E98-4277-A74D-5E879C46C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382511" y="2399907"/>
              <a:ext cx="1178500" cy="11785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4B23B36-3482-4FC1-B47C-9E4EB73FCE1E}"/>
                </a:ext>
              </a:extLst>
            </p:cNvPr>
            <p:cNvSpPr txBox="1"/>
            <p:nvPr/>
          </p:nvSpPr>
          <p:spPr>
            <a:xfrm>
              <a:off x="3626834" y="3639639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2017</a:t>
              </a:r>
            </a:p>
          </p:txBody>
        </p:sp>
      </p:grpSp>
      <p:grpSp>
        <p:nvGrpSpPr>
          <p:cNvPr id="27" name="Grupa 26">
            <a:extLst>
              <a:ext uri="{FF2B5EF4-FFF2-40B4-BE49-F238E27FC236}">
                <a16:creationId xmlns:a16="http://schemas.microsoft.com/office/drawing/2014/main" id="{6E2DA04D-1CA1-4B70-8C14-659FCED41B79}"/>
              </a:ext>
            </a:extLst>
          </p:cNvPr>
          <p:cNvGrpSpPr/>
          <p:nvPr/>
        </p:nvGrpSpPr>
        <p:grpSpPr>
          <a:xfrm>
            <a:off x="6638" y="3421843"/>
            <a:ext cx="5194769" cy="777826"/>
            <a:chOff x="7749" y="3261189"/>
            <a:chExt cx="5194769" cy="777826"/>
          </a:xfrm>
        </p:grpSpPr>
        <p:cxnSp>
          <p:nvCxnSpPr>
            <p:cNvPr id="4" name="Taisns savienotājs 3">
              <a:extLst>
                <a:ext uri="{FF2B5EF4-FFF2-40B4-BE49-F238E27FC236}">
                  <a16:creationId xmlns:a16="http://schemas.microsoft.com/office/drawing/2014/main" id="{5919B35E-ECC7-44CF-B35E-C7A67A0807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49" y="3273444"/>
              <a:ext cx="2609088" cy="0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upa 16">
              <a:extLst>
                <a:ext uri="{FF2B5EF4-FFF2-40B4-BE49-F238E27FC236}">
                  <a16:creationId xmlns:a16="http://schemas.microsoft.com/office/drawing/2014/main" id="{D765ABFB-7920-4C4E-9DA3-D4A86FFB8BEA}"/>
                </a:ext>
              </a:extLst>
            </p:cNvPr>
            <p:cNvGrpSpPr/>
            <p:nvPr/>
          </p:nvGrpSpPr>
          <p:grpSpPr>
            <a:xfrm>
              <a:off x="2600512" y="3261189"/>
              <a:ext cx="2602006" cy="777826"/>
              <a:chOff x="2609088" y="3239074"/>
              <a:chExt cx="2602006" cy="777826"/>
            </a:xfrm>
          </p:grpSpPr>
          <p:cxnSp>
            <p:nvCxnSpPr>
              <p:cNvPr id="14" name="Taisns savienotājs 13">
                <a:extLst>
                  <a:ext uri="{FF2B5EF4-FFF2-40B4-BE49-F238E27FC236}">
                    <a16:creationId xmlns:a16="http://schemas.microsoft.com/office/drawing/2014/main" id="{8499A9EB-F69D-43B3-BD70-848B2D5A607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09088" y="4016900"/>
                <a:ext cx="2602006" cy="0"/>
              </a:xfrm>
              <a:prstGeom prst="line">
                <a:avLst/>
              </a:prstGeom>
              <a:ln>
                <a:solidFill>
                  <a:schemeClr val="bg1">
                    <a:lumMod val="9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Taisns savienotājs 14">
                <a:extLst>
                  <a:ext uri="{FF2B5EF4-FFF2-40B4-BE49-F238E27FC236}">
                    <a16:creationId xmlns:a16="http://schemas.microsoft.com/office/drawing/2014/main" id="{34D350CD-C1C4-4544-AD83-246F50CDBB1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09088" y="3239074"/>
                <a:ext cx="0" cy="777826"/>
              </a:xfrm>
              <a:prstGeom prst="line">
                <a:avLst/>
              </a:prstGeom>
              <a:ln>
                <a:solidFill>
                  <a:schemeClr val="bg1">
                    <a:lumMod val="9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Grupa 32">
            <a:extLst>
              <a:ext uri="{FF2B5EF4-FFF2-40B4-BE49-F238E27FC236}">
                <a16:creationId xmlns:a16="http://schemas.microsoft.com/office/drawing/2014/main" id="{3E11DBE1-DB53-4532-BEE9-463492BEDDE8}"/>
              </a:ext>
            </a:extLst>
          </p:cNvPr>
          <p:cNvGrpSpPr/>
          <p:nvPr/>
        </p:nvGrpSpPr>
        <p:grpSpPr>
          <a:xfrm>
            <a:off x="6904068" y="3443136"/>
            <a:ext cx="5211772" cy="801343"/>
            <a:chOff x="6972528" y="3444033"/>
            <a:chExt cx="5211772" cy="801343"/>
          </a:xfrm>
        </p:grpSpPr>
        <p:cxnSp>
          <p:nvCxnSpPr>
            <p:cNvPr id="22" name="Taisns savienotājs 21">
              <a:extLst>
                <a:ext uri="{FF2B5EF4-FFF2-40B4-BE49-F238E27FC236}">
                  <a16:creationId xmlns:a16="http://schemas.microsoft.com/office/drawing/2014/main" id="{8967C719-CB5E-4B82-B80D-E74AFA6F56C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581616" y="3444033"/>
              <a:ext cx="2602684" cy="23517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upa 20">
              <a:extLst>
                <a:ext uri="{FF2B5EF4-FFF2-40B4-BE49-F238E27FC236}">
                  <a16:creationId xmlns:a16="http://schemas.microsoft.com/office/drawing/2014/main" id="{96142F27-41FF-4ED4-997F-A0C5E7D18237}"/>
                </a:ext>
              </a:extLst>
            </p:cNvPr>
            <p:cNvGrpSpPr/>
            <p:nvPr/>
          </p:nvGrpSpPr>
          <p:grpSpPr>
            <a:xfrm>
              <a:off x="6972528" y="3444033"/>
              <a:ext cx="2609088" cy="801343"/>
              <a:chOff x="6980228" y="3215557"/>
              <a:chExt cx="2609088" cy="801343"/>
            </a:xfrm>
          </p:grpSpPr>
          <p:cxnSp>
            <p:nvCxnSpPr>
              <p:cNvPr id="23" name="Taisns savienotājs 22">
                <a:extLst>
                  <a:ext uri="{FF2B5EF4-FFF2-40B4-BE49-F238E27FC236}">
                    <a16:creationId xmlns:a16="http://schemas.microsoft.com/office/drawing/2014/main" id="{13FB6476-A89E-4F94-BB91-C3694E8AB47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980228" y="4016900"/>
                <a:ext cx="2609088" cy="0"/>
              </a:xfrm>
              <a:prstGeom prst="line">
                <a:avLst/>
              </a:prstGeom>
              <a:ln>
                <a:solidFill>
                  <a:schemeClr val="bg1">
                    <a:lumMod val="9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Taisns savienotājs 23">
                <a:extLst>
                  <a:ext uri="{FF2B5EF4-FFF2-40B4-BE49-F238E27FC236}">
                    <a16:creationId xmlns:a16="http://schemas.microsoft.com/office/drawing/2014/main" id="{DAD99CB9-6B76-4088-B2FC-6D64494AA4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582912" y="3215557"/>
                <a:ext cx="0" cy="777826"/>
              </a:xfrm>
              <a:prstGeom prst="line">
                <a:avLst/>
              </a:prstGeom>
              <a:ln>
                <a:solidFill>
                  <a:schemeClr val="bg1">
                    <a:lumMod val="9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E691972-AC23-427C-A29F-6D6484799D02}"/>
              </a:ext>
            </a:extLst>
          </p:cNvPr>
          <p:cNvSpPr txBox="1"/>
          <p:nvPr/>
        </p:nvSpPr>
        <p:spPr>
          <a:xfrm>
            <a:off x="2757174" y="4212404"/>
            <a:ext cx="848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81C7E7"/>
                </a:solidFill>
              </a:rPr>
              <a:t>19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49043C2-3D28-4906-89A6-9A43A95FB60F}"/>
              </a:ext>
            </a:extLst>
          </p:cNvPr>
          <p:cNvSpPr txBox="1"/>
          <p:nvPr/>
        </p:nvSpPr>
        <p:spPr>
          <a:xfrm>
            <a:off x="3823913" y="4229987"/>
            <a:ext cx="287840" cy="536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81C7E7"/>
                </a:solidFill>
              </a:rPr>
              <a:t>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E546042-D3F9-4B36-B94B-436A1B09028E}"/>
              </a:ext>
            </a:extLst>
          </p:cNvPr>
          <p:cNvSpPr txBox="1"/>
          <p:nvPr/>
        </p:nvSpPr>
        <p:spPr>
          <a:xfrm>
            <a:off x="4510822" y="4219597"/>
            <a:ext cx="652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81C7E7"/>
                </a:solidFill>
              </a:rPr>
              <a:t>17</a:t>
            </a:r>
          </a:p>
        </p:txBody>
      </p:sp>
      <p:grpSp>
        <p:nvGrpSpPr>
          <p:cNvPr id="7" name="Grupa 6">
            <a:extLst>
              <a:ext uri="{FF2B5EF4-FFF2-40B4-BE49-F238E27FC236}">
                <a16:creationId xmlns:a16="http://schemas.microsoft.com/office/drawing/2014/main" id="{75073860-B79C-4BAE-B8AD-5EA8E759A549}"/>
              </a:ext>
            </a:extLst>
          </p:cNvPr>
          <p:cNvGrpSpPr/>
          <p:nvPr/>
        </p:nvGrpSpPr>
        <p:grpSpPr>
          <a:xfrm>
            <a:off x="6228069" y="1811225"/>
            <a:ext cx="1871921" cy="2205293"/>
            <a:chOff x="6127681" y="1736957"/>
            <a:chExt cx="1871921" cy="220529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B54DC33-C9D3-4EEC-A70F-5D0B2725962E}"/>
                </a:ext>
              </a:extLst>
            </p:cNvPr>
            <p:cNvSpPr txBox="1"/>
            <p:nvPr/>
          </p:nvSpPr>
          <p:spPr>
            <a:xfrm>
              <a:off x="6754676" y="3572918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2016</a:t>
              </a:r>
            </a:p>
          </p:txBody>
        </p:sp>
        <p:pic>
          <p:nvPicPr>
            <p:cNvPr id="29" name="Grafika 28" descr="Vīrietis">
              <a:extLst>
                <a:ext uri="{FF2B5EF4-FFF2-40B4-BE49-F238E27FC236}">
                  <a16:creationId xmlns:a16="http://schemas.microsoft.com/office/drawing/2014/main" id="{CDC8C921-6246-4189-AC69-91FB1BCDA35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127681" y="1736957"/>
              <a:ext cx="1871921" cy="1920643"/>
            </a:xfrm>
            <a:prstGeom prst="rect">
              <a:avLst/>
            </a:prstGeom>
          </p:spPr>
        </p:pic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id="{AD8A0CC3-A739-44BB-BA7A-A06471775D86}"/>
              </a:ext>
            </a:extLst>
          </p:cNvPr>
          <p:cNvGrpSpPr/>
          <p:nvPr/>
        </p:nvGrpSpPr>
        <p:grpSpPr>
          <a:xfrm>
            <a:off x="7346998" y="2263015"/>
            <a:ext cx="1434549" cy="1745956"/>
            <a:chOff x="7348245" y="2169212"/>
            <a:chExt cx="1434549" cy="1745956"/>
          </a:xfrm>
        </p:grpSpPr>
        <p:pic>
          <p:nvPicPr>
            <p:cNvPr id="30" name="Grafika 29" descr="Vīrietis">
              <a:extLst>
                <a:ext uri="{FF2B5EF4-FFF2-40B4-BE49-F238E27FC236}">
                  <a16:creationId xmlns:a16="http://schemas.microsoft.com/office/drawing/2014/main" id="{379E6BAF-8A20-4590-988E-CE2D8A175C0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348245" y="2169212"/>
              <a:ext cx="1434549" cy="1434549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937E9E8-3499-4A1F-A848-1603B3EC7E81}"/>
                </a:ext>
              </a:extLst>
            </p:cNvPr>
            <p:cNvSpPr txBox="1"/>
            <p:nvPr/>
          </p:nvSpPr>
          <p:spPr>
            <a:xfrm>
              <a:off x="7719632" y="3545836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2017</a:t>
              </a:r>
            </a:p>
          </p:txBody>
        </p:sp>
      </p:grpSp>
      <p:grpSp>
        <p:nvGrpSpPr>
          <p:cNvPr id="16" name="Grupa 15">
            <a:extLst>
              <a:ext uri="{FF2B5EF4-FFF2-40B4-BE49-F238E27FC236}">
                <a16:creationId xmlns:a16="http://schemas.microsoft.com/office/drawing/2014/main" id="{8EA5B8E1-A0A2-42CE-BACC-A718CBA0472B}"/>
              </a:ext>
            </a:extLst>
          </p:cNvPr>
          <p:cNvGrpSpPr/>
          <p:nvPr/>
        </p:nvGrpSpPr>
        <p:grpSpPr>
          <a:xfrm>
            <a:off x="8081870" y="2054992"/>
            <a:ext cx="1701195" cy="1961391"/>
            <a:chOff x="8052212" y="1944050"/>
            <a:chExt cx="1701195" cy="1961391"/>
          </a:xfrm>
        </p:grpSpPr>
        <p:pic>
          <p:nvPicPr>
            <p:cNvPr id="31" name="Grafika 30" descr="Vīrietis">
              <a:extLst>
                <a:ext uri="{FF2B5EF4-FFF2-40B4-BE49-F238E27FC236}">
                  <a16:creationId xmlns:a16="http://schemas.microsoft.com/office/drawing/2014/main" id="{A3703DCF-7655-49FF-9717-36C56D72D09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052212" y="1944050"/>
              <a:ext cx="1701195" cy="1701195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5422AF9-2CA4-41E2-9BA1-918949DC68A5}"/>
                </a:ext>
              </a:extLst>
            </p:cNvPr>
            <p:cNvSpPr txBox="1"/>
            <p:nvPr/>
          </p:nvSpPr>
          <p:spPr>
            <a:xfrm>
              <a:off x="8585668" y="3536109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2018</a:t>
              </a:r>
            </a:p>
          </p:txBody>
        </p:sp>
      </p:grpSp>
      <p:sp>
        <p:nvSpPr>
          <p:cNvPr id="37" name="Taisnstūris 36">
            <a:extLst>
              <a:ext uri="{FF2B5EF4-FFF2-40B4-BE49-F238E27FC236}">
                <a16:creationId xmlns:a16="http://schemas.microsoft.com/office/drawing/2014/main" id="{02B7CCFE-C97C-4A9E-A96A-C266CF0D3F46}"/>
              </a:ext>
            </a:extLst>
          </p:cNvPr>
          <p:cNvSpPr/>
          <p:nvPr/>
        </p:nvSpPr>
        <p:spPr>
          <a:xfrm>
            <a:off x="5906244" y="4797688"/>
            <a:ext cx="4439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dirty="0">
                <a:solidFill>
                  <a:schemeClr val="bg1">
                    <a:lumMod val="9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TIESAS SĒŽU SEKRETĀRU</a:t>
            </a:r>
          </a:p>
          <a:p>
            <a:pPr algn="ctr"/>
            <a:r>
              <a:rPr lang="lv-LV" dirty="0">
                <a:solidFill>
                  <a:schemeClr val="bg1">
                    <a:lumMod val="95000"/>
                  </a:schemeClr>
                </a:solidFill>
                <a:ea typeface="Calibri" panose="020F0502020204030204" pitchFamily="34" charset="0"/>
              </a:rPr>
              <a:t>mainības īpatsvars vidēji gadā </a:t>
            </a:r>
            <a:endParaRPr lang="lv-LV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221829A-71D0-4DCA-828C-1B1A4576061A}"/>
              </a:ext>
            </a:extLst>
          </p:cNvPr>
          <p:cNvSpPr txBox="1"/>
          <p:nvPr/>
        </p:nvSpPr>
        <p:spPr>
          <a:xfrm>
            <a:off x="6765337" y="4267250"/>
            <a:ext cx="84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EED176"/>
                </a:solidFill>
              </a:rPr>
              <a:t>64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A31E29A-2646-44AB-B684-C9605D9B5022}"/>
              </a:ext>
            </a:extLst>
          </p:cNvPr>
          <p:cNvSpPr txBox="1"/>
          <p:nvPr/>
        </p:nvSpPr>
        <p:spPr>
          <a:xfrm>
            <a:off x="7646086" y="4274468"/>
            <a:ext cx="9599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EED176"/>
                </a:solidFill>
              </a:rPr>
              <a:t>42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8BC123A2-B724-48E2-B4DC-B841673C3766}"/>
              </a:ext>
            </a:extLst>
          </p:cNvPr>
          <p:cNvGrpSpPr/>
          <p:nvPr/>
        </p:nvGrpSpPr>
        <p:grpSpPr>
          <a:xfrm>
            <a:off x="4035287" y="1953954"/>
            <a:ext cx="1638448" cy="2077032"/>
            <a:chOff x="4035287" y="1953954"/>
            <a:chExt cx="1638448" cy="207703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8FBE02F-742A-43B0-AC8F-1DE2B0C452EA}"/>
                </a:ext>
              </a:extLst>
            </p:cNvPr>
            <p:cNvSpPr txBox="1"/>
            <p:nvPr/>
          </p:nvSpPr>
          <p:spPr>
            <a:xfrm>
              <a:off x="4477603" y="3661654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2018</a:t>
              </a:r>
            </a:p>
          </p:txBody>
        </p:sp>
        <p:pic>
          <p:nvPicPr>
            <p:cNvPr id="41" name="Grafika 40" descr="Vīrietis">
              <a:extLst>
                <a:ext uri="{FF2B5EF4-FFF2-40B4-BE49-F238E27FC236}">
                  <a16:creationId xmlns:a16="http://schemas.microsoft.com/office/drawing/2014/main" id="{6DD9132E-FCB8-412C-AE73-613488EA21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35287" y="1953954"/>
              <a:ext cx="1638448" cy="1701195"/>
            </a:xfrm>
            <a:prstGeom prst="rect">
              <a:avLst/>
            </a:prstGeom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F4963CDC-517E-4E07-AC01-3B4D4617EBB1}"/>
              </a:ext>
            </a:extLst>
          </p:cNvPr>
          <p:cNvSpPr txBox="1"/>
          <p:nvPr/>
        </p:nvSpPr>
        <p:spPr>
          <a:xfrm>
            <a:off x="280761" y="212195"/>
            <a:ext cx="3126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dirty="0">
                <a:solidFill>
                  <a:schemeClr val="bg1"/>
                </a:solidFill>
              </a:rPr>
              <a:t>PERSONĀLS </a:t>
            </a:r>
          </a:p>
          <a:p>
            <a:r>
              <a:rPr lang="lv-LV" b="1" dirty="0">
                <a:solidFill>
                  <a:schemeClr val="bg1"/>
                </a:solidFill>
              </a:rPr>
              <a:t>TIESU DRABINIEKI</a:t>
            </a:r>
          </a:p>
          <a:p>
            <a:endParaRPr lang="lv-LV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1B0653-2DD5-443E-94D7-64617987B93C}"/>
              </a:ext>
            </a:extLst>
          </p:cNvPr>
          <p:cNvSpPr txBox="1"/>
          <p:nvPr/>
        </p:nvSpPr>
        <p:spPr>
          <a:xfrm>
            <a:off x="280761" y="1168672"/>
            <a:ext cx="3552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chemeClr val="bg1"/>
                </a:solidFill>
              </a:rPr>
              <a:t>KOPĀ </a:t>
            </a:r>
            <a:r>
              <a:rPr lang="lv-LV" sz="1600" dirty="0">
                <a:solidFill>
                  <a:schemeClr val="bg1"/>
                </a:solidFill>
              </a:rPr>
              <a:t>(darbinieki)- </a:t>
            </a:r>
            <a:r>
              <a:rPr lang="lv-LV" sz="2800" dirty="0">
                <a:solidFill>
                  <a:schemeClr val="bg1"/>
                </a:solidFill>
              </a:rPr>
              <a:t>2100</a:t>
            </a:r>
          </a:p>
        </p:txBody>
      </p:sp>
    </p:spTree>
    <p:extLst>
      <p:ext uri="{BB962C8B-B14F-4D97-AF65-F5344CB8AC3E}">
        <p14:creationId xmlns:p14="http://schemas.microsoft.com/office/powerpoint/2010/main" val="416814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1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9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7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3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8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6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6" grpId="0"/>
      <p:bldP spid="25" grpId="0"/>
      <p:bldP spid="26" grpId="0"/>
      <p:bldP spid="28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123EEE27-576D-4D97-8938-7EC8DFC9B313}"/>
              </a:ext>
            </a:extLst>
          </p:cNvPr>
          <p:cNvSpPr txBox="1"/>
          <p:nvPr/>
        </p:nvSpPr>
        <p:spPr>
          <a:xfrm>
            <a:off x="2667009" y="673361"/>
            <a:ext cx="1989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Tiesu reforma</a:t>
            </a:r>
          </a:p>
          <a:p>
            <a:endParaRPr lang="lv-LV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5114045-043C-47ED-AAA8-65904C453060}"/>
              </a:ext>
            </a:extLst>
          </p:cNvPr>
          <p:cNvSpPr txBox="1"/>
          <p:nvPr/>
        </p:nvSpPr>
        <p:spPr>
          <a:xfrm>
            <a:off x="371780" y="1868828"/>
            <a:ext cx="36205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Zemesgrāmatu integrācija </a:t>
            </a:r>
          </a:p>
          <a:p>
            <a:endParaRPr lang="lv-LV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DEC9946-8DE0-4FE8-A814-CEF92B4A80BD}"/>
              </a:ext>
            </a:extLst>
          </p:cNvPr>
          <p:cNvSpPr txBox="1"/>
          <p:nvPr/>
        </p:nvSpPr>
        <p:spPr>
          <a:xfrm>
            <a:off x="643363" y="3352964"/>
            <a:ext cx="3739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Tiesu darbinieku kompetenču modelis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3270F33-DD4A-4416-B945-B7F668A6A3A4}"/>
              </a:ext>
            </a:extLst>
          </p:cNvPr>
          <p:cNvSpPr txBox="1"/>
          <p:nvPr/>
        </p:nvSpPr>
        <p:spPr>
          <a:xfrm>
            <a:off x="7256730" y="716690"/>
            <a:ext cx="273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Tiesu tulku reforma 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061B1DA-063B-415E-AE4E-D1F19D7A8108}"/>
              </a:ext>
            </a:extLst>
          </p:cNvPr>
          <p:cNvSpPr txBox="1"/>
          <p:nvPr/>
        </p:nvSpPr>
        <p:spPr>
          <a:xfrm>
            <a:off x="8256980" y="2196574"/>
            <a:ext cx="3204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Sūdzību reģistra izstrāde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12CCF83-EA1C-4BA7-A972-1AB36898903D}"/>
              </a:ext>
            </a:extLst>
          </p:cNvPr>
          <p:cNvSpPr txBox="1"/>
          <p:nvPr/>
        </p:nvSpPr>
        <p:spPr>
          <a:xfrm>
            <a:off x="8213842" y="3816820"/>
            <a:ext cx="44845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</a:rPr>
              <a:t>Tiesu namu uzlabojumi </a:t>
            </a:r>
          </a:p>
          <a:p>
            <a:endParaRPr lang="lv-LV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480843-ECAB-4CA2-AAE9-90A905995F1D}"/>
              </a:ext>
            </a:extLst>
          </p:cNvPr>
          <p:cNvSpPr txBox="1"/>
          <p:nvPr/>
        </p:nvSpPr>
        <p:spPr>
          <a:xfrm>
            <a:off x="2309749" y="5431969"/>
            <a:ext cx="305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chemeClr val="bg1"/>
                </a:solidFill>
              </a:rPr>
              <a:t>  </a:t>
            </a:r>
            <a:r>
              <a:rPr lang="lv-LV" sz="2400" dirty="0">
                <a:solidFill>
                  <a:schemeClr val="bg1"/>
                </a:solidFill>
              </a:rPr>
              <a:t>Atlīdzības reforma </a:t>
            </a:r>
          </a:p>
        </p:txBody>
      </p:sp>
      <p:sp>
        <p:nvSpPr>
          <p:cNvPr id="7" name="Ovāls 6">
            <a:extLst>
              <a:ext uri="{FF2B5EF4-FFF2-40B4-BE49-F238E27FC236}">
                <a16:creationId xmlns:a16="http://schemas.microsoft.com/office/drawing/2014/main" id="{81A20FE7-4804-49CD-8D26-2E217571C854}"/>
              </a:ext>
            </a:extLst>
          </p:cNvPr>
          <p:cNvSpPr/>
          <p:nvPr/>
        </p:nvSpPr>
        <p:spPr>
          <a:xfrm>
            <a:off x="3883962" y="1279140"/>
            <a:ext cx="3983288" cy="3879996"/>
          </a:xfrm>
          <a:prstGeom prst="ellipse">
            <a:avLst/>
          </a:prstGeom>
          <a:solidFill>
            <a:schemeClr val="tx2">
              <a:alpha val="80000"/>
            </a:schemeClr>
          </a:solidFill>
          <a:ln w="15875">
            <a:solidFill>
              <a:schemeClr val="bg2">
                <a:lumMod val="90000"/>
                <a:alpha val="7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A67CDA8-6F3E-484E-879F-553267346255}"/>
              </a:ext>
            </a:extLst>
          </p:cNvPr>
          <p:cNvSpPr txBox="1"/>
          <p:nvPr/>
        </p:nvSpPr>
        <p:spPr>
          <a:xfrm>
            <a:off x="-304489" y="367665"/>
            <a:ext cx="24399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TIESAS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FB8A571-3A0B-4943-9723-29B34AC7A2EF}"/>
              </a:ext>
            </a:extLst>
          </p:cNvPr>
          <p:cNvGrpSpPr/>
          <p:nvPr/>
        </p:nvGrpSpPr>
        <p:grpSpPr>
          <a:xfrm>
            <a:off x="3641497" y="1046875"/>
            <a:ext cx="4468217" cy="4311688"/>
            <a:chOff x="3634338" y="1014715"/>
            <a:chExt cx="4468217" cy="4311688"/>
          </a:xfrm>
        </p:grpSpPr>
        <p:sp>
          <p:nvSpPr>
            <p:cNvPr id="36" name="Ovāls 35">
              <a:extLst>
                <a:ext uri="{FF2B5EF4-FFF2-40B4-BE49-F238E27FC236}">
                  <a16:creationId xmlns:a16="http://schemas.microsoft.com/office/drawing/2014/main" id="{96FB4BCC-433B-4FFF-9CA2-D50DC1D4FEE9}"/>
                </a:ext>
              </a:extLst>
            </p:cNvPr>
            <p:cNvSpPr/>
            <p:nvPr/>
          </p:nvSpPr>
          <p:spPr>
            <a:xfrm>
              <a:off x="6265419" y="1014715"/>
              <a:ext cx="758600" cy="698329"/>
            </a:xfrm>
            <a:prstGeom prst="ellipse">
              <a:avLst/>
            </a:prstGeom>
            <a:solidFill>
              <a:srgbClr val="73CDE9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2" name="Ovāls 31">
              <a:extLst>
                <a:ext uri="{FF2B5EF4-FFF2-40B4-BE49-F238E27FC236}">
                  <a16:creationId xmlns:a16="http://schemas.microsoft.com/office/drawing/2014/main" id="{14D7EF83-CFB1-455F-99B3-38E047696086}"/>
                </a:ext>
              </a:extLst>
            </p:cNvPr>
            <p:cNvSpPr/>
            <p:nvPr/>
          </p:nvSpPr>
          <p:spPr>
            <a:xfrm>
              <a:off x="3721580" y="2034872"/>
              <a:ext cx="728503" cy="686334"/>
            </a:xfrm>
            <a:prstGeom prst="ellipse">
              <a:avLst/>
            </a:prstGeom>
            <a:solidFill>
              <a:srgbClr val="D1C637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35" name="Ovāls 34">
              <a:extLst>
                <a:ext uri="{FF2B5EF4-FFF2-40B4-BE49-F238E27FC236}">
                  <a16:creationId xmlns:a16="http://schemas.microsoft.com/office/drawing/2014/main" id="{66E8C86F-2FD4-493A-84C8-9D02CCE1D3EF}"/>
                </a:ext>
              </a:extLst>
            </p:cNvPr>
            <p:cNvSpPr/>
            <p:nvPr/>
          </p:nvSpPr>
          <p:spPr>
            <a:xfrm>
              <a:off x="7258945" y="2019022"/>
              <a:ext cx="800451" cy="740983"/>
            </a:xfrm>
            <a:prstGeom prst="ellipse">
              <a:avLst/>
            </a:prstGeom>
            <a:solidFill>
              <a:schemeClr val="bg2">
                <a:lumMod val="50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pic>
          <p:nvPicPr>
            <p:cNvPr id="92" name="Grafika 91" descr="Papīra lapa">
              <a:extLst>
                <a:ext uri="{FF2B5EF4-FFF2-40B4-BE49-F238E27FC236}">
                  <a16:creationId xmlns:a16="http://schemas.microsoft.com/office/drawing/2014/main" id="{B92AD21B-99BA-47EE-B2D8-7932E9D6A8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456529" y="2170363"/>
              <a:ext cx="428225" cy="436721"/>
            </a:xfrm>
            <a:prstGeom prst="rect">
              <a:avLst/>
            </a:prstGeom>
          </p:spPr>
        </p:pic>
        <p:sp>
          <p:nvSpPr>
            <p:cNvPr id="34" name="Ovāls 33">
              <a:extLst>
                <a:ext uri="{FF2B5EF4-FFF2-40B4-BE49-F238E27FC236}">
                  <a16:creationId xmlns:a16="http://schemas.microsoft.com/office/drawing/2014/main" id="{A7BA87BC-E0B2-407E-806B-6E5B97C13333}"/>
                </a:ext>
              </a:extLst>
            </p:cNvPr>
            <p:cNvSpPr/>
            <p:nvPr/>
          </p:nvSpPr>
          <p:spPr>
            <a:xfrm>
              <a:off x="7368081" y="3479638"/>
              <a:ext cx="734474" cy="738664"/>
            </a:xfrm>
            <a:prstGeom prst="ellipse">
              <a:avLst/>
            </a:prstGeom>
            <a:solidFill>
              <a:srgbClr val="40C09E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94" name="Grafika 93" descr="Bākuguns">
              <a:extLst>
                <a:ext uri="{FF2B5EF4-FFF2-40B4-BE49-F238E27FC236}">
                  <a16:creationId xmlns:a16="http://schemas.microsoft.com/office/drawing/2014/main" id="{A027519C-CE93-463B-8653-6A31D18D383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467948" y="3528713"/>
              <a:ext cx="534740" cy="576214"/>
            </a:xfrm>
            <a:prstGeom prst="rect">
              <a:avLst/>
            </a:prstGeom>
          </p:spPr>
        </p:pic>
        <p:pic>
          <p:nvPicPr>
            <p:cNvPr id="96" name="Grafika 95" descr="Globuss: Ziemeļamerika un Dienvidamerika">
              <a:extLst>
                <a:ext uri="{FF2B5EF4-FFF2-40B4-BE49-F238E27FC236}">
                  <a16:creationId xmlns:a16="http://schemas.microsoft.com/office/drawing/2014/main" id="{2A472026-F9FC-4698-A97C-3B5A292ECF7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422852" y="1115500"/>
              <a:ext cx="466368" cy="475622"/>
            </a:xfrm>
            <a:prstGeom prst="rect">
              <a:avLst/>
            </a:prstGeom>
          </p:spPr>
        </p:pic>
        <p:sp>
          <p:nvSpPr>
            <p:cNvPr id="31" name="Ovāls 30">
              <a:extLst>
                <a:ext uri="{FF2B5EF4-FFF2-40B4-BE49-F238E27FC236}">
                  <a16:creationId xmlns:a16="http://schemas.microsoft.com/office/drawing/2014/main" id="{F43373C1-9CC5-4CC2-A75F-C54352FBF34C}"/>
                </a:ext>
              </a:extLst>
            </p:cNvPr>
            <p:cNvSpPr/>
            <p:nvPr/>
          </p:nvSpPr>
          <p:spPr>
            <a:xfrm>
              <a:off x="3634338" y="3420992"/>
              <a:ext cx="742768" cy="699447"/>
            </a:xfrm>
            <a:prstGeom prst="ellipse">
              <a:avLst/>
            </a:prstGeom>
            <a:solidFill>
              <a:schemeClr val="bg1">
                <a:lumMod val="7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98" name="Grafika 97" descr="Sapulce">
              <a:extLst>
                <a:ext uri="{FF2B5EF4-FFF2-40B4-BE49-F238E27FC236}">
                  <a16:creationId xmlns:a16="http://schemas.microsoft.com/office/drawing/2014/main" id="{9132B2A8-559D-48D1-A60C-71C6CEA2FEE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730316" y="3549991"/>
              <a:ext cx="500284" cy="473409"/>
            </a:xfrm>
            <a:prstGeom prst="rect">
              <a:avLst/>
            </a:prstGeom>
          </p:spPr>
        </p:pic>
        <p:sp>
          <p:nvSpPr>
            <p:cNvPr id="33" name="Ovāls 32">
              <a:extLst>
                <a:ext uri="{FF2B5EF4-FFF2-40B4-BE49-F238E27FC236}">
                  <a16:creationId xmlns:a16="http://schemas.microsoft.com/office/drawing/2014/main" id="{7A513BEA-855A-4EAA-AC2C-46A4410640B3}"/>
                </a:ext>
              </a:extLst>
            </p:cNvPr>
            <p:cNvSpPr/>
            <p:nvPr/>
          </p:nvSpPr>
          <p:spPr>
            <a:xfrm>
              <a:off x="4737752" y="1035583"/>
              <a:ext cx="758600" cy="750999"/>
            </a:xfrm>
            <a:prstGeom prst="ellipse">
              <a:avLst/>
            </a:prstGeom>
            <a:solidFill>
              <a:srgbClr val="CD4F72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grpSp>
          <p:nvGrpSpPr>
            <p:cNvPr id="101" name="Satura vietturis 89" descr="Tiesa">
              <a:extLst>
                <a:ext uri="{FF2B5EF4-FFF2-40B4-BE49-F238E27FC236}">
                  <a16:creationId xmlns:a16="http://schemas.microsoft.com/office/drawing/2014/main" id="{07A5E641-F0A3-4DAD-A0F6-75325AA0B716}"/>
                </a:ext>
              </a:extLst>
            </p:cNvPr>
            <p:cNvGrpSpPr/>
            <p:nvPr/>
          </p:nvGrpSpPr>
          <p:grpSpPr>
            <a:xfrm>
              <a:off x="4920531" y="1132035"/>
              <a:ext cx="416449" cy="468011"/>
              <a:chOff x="4323297" y="1446993"/>
              <a:chExt cx="508356" cy="508356"/>
            </a:xfrm>
          </p:grpSpPr>
          <p:sp>
            <p:nvSpPr>
              <p:cNvPr id="102" name="Brīvforma: forma 101">
                <a:extLst>
                  <a:ext uri="{FF2B5EF4-FFF2-40B4-BE49-F238E27FC236}">
                    <a16:creationId xmlns:a16="http://schemas.microsoft.com/office/drawing/2014/main" id="{FBFDAEC8-44E1-4DCD-A862-265D7C910485}"/>
                  </a:ext>
                </a:extLst>
              </p:cNvPr>
              <p:cNvSpPr/>
              <p:nvPr/>
            </p:nvSpPr>
            <p:spPr>
              <a:xfrm>
                <a:off x="4376251" y="1510538"/>
                <a:ext cx="402449" cy="381267"/>
              </a:xfrm>
              <a:custGeom>
                <a:avLst/>
                <a:gdLst>
                  <a:gd name="connsiteX0" fmla="*/ 365381 w 402448"/>
                  <a:gd name="connsiteY0" fmla="*/ 333609 h 381267"/>
                  <a:gd name="connsiteX1" fmla="*/ 365381 w 402448"/>
                  <a:gd name="connsiteY1" fmla="*/ 323018 h 381267"/>
                  <a:gd name="connsiteX2" fmla="*/ 349495 w 402448"/>
                  <a:gd name="connsiteY2" fmla="*/ 323018 h 381267"/>
                  <a:gd name="connsiteX3" fmla="*/ 349495 w 402448"/>
                  <a:gd name="connsiteY3" fmla="*/ 142975 h 381267"/>
                  <a:gd name="connsiteX4" fmla="*/ 365381 w 402448"/>
                  <a:gd name="connsiteY4" fmla="*/ 142975 h 381267"/>
                  <a:gd name="connsiteX5" fmla="*/ 365381 w 402448"/>
                  <a:gd name="connsiteY5" fmla="*/ 132384 h 381267"/>
                  <a:gd name="connsiteX6" fmla="*/ 381267 w 402448"/>
                  <a:gd name="connsiteY6" fmla="*/ 132384 h 381267"/>
                  <a:gd name="connsiteX7" fmla="*/ 381267 w 402448"/>
                  <a:gd name="connsiteY7" fmla="*/ 100612 h 381267"/>
                  <a:gd name="connsiteX8" fmla="*/ 365381 w 402448"/>
                  <a:gd name="connsiteY8" fmla="*/ 100612 h 381267"/>
                  <a:gd name="connsiteX9" fmla="*/ 201224 w 402448"/>
                  <a:gd name="connsiteY9" fmla="*/ 0 h 381267"/>
                  <a:gd name="connsiteX10" fmla="*/ 37068 w 402448"/>
                  <a:gd name="connsiteY10" fmla="*/ 100612 h 381267"/>
                  <a:gd name="connsiteX11" fmla="*/ 21182 w 402448"/>
                  <a:gd name="connsiteY11" fmla="*/ 100612 h 381267"/>
                  <a:gd name="connsiteX12" fmla="*/ 21182 w 402448"/>
                  <a:gd name="connsiteY12" fmla="*/ 132384 h 381267"/>
                  <a:gd name="connsiteX13" fmla="*/ 37068 w 402448"/>
                  <a:gd name="connsiteY13" fmla="*/ 132384 h 381267"/>
                  <a:gd name="connsiteX14" fmla="*/ 37068 w 402448"/>
                  <a:gd name="connsiteY14" fmla="*/ 142975 h 381267"/>
                  <a:gd name="connsiteX15" fmla="*/ 52954 w 402448"/>
                  <a:gd name="connsiteY15" fmla="*/ 142975 h 381267"/>
                  <a:gd name="connsiteX16" fmla="*/ 52954 w 402448"/>
                  <a:gd name="connsiteY16" fmla="*/ 323018 h 381267"/>
                  <a:gd name="connsiteX17" fmla="*/ 37068 w 402448"/>
                  <a:gd name="connsiteY17" fmla="*/ 323018 h 381267"/>
                  <a:gd name="connsiteX18" fmla="*/ 37068 w 402448"/>
                  <a:gd name="connsiteY18" fmla="*/ 333609 h 381267"/>
                  <a:gd name="connsiteX19" fmla="*/ 0 w 402448"/>
                  <a:gd name="connsiteY19" fmla="*/ 360086 h 381267"/>
                  <a:gd name="connsiteX20" fmla="*/ 0 w 402448"/>
                  <a:gd name="connsiteY20" fmla="*/ 381267 h 381267"/>
                  <a:gd name="connsiteX21" fmla="*/ 402449 w 402448"/>
                  <a:gd name="connsiteY21" fmla="*/ 381267 h 381267"/>
                  <a:gd name="connsiteX22" fmla="*/ 402449 w 402448"/>
                  <a:gd name="connsiteY22" fmla="*/ 360086 h 381267"/>
                  <a:gd name="connsiteX23" fmla="*/ 365381 w 402448"/>
                  <a:gd name="connsiteY23" fmla="*/ 333609 h 381267"/>
                  <a:gd name="connsiteX24" fmla="*/ 137680 w 402448"/>
                  <a:gd name="connsiteY24" fmla="*/ 323018 h 381267"/>
                  <a:gd name="connsiteX25" fmla="*/ 95317 w 402448"/>
                  <a:gd name="connsiteY25" fmla="*/ 323018 h 381267"/>
                  <a:gd name="connsiteX26" fmla="*/ 95317 w 402448"/>
                  <a:gd name="connsiteY26" fmla="*/ 142975 h 381267"/>
                  <a:gd name="connsiteX27" fmla="*/ 137680 w 402448"/>
                  <a:gd name="connsiteY27" fmla="*/ 142975 h 381267"/>
                  <a:gd name="connsiteX28" fmla="*/ 137680 w 402448"/>
                  <a:gd name="connsiteY28" fmla="*/ 323018 h 381267"/>
                  <a:gd name="connsiteX29" fmla="*/ 222406 w 402448"/>
                  <a:gd name="connsiteY29" fmla="*/ 323018 h 381267"/>
                  <a:gd name="connsiteX30" fmla="*/ 180043 w 402448"/>
                  <a:gd name="connsiteY30" fmla="*/ 323018 h 381267"/>
                  <a:gd name="connsiteX31" fmla="*/ 180043 w 402448"/>
                  <a:gd name="connsiteY31" fmla="*/ 142975 h 381267"/>
                  <a:gd name="connsiteX32" fmla="*/ 222406 w 402448"/>
                  <a:gd name="connsiteY32" fmla="*/ 142975 h 381267"/>
                  <a:gd name="connsiteX33" fmla="*/ 222406 w 402448"/>
                  <a:gd name="connsiteY33" fmla="*/ 323018 h 381267"/>
                  <a:gd name="connsiteX34" fmla="*/ 307132 w 402448"/>
                  <a:gd name="connsiteY34" fmla="*/ 323018 h 381267"/>
                  <a:gd name="connsiteX35" fmla="*/ 264769 w 402448"/>
                  <a:gd name="connsiteY35" fmla="*/ 323018 h 381267"/>
                  <a:gd name="connsiteX36" fmla="*/ 264769 w 402448"/>
                  <a:gd name="connsiteY36" fmla="*/ 142975 h 381267"/>
                  <a:gd name="connsiteX37" fmla="*/ 307132 w 402448"/>
                  <a:gd name="connsiteY37" fmla="*/ 142975 h 381267"/>
                  <a:gd name="connsiteX38" fmla="*/ 307132 w 402448"/>
                  <a:gd name="connsiteY38" fmla="*/ 323018 h 3812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402448" h="381267">
                    <a:moveTo>
                      <a:pt x="365381" y="333609"/>
                    </a:moveTo>
                    <a:lnTo>
                      <a:pt x="365381" y="323018"/>
                    </a:lnTo>
                    <a:lnTo>
                      <a:pt x="349495" y="323018"/>
                    </a:lnTo>
                    <a:lnTo>
                      <a:pt x="349495" y="142975"/>
                    </a:lnTo>
                    <a:lnTo>
                      <a:pt x="365381" y="142975"/>
                    </a:lnTo>
                    <a:lnTo>
                      <a:pt x="365381" y="132384"/>
                    </a:lnTo>
                    <a:lnTo>
                      <a:pt x="381267" y="132384"/>
                    </a:lnTo>
                    <a:lnTo>
                      <a:pt x="381267" y="100612"/>
                    </a:lnTo>
                    <a:lnTo>
                      <a:pt x="365381" y="100612"/>
                    </a:lnTo>
                    <a:lnTo>
                      <a:pt x="201224" y="0"/>
                    </a:lnTo>
                    <a:lnTo>
                      <a:pt x="37068" y="100612"/>
                    </a:lnTo>
                    <a:lnTo>
                      <a:pt x="21182" y="100612"/>
                    </a:lnTo>
                    <a:lnTo>
                      <a:pt x="21182" y="132384"/>
                    </a:lnTo>
                    <a:lnTo>
                      <a:pt x="37068" y="132384"/>
                    </a:lnTo>
                    <a:lnTo>
                      <a:pt x="37068" y="142975"/>
                    </a:lnTo>
                    <a:lnTo>
                      <a:pt x="52954" y="142975"/>
                    </a:lnTo>
                    <a:lnTo>
                      <a:pt x="52954" y="323018"/>
                    </a:lnTo>
                    <a:lnTo>
                      <a:pt x="37068" y="323018"/>
                    </a:lnTo>
                    <a:lnTo>
                      <a:pt x="37068" y="333609"/>
                    </a:lnTo>
                    <a:lnTo>
                      <a:pt x="0" y="360086"/>
                    </a:lnTo>
                    <a:lnTo>
                      <a:pt x="0" y="381267"/>
                    </a:lnTo>
                    <a:lnTo>
                      <a:pt x="402449" y="381267"/>
                    </a:lnTo>
                    <a:lnTo>
                      <a:pt x="402449" y="360086"/>
                    </a:lnTo>
                    <a:lnTo>
                      <a:pt x="365381" y="333609"/>
                    </a:lnTo>
                    <a:close/>
                    <a:moveTo>
                      <a:pt x="137680" y="323018"/>
                    </a:moveTo>
                    <a:lnTo>
                      <a:pt x="95317" y="323018"/>
                    </a:lnTo>
                    <a:lnTo>
                      <a:pt x="95317" y="142975"/>
                    </a:lnTo>
                    <a:lnTo>
                      <a:pt x="137680" y="142975"/>
                    </a:lnTo>
                    <a:lnTo>
                      <a:pt x="137680" y="323018"/>
                    </a:lnTo>
                    <a:close/>
                    <a:moveTo>
                      <a:pt x="222406" y="323018"/>
                    </a:moveTo>
                    <a:lnTo>
                      <a:pt x="180043" y="323018"/>
                    </a:lnTo>
                    <a:lnTo>
                      <a:pt x="180043" y="142975"/>
                    </a:lnTo>
                    <a:lnTo>
                      <a:pt x="222406" y="142975"/>
                    </a:lnTo>
                    <a:lnTo>
                      <a:pt x="222406" y="323018"/>
                    </a:lnTo>
                    <a:close/>
                    <a:moveTo>
                      <a:pt x="307132" y="323018"/>
                    </a:moveTo>
                    <a:lnTo>
                      <a:pt x="264769" y="323018"/>
                    </a:lnTo>
                    <a:lnTo>
                      <a:pt x="264769" y="142975"/>
                    </a:lnTo>
                    <a:lnTo>
                      <a:pt x="307132" y="142975"/>
                    </a:lnTo>
                    <a:lnTo>
                      <a:pt x="307132" y="323018"/>
                    </a:lnTo>
                    <a:close/>
                  </a:path>
                </a:pathLst>
              </a:custGeom>
              <a:solidFill>
                <a:schemeClr val="bg1"/>
              </a:solidFill>
              <a:ln w="525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lv-LV"/>
              </a:p>
            </p:txBody>
          </p:sp>
        </p:grpSp>
        <p:sp>
          <p:nvSpPr>
            <p:cNvPr id="66" name="Ovāls 65">
              <a:extLst>
                <a:ext uri="{FF2B5EF4-FFF2-40B4-BE49-F238E27FC236}">
                  <a16:creationId xmlns:a16="http://schemas.microsoft.com/office/drawing/2014/main" id="{CBF70B85-218E-4984-9921-7CA187E7E192}"/>
                </a:ext>
              </a:extLst>
            </p:cNvPr>
            <p:cNvSpPr/>
            <p:nvPr/>
          </p:nvSpPr>
          <p:spPr>
            <a:xfrm>
              <a:off x="4716542" y="4502299"/>
              <a:ext cx="758600" cy="771866"/>
            </a:xfrm>
            <a:prstGeom prst="ellipse">
              <a:avLst/>
            </a:prstGeom>
            <a:solidFill>
              <a:srgbClr val="FF7C8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pic>
          <p:nvPicPr>
            <p:cNvPr id="9" name="Grafika 8" descr="Krājkasīte">
              <a:extLst>
                <a:ext uri="{FF2B5EF4-FFF2-40B4-BE49-F238E27FC236}">
                  <a16:creationId xmlns:a16="http://schemas.microsoft.com/office/drawing/2014/main" id="{1E9C8454-6027-4724-9A02-111A64F911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855679" y="4650225"/>
              <a:ext cx="480324" cy="489854"/>
            </a:xfrm>
            <a:prstGeom prst="rect">
              <a:avLst/>
            </a:prstGeom>
          </p:spPr>
        </p:pic>
        <p:pic>
          <p:nvPicPr>
            <p:cNvPr id="88" name="Grafika 87" descr="Atsvaidzināšana">
              <a:extLst>
                <a:ext uri="{FF2B5EF4-FFF2-40B4-BE49-F238E27FC236}">
                  <a16:creationId xmlns:a16="http://schemas.microsoft.com/office/drawing/2014/main" id="{BD8CD451-652C-4273-8CFA-7B9B4FB85A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3903327" y="2157800"/>
              <a:ext cx="405811" cy="424662"/>
            </a:xfrm>
            <a:prstGeom prst="rect">
              <a:avLst/>
            </a:prstGeom>
          </p:spPr>
        </p:pic>
        <p:sp>
          <p:nvSpPr>
            <p:cNvPr id="27" name="Ovāls 26">
              <a:extLst>
                <a:ext uri="{FF2B5EF4-FFF2-40B4-BE49-F238E27FC236}">
                  <a16:creationId xmlns:a16="http://schemas.microsoft.com/office/drawing/2014/main" id="{EFDFAAA7-C3F3-4FD6-A2AE-B116C9DFD649}"/>
                </a:ext>
              </a:extLst>
            </p:cNvPr>
            <p:cNvSpPr/>
            <p:nvPr/>
          </p:nvSpPr>
          <p:spPr>
            <a:xfrm>
              <a:off x="6360159" y="4587739"/>
              <a:ext cx="758600" cy="738664"/>
            </a:xfrm>
            <a:prstGeom prst="ellipse">
              <a:avLst/>
            </a:prstGeom>
            <a:solidFill>
              <a:srgbClr val="73CDE9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3" name="Grafika 2" descr="Mārketings">
              <a:extLst>
                <a:ext uri="{FF2B5EF4-FFF2-40B4-BE49-F238E27FC236}">
                  <a16:creationId xmlns:a16="http://schemas.microsoft.com/office/drawing/2014/main" id="{21C8E538-B9C8-4B08-8FB2-762DE96C8198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6561674" y="4715530"/>
              <a:ext cx="483082" cy="483082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FC0EA4C-63B7-4E2F-AF76-525846BF36BA}"/>
              </a:ext>
            </a:extLst>
          </p:cNvPr>
          <p:cNvSpPr txBox="1"/>
          <p:nvPr/>
        </p:nvSpPr>
        <p:spPr>
          <a:xfrm>
            <a:off x="7266103" y="5245633"/>
            <a:ext cx="4288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>
                    <a:lumMod val="95000"/>
                  </a:schemeClr>
                </a:solidFill>
              </a:rPr>
              <a:t>Tiesu iestāžu komunikācijas attīstība</a:t>
            </a:r>
          </a:p>
        </p:txBody>
      </p:sp>
    </p:spTree>
    <p:extLst>
      <p:ext uri="{BB962C8B-B14F-4D97-AF65-F5344CB8AC3E}">
        <p14:creationId xmlns:p14="http://schemas.microsoft.com/office/powerpoint/2010/main" val="192939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8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3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8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3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8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3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80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3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5" grpId="0"/>
      <p:bldP spid="62" grpId="0"/>
      <p:bldP spid="69" grpId="0"/>
      <p:bldP spid="71" grpId="0"/>
      <p:bldP spid="86" grpId="0"/>
      <p:bldP spid="12" grpId="0"/>
      <p:bldP spid="7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a 4" descr="Monitors">
            <a:extLst>
              <a:ext uri="{FF2B5EF4-FFF2-40B4-BE49-F238E27FC236}">
                <a16:creationId xmlns:a16="http://schemas.microsoft.com/office/drawing/2014/main" id="{6736D716-DA1E-4E32-8A4B-7493AC0B0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3367" y="720957"/>
            <a:ext cx="5077646" cy="5077646"/>
          </a:xfrm>
          <a:prstGeom prst="rect">
            <a:avLst/>
          </a:prstGeom>
        </p:spPr>
      </p:pic>
      <p:sp>
        <p:nvSpPr>
          <p:cNvPr id="7" name="Taisnstūris 6">
            <a:extLst>
              <a:ext uri="{FF2B5EF4-FFF2-40B4-BE49-F238E27FC236}">
                <a16:creationId xmlns:a16="http://schemas.microsoft.com/office/drawing/2014/main" id="{DD4D56C5-1BD5-46BA-9B6F-A343F3C6EF5B}"/>
              </a:ext>
            </a:extLst>
          </p:cNvPr>
          <p:cNvSpPr/>
          <p:nvPr/>
        </p:nvSpPr>
        <p:spPr>
          <a:xfrm>
            <a:off x="5590872" y="985927"/>
            <a:ext cx="746235" cy="620110"/>
          </a:xfrm>
          <a:prstGeom prst="rect">
            <a:avLst/>
          </a:prstGeom>
          <a:solidFill>
            <a:srgbClr val="CD4F7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01</a:t>
            </a:r>
          </a:p>
        </p:txBody>
      </p:sp>
      <p:sp>
        <p:nvSpPr>
          <p:cNvPr id="9" name="Taisnstūris 8">
            <a:extLst>
              <a:ext uri="{FF2B5EF4-FFF2-40B4-BE49-F238E27FC236}">
                <a16:creationId xmlns:a16="http://schemas.microsoft.com/office/drawing/2014/main" id="{47B957B2-38F1-41F4-B114-84E718B70D7A}"/>
              </a:ext>
            </a:extLst>
          </p:cNvPr>
          <p:cNvSpPr/>
          <p:nvPr/>
        </p:nvSpPr>
        <p:spPr>
          <a:xfrm>
            <a:off x="5607100" y="5295102"/>
            <a:ext cx="746235" cy="620110"/>
          </a:xfrm>
          <a:prstGeom prst="rect">
            <a:avLst/>
          </a:prstGeom>
          <a:solidFill>
            <a:srgbClr val="CD4F7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07</a:t>
            </a:r>
          </a:p>
        </p:txBody>
      </p:sp>
      <p:sp>
        <p:nvSpPr>
          <p:cNvPr id="10" name="Taisnstūris 9">
            <a:extLst>
              <a:ext uri="{FF2B5EF4-FFF2-40B4-BE49-F238E27FC236}">
                <a16:creationId xmlns:a16="http://schemas.microsoft.com/office/drawing/2014/main" id="{305F6B92-26D5-4D1A-AE84-65E68D23036B}"/>
              </a:ext>
            </a:extLst>
          </p:cNvPr>
          <p:cNvSpPr/>
          <p:nvPr/>
        </p:nvSpPr>
        <p:spPr>
          <a:xfrm>
            <a:off x="5614429" y="1727964"/>
            <a:ext cx="746235" cy="620110"/>
          </a:xfrm>
          <a:prstGeom prst="rect">
            <a:avLst/>
          </a:prstGeom>
          <a:solidFill>
            <a:srgbClr val="CD4F7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02</a:t>
            </a:r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CF9B8F59-9EB6-4441-9119-97BC7670AEC8}"/>
              </a:ext>
            </a:extLst>
          </p:cNvPr>
          <p:cNvSpPr/>
          <p:nvPr/>
        </p:nvSpPr>
        <p:spPr>
          <a:xfrm>
            <a:off x="5614429" y="2464203"/>
            <a:ext cx="746235" cy="620110"/>
          </a:xfrm>
          <a:prstGeom prst="rect">
            <a:avLst/>
          </a:prstGeom>
          <a:solidFill>
            <a:srgbClr val="CD4F7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03</a:t>
            </a:r>
          </a:p>
        </p:txBody>
      </p:sp>
      <p:sp>
        <p:nvSpPr>
          <p:cNvPr id="12" name="Taisnstūris 11">
            <a:extLst>
              <a:ext uri="{FF2B5EF4-FFF2-40B4-BE49-F238E27FC236}">
                <a16:creationId xmlns:a16="http://schemas.microsoft.com/office/drawing/2014/main" id="{46B22649-827E-4870-A4BA-4AC551A6A615}"/>
              </a:ext>
            </a:extLst>
          </p:cNvPr>
          <p:cNvSpPr/>
          <p:nvPr/>
        </p:nvSpPr>
        <p:spPr>
          <a:xfrm>
            <a:off x="5614428" y="3176937"/>
            <a:ext cx="746235" cy="620110"/>
          </a:xfrm>
          <a:prstGeom prst="rect">
            <a:avLst/>
          </a:prstGeom>
          <a:solidFill>
            <a:srgbClr val="CD4F7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04</a:t>
            </a:r>
          </a:p>
        </p:txBody>
      </p:sp>
      <p:sp>
        <p:nvSpPr>
          <p:cNvPr id="13" name="Taisnstūris 12">
            <a:extLst>
              <a:ext uri="{FF2B5EF4-FFF2-40B4-BE49-F238E27FC236}">
                <a16:creationId xmlns:a16="http://schemas.microsoft.com/office/drawing/2014/main" id="{4F7F45F7-581E-4A8D-9FED-7952594B36B6}"/>
              </a:ext>
            </a:extLst>
          </p:cNvPr>
          <p:cNvSpPr/>
          <p:nvPr/>
        </p:nvSpPr>
        <p:spPr>
          <a:xfrm>
            <a:off x="5614428" y="3855111"/>
            <a:ext cx="746235" cy="620110"/>
          </a:xfrm>
          <a:prstGeom prst="rect">
            <a:avLst/>
          </a:prstGeom>
          <a:solidFill>
            <a:srgbClr val="CD4F7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05</a:t>
            </a:r>
          </a:p>
        </p:txBody>
      </p:sp>
      <p:sp>
        <p:nvSpPr>
          <p:cNvPr id="14" name="Taisnstūris 13">
            <a:extLst>
              <a:ext uri="{FF2B5EF4-FFF2-40B4-BE49-F238E27FC236}">
                <a16:creationId xmlns:a16="http://schemas.microsoft.com/office/drawing/2014/main" id="{E8DB6E03-1295-476C-8EFD-8C9A66C6168D}"/>
              </a:ext>
            </a:extLst>
          </p:cNvPr>
          <p:cNvSpPr/>
          <p:nvPr/>
        </p:nvSpPr>
        <p:spPr>
          <a:xfrm>
            <a:off x="5614427" y="4567845"/>
            <a:ext cx="746235" cy="620110"/>
          </a:xfrm>
          <a:prstGeom prst="rect">
            <a:avLst/>
          </a:prstGeom>
          <a:solidFill>
            <a:srgbClr val="CD4F7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06</a:t>
            </a:r>
          </a:p>
        </p:txBody>
      </p:sp>
      <p:sp>
        <p:nvSpPr>
          <p:cNvPr id="15" name="Taisnstūris 14">
            <a:extLst>
              <a:ext uri="{FF2B5EF4-FFF2-40B4-BE49-F238E27FC236}">
                <a16:creationId xmlns:a16="http://schemas.microsoft.com/office/drawing/2014/main" id="{10D89E7B-AF17-4CBE-B829-50F3D3BF3A38}"/>
              </a:ext>
            </a:extLst>
          </p:cNvPr>
          <p:cNvSpPr/>
          <p:nvPr/>
        </p:nvSpPr>
        <p:spPr>
          <a:xfrm>
            <a:off x="6437577" y="985927"/>
            <a:ext cx="5213131" cy="58310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/>
              <a:t>EMUS sistēma </a:t>
            </a:r>
          </a:p>
        </p:txBody>
      </p:sp>
      <p:sp>
        <p:nvSpPr>
          <p:cNvPr id="16" name="Taisnstūris 15">
            <a:extLst>
              <a:ext uri="{FF2B5EF4-FFF2-40B4-BE49-F238E27FC236}">
                <a16:creationId xmlns:a16="http://schemas.microsoft.com/office/drawing/2014/main" id="{20C1AAAB-F357-4D14-839B-2D11B09CDDB3}"/>
              </a:ext>
            </a:extLst>
          </p:cNvPr>
          <p:cNvSpPr/>
          <p:nvPr/>
        </p:nvSpPr>
        <p:spPr>
          <a:xfrm>
            <a:off x="6458595" y="1708652"/>
            <a:ext cx="5213131" cy="62011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lv-LV" sz="2400" dirty="0"/>
          </a:p>
          <a:p>
            <a:r>
              <a:rPr lang="lv-LV" sz="2400" dirty="0"/>
              <a:t>Maksātnespējas administratoru izsoles</a:t>
            </a:r>
          </a:p>
          <a:p>
            <a:endParaRPr lang="lv-LV" sz="2400" dirty="0"/>
          </a:p>
        </p:txBody>
      </p:sp>
      <p:sp>
        <p:nvSpPr>
          <p:cNvPr id="17" name="Taisnstūris 16">
            <a:extLst>
              <a:ext uri="{FF2B5EF4-FFF2-40B4-BE49-F238E27FC236}">
                <a16:creationId xmlns:a16="http://schemas.microsoft.com/office/drawing/2014/main" id="{8056CF09-F196-4336-BCE2-C8FD0017F9B0}"/>
              </a:ext>
            </a:extLst>
          </p:cNvPr>
          <p:cNvSpPr/>
          <p:nvPr/>
        </p:nvSpPr>
        <p:spPr>
          <a:xfrm>
            <a:off x="6437578" y="2439455"/>
            <a:ext cx="5213131" cy="620111"/>
          </a:xfrm>
          <a:prstGeom prst="rect">
            <a:avLst/>
          </a:prstGeom>
          <a:noFill/>
          <a:ln>
            <a:solidFill>
              <a:srgbClr val="C5E0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/>
              <a:t>Maksātnespējas lietu sadale TIS </a:t>
            </a:r>
          </a:p>
        </p:txBody>
      </p:sp>
      <p:sp>
        <p:nvSpPr>
          <p:cNvPr id="18" name="Taisnstūris 17">
            <a:extLst>
              <a:ext uri="{FF2B5EF4-FFF2-40B4-BE49-F238E27FC236}">
                <a16:creationId xmlns:a16="http://schemas.microsoft.com/office/drawing/2014/main" id="{7BFD4357-8744-45B7-B94D-B27CA336F474}"/>
              </a:ext>
            </a:extLst>
          </p:cNvPr>
          <p:cNvSpPr/>
          <p:nvPr/>
        </p:nvSpPr>
        <p:spPr>
          <a:xfrm>
            <a:off x="6437572" y="3855110"/>
            <a:ext cx="5213132" cy="620111"/>
          </a:xfrm>
          <a:prstGeom prst="rect">
            <a:avLst/>
          </a:prstGeom>
          <a:noFill/>
          <a:ln>
            <a:solidFill>
              <a:srgbClr val="C5E0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/>
              <a:t>Kustamās mantas izsoļu organizēšana </a:t>
            </a:r>
          </a:p>
        </p:txBody>
      </p:sp>
      <p:sp>
        <p:nvSpPr>
          <p:cNvPr id="19" name="Taisnstūris 18">
            <a:extLst>
              <a:ext uri="{FF2B5EF4-FFF2-40B4-BE49-F238E27FC236}">
                <a16:creationId xmlns:a16="http://schemas.microsoft.com/office/drawing/2014/main" id="{431D9F1E-ACFF-43A4-A388-E5C0577DB257}"/>
              </a:ext>
            </a:extLst>
          </p:cNvPr>
          <p:cNvSpPr/>
          <p:nvPr/>
        </p:nvSpPr>
        <p:spPr>
          <a:xfrm>
            <a:off x="6437572" y="3148027"/>
            <a:ext cx="5255175" cy="613848"/>
          </a:xfrm>
          <a:prstGeom prst="rect">
            <a:avLst/>
          </a:prstGeom>
          <a:noFill/>
          <a:ln>
            <a:solidFill>
              <a:srgbClr val="C5E0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/>
              <a:t>Rajonu (pilsētu) tiesu un zemesgrāmatu reorganizācija</a:t>
            </a:r>
          </a:p>
        </p:txBody>
      </p:sp>
      <p:sp>
        <p:nvSpPr>
          <p:cNvPr id="20" name="Taisnstūris 19">
            <a:extLst>
              <a:ext uri="{FF2B5EF4-FFF2-40B4-BE49-F238E27FC236}">
                <a16:creationId xmlns:a16="http://schemas.microsoft.com/office/drawing/2014/main" id="{F020FE26-B028-4C14-B801-AE4CD9C4B0D4}"/>
              </a:ext>
            </a:extLst>
          </p:cNvPr>
          <p:cNvSpPr/>
          <p:nvPr/>
        </p:nvSpPr>
        <p:spPr>
          <a:xfrm>
            <a:off x="6437572" y="4608537"/>
            <a:ext cx="5213132" cy="620111"/>
          </a:xfrm>
          <a:prstGeom prst="rect">
            <a:avLst/>
          </a:prstGeom>
          <a:noFill/>
          <a:ln>
            <a:solidFill>
              <a:srgbClr val="C5E0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/>
              <a:t>E- vēlēšanu nodrošināšana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16A12C5-D29A-485D-86E7-54516F5DDE8F}"/>
              </a:ext>
            </a:extLst>
          </p:cNvPr>
          <p:cNvSpPr txBox="1"/>
          <p:nvPr/>
        </p:nvSpPr>
        <p:spPr>
          <a:xfrm>
            <a:off x="935072" y="1982507"/>
            <a:ext cx="379423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dirty="0">
                <a:solidFill>
                  <a:schemeClr val="bg1"/>
                </a:solidFill>
              </a:rPr>
              <a:t>Pakalpojumu elektronizācijas līmenis</a:t>
            </a:r>
          </a:p>
          <a:p>
            <a:pPr algn="ctr"/>
            <a:r>
              <a:rPr lang="lv-LV" sz="4800" dirty="0">
                <a:solidFill>
                  <a:schemeClr val="bg1"/>
                </a:solidFill>
              </a:rPr>
              <a:t>95% </a:t>
            </a:r>
          </a:p>
          <a:p>
            <a:pPr algn="ctr"/>
            <a:r>
              <a:rPr lang="lv-LV" sz="1200" dirty="0">
                <a:solidFill>
                  <a:schemeClr val="bg1"/>
                </a:solidFill>
              </a:rPr>
              <a:t>(E-indekss)</a:t>
            </a:r>
          </a:p>
          <a:p>
            <a:pPr algn="ctr"/>
            <a:endParaRPr lang="lv-LV" sz="2800" dirty="0">
              <a:solidFill>
                <a:schemeClr val="bg1"/>
              </a:solidFill>
            </a:endParaRPr>
          </a:p>
          <a:p>
            <a:pPr algn="ctr"/>
            <a:endParaRPr lang="lv-LV" sz="2800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6CEF57-85F6-4B33-8465-9A801A711589}"/>
              </a:ext>
            </a:extLst>
          </p:cNvPr>
          <p:cNvSpPr txBox="1"/>
          <p:nvPr/>
        </p:nvSpPr>
        <p:spPr>
          <a:xfrm>
            <a:off x="-157336" y="154930"/>
            <a:ext cx="2989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INFORMĀCIJAS SISTĒMAS</a:t>
            </a:r>
          </a:p>
        </p:txBody>
      </p:sp>
      <p:sp>
        <p:nvSpPr>
          <p:cNvPr id="23" name="Taisnstūris 22">
            <a:extLst>
              <a:ext uri="{FF2B5EF4-FFF2-40B4-BE49-F238E27FC236}">
                <a16:creationId xmlns:a16="http://schemas.microsoft.com/office/drawing/2014/main" id="{E5FB6C93-AF98-47B1-B779-9940E73605B5}"/>
              </a:ext>
            </a:extLst>
          </p:cNvPr>
          <p:cNvSpPr/>
          <p:nvPr/>
        </p:nvSpPr>
        <p:spPr>
          <a:xfrm>
            <a:off x="6437572" y="5361964"/>
            <a:ext cx="5213132" cy="620111"/>
          </a:xfrm>
          <a:prstGeom prst="rect">
            <a:avLst/>
          </a:prstGeom>
          <a:noFill/>
          <a:ln>
            <a:solidFill>
              <a:srgbClr val="C5E0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/>
              <a:t>Pakalpojums «Mani dati VVDZ»</a:t>
            </a:r>
          </a:p>
        </p:txBody>
      </p:sp>
    </p:spTree>
    <p:extLst>
      <p:ext uri="{BB962C8B-B14F-4D97-AF65-F5344CB8AC3E}">
        <p14:creationId xmlns:p14="http://schemas.microsoft.com/office/powerpoint/2010/main" val="223243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9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3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1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9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7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3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1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7" grpId="0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isnstūris 8">
            <a:extLst>
              <a:ext uri="{FF2B5EF4-FFF2-40B4-BE49-F238E27FC236}">
                <a16:creationId xmlns:a16="http://schemas.microsoft.com/office/drawing/2014/main" id="{2ACF8850-7924-44B6-B997-8866A747C739}"/>
              </a:ext>
            </a:extLst>
          </p:cNvPr>
          <p:cNvSpPr/>
          <p:nvPr/>
        </p:nvSpPr>
        <p:spPr>
          <a:xfrm>
            <a:off x="-616790" y="3537692"/>
            <a:ext cx="54567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400" dirty="0">
                <a:solidFill>
                  <a:schemeClr val="bg1">
                    <a:lumMod val="95000"/>
                  </a:schemeClr>
                </a:solidFill>
              </a:rPr>
              <a:t>3.vieta e-Parakstītāju TOP 10</a:t>
            </a:r>
          </a:p>
        </p:txBody>
      </p:sp>
      <p:sp>
        <p:nvSpPr>
          <p:cNvPr id="14" name="Taisnstūris 13">
            <a:extLst>
              <a:ext uri="{FF2B5EF4-FFF2-40B4-BE49-F238E27FC236}">
                <a16:creationId xmlns:a16="http://schemas.microsoft.com/office/drawing/2014/main" id="{657426C5-B4E5-408A-9140-529C595514CC}"/>
              </a:ext>
            </a:extLst>
          </p:cNvPr>
          <p:cNvSpPr/>
          <p:nvPr/>
        </p:nvSpPr>
        <p:spPr>
          <a:xfrm>
            <a:off x="253941" y="471185"/>
            <a:ext cx="22783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lv-LV" sz="2400" b="1" dirty="0">
                <a:solidFill>
                  <a:schemeClr val="bg1">
                    <a:lumMod val="95000"/>
                  </a:schemeClr>
                </a:solidFill>
              </a:rPr>
              <a:t>DOMĀJAM ZAĻI 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E8DB45D3-6540-461D-8F50-EA5A79A668AD}"/>
              </a:ext>
            </a:extLst>
          </p:cNvPr>
          <p:cNvGrpSpPr/>
          <p:nvPr/>
        </p:nvGrpSpPr>
        <p:grpSpPr>
          <a:xfrm>
            <a:off x="5518204" y="382966"/>
            <a:ext cx="5385836" cy="5568050"/>
            <a:chOff x="5518204" y="382966"/>
            <a:chExt cx="5385836" cy="556805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3555C5C-3407-403F-8F58-16C84A063C17}"/>
                </a:ext>
              </a:extLst>
            </p:cNvPr>
            <p:cNvSpPr txBox="1"/>
            <p:nvPr/>
          </p:nvSpPr>
          <p:spPr>
            <a:xfrm>
              <a:off x="7461538" y="4577986"/>
              <a:ext cx="14188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3600" dirty="0">
                  <a:solidFill>
                    <a:srgbClr val="8E254D"/>
                  </a:solidFill>
                </a:rPr>
                <a:t>2017</a:t>
              </a:r>
            </a:p>
          </p:txBody>
        </p:sp>
        <p:grpSp>
          <p:nvGrpSpPr>
            <p:cNvPr id="18" name="Grupa 17">
              <a:extLst>
                <a:ext uri="{FF2B5EF4-FFF2-40B4-BE49-F238E27FC236}">
                  <a16:creationId xmlns:a16="http://schemas.microsoft.com/office/drawing/2014/main" id="{02755AD0-A82E-477F-8B8A-FA272CD944EE}"/>
                </a:ext>
              </a:extLst>
            </p:cNvPr>
            <p:cNvGrpSpPr/>
            <p:nvPr/>
          </p:nvGrpSpPr>
          <p:grpSpPr>
            <a:xfrm>
              <a:off x="5518204" y="382966"/>
              <a:ext cx="5385836" cy="5568050"/>
              <a:chOff x="710164" y="1115691"/>
              <a:chExt cx="5385836" cy="5568050"/>
            </a:xfrm>
          </p:grpSpPr>
          <p:pic>
            <p:nvPicPr>
              <p:cNvPr id="4" name="Attēls 3">
                <a:extLst>
                  <a:ext uri="{FF2B5EF4-FFF2-40B4-BE49-F238E27FC236}">
                    <a16:creationId xmlns:a16="http://schemas.microsoft.com/office/drawing/2014/main" id="{D94BE7E0-37DE-4376-A410-0A6A0F0ACE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 rot="7532281">
                <a:off x="608091" y="1896298"/>
                <a:ext cx="3326821" cy="3122675"/>
              </a:xfrm>
              <a:prstGeom prst="rect">
                <a:avLst/>
              </a:prstGeom>
            </p:spPr>
          </p:pic>
          <p:grpSp>
            <p:nvGrpSpPr>
              <p:cNvPr id="7" name="Grupa 6">
                <a:extLst>
                  <a:ext uri="{FF2B5EF4-FFF2-40B4-BE49-F238E27FC236}">
                    <a16:creationId xmlns:a16="http://schemas.microsoft.com/office/drawing/2014/main" id="{D30BD041-D805-445B-9F97-92CA6B28E195}"/>
                  </a:ext>
                </a:extLst>
              </p:cNvPr>
              <p:cNvGrpSpPr/>
              <p:nvPr/>
            </p:nvGrpSpPr>
            <p:grpSpPr>
              <a:xfrm>
                <a:off x="1210915" y="1696169"/>
                <a:ext cx="3257485" cy="836119"/>
                <a:chOff x="1210915" y="1696169"/>
                <a:chExt cx="3257485" cy="836119"/>
              </a:xfrm>
            </p:grpSpPr>
            <p:cxnSp>
              <p:nvCxnSpPr>
                <p:cNvPr id="6" name="Taisns savienotājs 5">
                  <a:extLst>
                    <a:ext uri="{FF2B5EF4-FFF2-40B4-BE49-F238E27FC236}">
                      <a16:creationId xmlns:a16="http://schemas.microsoft.com/office/drawing/2014/main" id="{1CA3A65E-69C8-4051-BE88-14202C09A79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10915" y="1710016"/>
                  <a:ext cx="0" cy="822272"/>
                </a:xfrm>
                <a:prstGeom prst="line">
                  <a:avLst/>
                </a:prstGeom>
                <a:ln w="19050">
                  <a:solidFill>
                    <a:srgbClr val="8E254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Taisns savienotājs 7">
                  <a:extLst>
                    <a:ext uri="{FF2B5EF4-FFF2-40B4-BE49-F238E27FC236}">
                      <a16:creationId xmlns:a16="http://schemas.microsoft.com/office/drawing/2014/main" id="{B347B1FA-9BA7-4B38-B5A9-D5A131FD40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10915" y="1696169"/>
                  <a:ext cx="3257485" cy="13847"/>
                </a:xfrm>
                <a:prstGeom prst="line">
                  <a:avLst/>
                </a:prstGeom>
                <a:ln w="19050">
                  <a:solidFill>
                    <a:srgbClr val="8E254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Taisnstūris 12">
                <a:extLst>
                  <a:ext uri="{FF2B5EF4-FFF2-40B4-BE49-F238E27FC236}">
                    <a16:creationId xmlns:a16="http://schemas.microsoft.com/office/drawing/2014/main" id="{987F4A38-4105-4E5F-A2F5-877A9717F735}"/>
                  </a:ext>
                </a:extLst>
              </p:cNvPr>
              <p:cNvSpPr/>
              <p:nvPr/>
            </p:nvSpPr>
            <p:spPr>
              <a:xfrm>
                <a:off x="4511095" y="1115691"/>
                <a:ext cx="1399556" cy="1121183"/>
              </a:xfrm>
              <a:prstGeom prst="rect">
                <a:avLst/>
              </a:prstGeom>
              <a:solidFill>
                <a:srgbClr val="8E25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4400" dirty="0"/>
                  <a:t>400</a:t>
                </a:r>
                <a:r>
                  <a:rPr lang="lv-LV" dirty="0"/>
                  <a:t>%</a:t>
                </a:r>
              </a:p>
            </p:txBody>
          </p:sp>
          <p:sp>
            <p:nvSpPr>
              <p:cNvPr id="21" name="Taisnstūris 20">
                <a:extLst>
                  <a:ext uri="{FF2B5EF4-FFF2-40B4-BE49-F238E27FC236}">
                    <a16:creationId xmlns:a16="http://schemas.microsoft.com/office/drawing/2014/main" id="{581B9693-BCA5-4C7E-8110-4E2FABB0658D}"/>
                  </a:ext>
                </a:extLst>
              </p:cNvPr>
              <p:cNvSpPr/>
              <p:nvPr/>
            </p:nvSpPr>
            <p:spPr>
              <a:xfrm>
                <a:off x="1210915" y="5281700"/>
                <a:ext cx="1399556" cy="1121183"/>
              </a:xfrm>
              <a:prstGeom prst="rect">
                <a:avLst/>
              </a:prstGeom>
              <a:solidFill>
                <a:srgbClr val="CD4F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4400" dirty="0"/>
                  <a:t>300</a:t>
                </a:r>
                <a:r>
                  <a:rPr lang="lv-LV" dirty="0"/>
                  <a:t>%</a:t>
                </a: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E51AEDA-FCC0-40EC-BA80-FEBF2EC22900}"/>
                  </a:ext>
                </a:extLst>
              </p:cNvPr>
              <p:cNvSpPr txBox="1"/>
              <p:nvPr/>
            </p:nvSpPr>
            <p:spPr>
              <a:xfrm>
                <a:off x="3362946" y="1747302"/>
                <a:ext cx="120622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sz="3600" dirty="0">
                    <a:solidFill>
                      <a:srgbClr val="8E254D"/>
                    </a:solidFill>
                  </a:rPr>
                  <a:t>2018</a:t>
                </a:r>
              </a:p>
            </p:txBody>
          </p:sp>
          <p:grpSp>
            <p:nvGrpSpPr>
              <p:cNvPr id="10" name="Grupa 9">
                <a:extLst>
                  <a:ext uri="{FF2B5EF4-FFF2-40B4-BE49-F238E27FC236}">
                    <a16:creationId xmlns:a16="http://schemas.microsoft.com/office/drawing/2014/main" id="{A1670000-A957-4250-881B-611649CFA9AA}"/>
                  </a:ext>
                </a:extLst>
              </p:cNvPr>
              <p:cNvGrpSpPr/>
              <p:nvPr/>
            </p:nvGrpSpPr>
            <p:grpSpPr>
              <a:xfrm>
                <a:off x="2694402" y="4502980"/>
                <a:ext cx="2960462" cy="1492548"/>
                <a:chOff x="2694402" y="4502980"/>
                <a:chExt cx="2960462" cy="1492548"/>
              </a:xfrm>
            </p:grpSpPr>
            <p:cxnSp>
              <p:nvCxnSpPr>
                <p:cNvPr id="17" name="Taisns savienotājs 16">
                  <a:extLst>
                    <a:ext uri="{FF2B5EF4-FFF2-40B4-BE49-F238E27FC236}">
                      <a16:creationId xmlns:a16="http://schemas.microsoft.com/office/drawing/2014/main" id="{ED8E7446-8792-48B7-8395-9022EA3E9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15881" y="4516753"/>
                  <a:ext cx="38983" cy="1457390"/>
                </a:xfrm>
                <a:prstGeom prst="line">
                  <a:avLst/>
                </a:prstGeom>
                <a:ln w="19050">
                  <a:solidFill>
                    <a:srgbClr val="CD4F7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Taisns savienotājs 18">
                  <a:extLst>
                    <a:ext uri="{FF2B5EF4-FFF2-40B4-BE49-F238E27FC236}">
                      <a16:creationId xmlns:a16="http://schemas.microsoft.com/office/drawing/2014/main" id="{F6D22203-C624-4C3F-BDE8-963E24F5C9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25400" y="4502980"/>
                  <a:ext cx="2286000" cy="42770"/>
                </a:xfrm>
                <a:prstGeom prst="line">
                  <a:avLst/>
                </a:prstGeom>
                <a:ln w="19050">
                  <a:solidFill>
                    <a:srgbClr val="CD4F7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Taisns savienotājs 25">
                  <a:extLst>
                    <a:ext uri="{FF2B5EF4-FFF2-40B4-BE49-F238E27FC236}">
                      <a16:creationId xmlns:a16="http://schemas.microsoft.com/office/drawing/2014/main" id="{D4ABA6BE-B36B-448D-99DA-C1B5F7480C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94402" y="5952758"/>
                  <a:ext cx="2949760" cy="42770"/>
                </a:xfrm>
                <a:prstGeom prst="line">
                  <a:avLst/>
                </a:prstGeom>
                <a:ln w="19050">
                  <a:solidFill>
                    <a:srgbClr val="CD4F7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upa 10">
                <a:extLst>
                  <a:ext uri="{FF2B5EF4-FFF2-40B4-BE49-F238E27FC236}">
                    <a16:creationId xmlns:a16="http://schemas.microsoft.com/office/drawing/2014/main" id="{B25B1C22-9911-4FB2-9DF9-64DA960F1848}"/>
                  </a:ext>
                </a:extLst>
              </p:cNvPr>
              <p:cNvGrpSpPr/>
              <p:nvPr/>
            </p:nvGrpSpPr>
            <p:grpSpPr>
              <a:xfrm>
                <a:off x="4468400" y="2184330"/>
                <a:ext cx="1627600" cy="942268"/>
                <a:chOff x="4468400" y="2184330"/>
                <a:chExt cx="1627600" cy="942268"/>
              </a:xfrm>
            </p:grpSpPr>
            <p:sp>
              <p:nvSpPr>
                <p:cNvPr id="15" name="Taisnstūris 14">
                  <a:extLst>
                    <a:ext uri="{FF2B5EF4-FFF2-40B4-BE49-F238E27FC236}">
                      <a16:creationId xmlns:a16="http://schemas.microsoft.com/office/drawing/2014/main" id="{6880A574-BE45-4801-A26B-C113D8624721}"/>
                    </a:ext>
                  </a:extLst>
                </p:cNvPr>
                <p:cNvSpPr/>
                <p:nvPr/>
              </p:nvSpPr>
              <p:spPr>
                <a:xfrm>
                  <a:off x="4468400" y="2480267"/>
                  <a:ext cx="1627600" cy="64633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lv-LV" dirty="0">
                      <a:solidFill>
                        <a:schemeClr val="bg1">
                          <a:lumMod val="95000"/>
                        </a:schemeClr>
                      </a:solidFill>
                    </a:rPr>
                    <a:t>Pieaugums pret 2016.gadu </a:t>
                  </a:r>
                </a:p>
              </p:txBody>
            </p:sp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C0B7F0B3-003E-48B9-A03D-444C113625E0}"/>
                    </a:ext>
                  </a:extLst>
                </p:cNvPr>
                <p:cNvSpPr txBox="1"/>
                <p:nvPr/>
              </p:nvSpPr>
              <p:spPr>
                <a:xfrm>
                  <a:off x="4780593" y="2184330"/>
                  <a:ext cx="1061883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dirty="0">
                      <a:solidFill>
                        <a:schemeClr val="bg1">
                          <a:lumMod val="95000"/>
                        </a:schemeClr>
                      </a:solidFill>
                    </a:rPr>
                    <a:t>184 915x </a:t>
                  </a:r>
                </a:p>
              </p:txBody>
            </p:sp>
          </p:grpSp>
          <p:grpSp>
            <p:nvGrpSpPr>
              <p:cNvPr id="12" name="Grupa 11">
                <a:extLst>
                  <a:ext uri="{FF2B5EF4-FFF2-40B4-BE49-F238E27FC236}">
                    <a16:creationId xmlns:a16="http://schemas.microsoft.com/office/drawing/2014/main" id="{969801D8-719B-461C-922B-3C50C1A3BE15}"/>
                  </a:ext>
                </a:extLst>
              </p:cNvPr>
              <p:cNvGrpSpPr/>
              <p:nvPr/>
            </p:nvGrpSpPr>
            <p:grpSpPr>
              <a:xfrm>
                <a:off x="2694402" y="6050707"/>
                <a:ext cx="3216249" cy="633034"/>
                <a:chOff x="2694402" y="6050707"/>
                <a:chExt cx="3216249" cy="633034"/>
              </a:xfrm>
            </p:grpSpPr>
            <p:sp>
              <p:nvSpPr>
                <p:cNvPr id="28" name="Taisnstūris 27">
                  <a:extLst>
                    <a:ext uri="{FF2B5EF4-FFF2-40B4-BE49-F238E27FC236}">
                      <a16:creationId xmlns:a16="http://schemas.microsoft.com/office/drawing/2014/main" id="{F87FCA92-201C-4973-86AF-BE6FA11C848E}"/>
                    </a:ext>
                  </a:extLst>
                </p:cNvPr>
                <p:cNvSpPr/>
                <p:nvPr/>
              </p:nvSpPr>
              <p:spPr>
                <a:xfrm>
                  <a:off x="2694402" y="6314409"/>
                  <a:ext cx="3216249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lv-LV" dirty="0">
                      <a:solidFill>
                        <a:schemeClr val="bg1">
                          <a:lumMod val="95000"/>
                        </a:schemeClr>
                      </a:solidFill>
                    </a:rPr>
                    <a:t>Pieaugums pret 2016. gadu 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D0489C14-E43F-466E-AD92-529F0A84C4FA}"/>
                    </a:ext>
                  </a:extLst>
                </p:cNvPr>
                <p:cNvSpPr txBox="1"/>
                <p:nvPr/>
              </p:nvSpPr>
              <p:spPr>
                <a:xfrm>
                  <a:off x="2694402" y="6050707"/>
                  <a:ext cx="14991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v-LV" dirty="0">
                      <a:solidFill>
                        <a:schemeClr val="bg1">
                          <a:lumMod val="95000"/>
                        </a:schemeClr>
                      </a:solidFill>
                    </a:rPr>
                    <a:t>144 541x</a:t>
                  </a:r>
                </a:p>
              </p:txBody>
            </p:sp>
          </p:grp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80199E7-8DB3-4A9B-A54B-E5443A9E49B4}"/>
                  </a:ext>
                </a:extLst>
              </p:cNvPr>
              <p:cNvSpPr txBox="1"/>
              <p:nvPr/>
            </p:nvSpPr>
            <p:spPr>
              <a:xfrm>
                <a:off x="1624823" y="2840975"/>
                <a:ext cx="1540099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v-LV" sz="3200" dirty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rPr>
                  <a:t>44 370 (2016) </a:t>
                </a:r>
              </a:p>
            </p:txBody>
          </p:sp>
        </p:grp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F3FDAC5-5AD6-4B41-A89F-8F593E738EEA}"/>
              </a:ext>
            </a:extLst>
          </p:cNvPr>
          <p:cNvSpPr txBox="1"/>
          <p:nvPr/>
        </p:nvSpPr>
        <p:spPr>
          <a:xfrm>
            <a:off x="273274" y="2108250"/>
            <a:ext cx="3224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>
                <a:solidFill>
                  <a:schemeClr val="bg1">
                    <a:lumMod val="95000"/>
                  </a:schemeClr>
                </a:solidFill>
              </a:rPr>
              <a:t>Elektroautomobilis</a:t>
            </a:r>
            <a:r>
              <a:rPr lang="lv-LV" sz="2400" dirty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74F971E-576F-4758-BB74-545D20886DA1}"/>
              </a:ext>
            </a:extLst>
          </p:cNvPr>
          <p:cNvSpPr txBox="1"/>
          <p:nvPr/>
        </p:nvSpPr>
        <p:spPr>
          <a:xfrm>
            <a:off x="273274" y="2816136"/>
            <a:ext cx="326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>
                <a:solidFill>
                  <a:schemeClr val="bg1">
                    <a:lumMod val="95000"/>
                  </a:schemeClr>
                </a:solidFill>
              </a:rPr>
              <a:t>Printeru optimizācija</a:t>
            </a:r>
          </a:p>
        </p:txBody>
      </p:sp>
    </p:spTree>
    <p:extLst>
      <p:ext uri="{BB962C8B-B14F-4D97-AF65-F5344CB8AC3E}">
        <p14:creationId xmlns:p14="http://schemas.microsoft.com/office/powerpoint/2010/main" val="4867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0CDAB98-A96D-475D-AA5B-5633CFC11EB6}"/>
              </a:ext>
            </a:extLst>
          </p:cNvPr>
          <p:cNvSpPr txBox="1"/>
          <p:nvPr/>
        </p:nvSpPr>
        <p:spPr>
          <a:xfrm>
            <a:off x="534040" y="2641531"/>
            <a:ext cx="215462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dirty="0">
                <a:solidFill>
                  <a:schemeClr val="bg1"/>
                </a:solidFill>
              </a:rPr>
              <a:t>E-lietas projekta īstenošana</a:t>
            </a:r>
          </a:p>
          <a:p>
            <a:pPr algn="ctr"/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137C6E-8726-4081-9A0E-2E8E7A397655}"/>
              </a:ext>
            </a:extLst>
          </p:cNvPr>
          <p:cNvSpPr txBox="1"/>
          <p:nvPr/>
        </p:nvSpPr>
        <p:spPr>
          <a:xfrm>
            <a:off x="579228" y="5376149"/>
            <a:ext cx="17473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dirty="0" err="1">
                <a:solidFill>
                  <a:schemeClr val="bg1"/>
                </a:solidFill>
              </a:rPr>
              <a:t>Twinning</a:t>
            </a:r>
            <a:r>
              <a:rPr lang="lv-LV" sz="2000" dirty="0">
                <a:solidFill>
                  <a:schemeClr val="bg1"/>
                </a:solidFill>
              </a:rPr>
              <a:t> projekts Gruzijā </a:t>
            </a:r>
          </a:p>
          <a:p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92D9DF-2D91-4FBC-A1FA-8E6DBECDDBAE}"/>
              </a:ext>
            </a:extLst>
          </p:cNvPr>
          <p:cNvSpPr txBox="1"/>
          <p:nvPr/>
        </p:nvSpPr>
        <p:spPr>
          <a:xfrm>
            <a:off x="7830820" y="2826197"/>
            <a:ext cx="226082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dirty="0">
                <a:solidFill>
                  <a:schemeClr val="bg1"/>
                </a:solidFill>
              </a:rPr>
              <a:t>Sabiedrības novērtējums par uzticēšanos tiesu varai </a:t>
            </a:r>
          </a:p>
          <a:p>
            <a:endParaRPr lang="lv-LV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00CC5-0F04-402D-A2C2-2651F875D700}"/>
              </a:ext>
            </a:extLst>
          </p:cNvPr>
          <p:cNvSpPr txBox="1"/>
          <p:nvPr/>
        </p:nvSpPr>
        <p:spPr>
          <a:xfrm>
            <a:off x="2688660" y="5410362"/>
            <a:ext cx="321977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dirty="0">
                <a:solidFill>
                  <a:schemeClr val="bg1"/>
                </a:solidFill>
              </a:rPr>
              <a:t>Ārvalstu finanšu līdzekļu piesaiste tiesu sistēmas attīstības projektu īstenošanai</a:t>
            </a:r>
          </a:p>
          <a:p>
            <a:pPr algn="ctr"/>
            <a:endParaRPr lang="lv-LV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9DDD1CF9-ACF8-4D32-A33B-969DC7047B79}"/>
              </a:ext>
            </a:extLst>
          </p:cNvPr>
          <p:cNvGrpSpPr/>
          <p:nvPr/>
        </p:nvGrpSpPr>
        <p:grpSpPr>
          <a:xfrm>
            <a:off x="645054" y="912298"/>
            <a:ext cx="1747345" cy="1655379"/>
            <a:chOff x="511725" y="1975096"/>
            <a:chExt cx="1747345" cy="1655379"/>
          </a:xfrm>
        </p:grpSpPr>
        <p:sp>
          <p:nvSpPr>
            <p:cNvPr id="4" name="Ovāls 3">
              <a:extLst>
                <a:ext uri="{FF2B5EF4-FFF2-40B4-BE49-F238E27FC236}">
                  <a16:creationId xmlns:a16="http://schemas.microsoft.com/office/drawing/2014/main" id="{FE3C6A1E-8FCF-4071-86BB-A78F494D9A31}"/>
                </a:ext>
              </a:extLst>
            </p:cNvPr>
            <p:cNvSpPr/>
            <p:nvPr/>
          </p:nvSpPr>
          <p:spPr>
            <a:xfrm>
              <a:off x="511725" y="1975096"/>
              <a:ext cx="1747345" cy="1655379"/>
            </a:xfrm>
            <a:prstGeom prst="ellipse">
              <a:avLst/>
            </a:prstGeom>
            <a:solidFill>
              <a:srgbClr val="CD4F72">
                <a:alpha val="70000"/>
              </a:srgb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13" name="Grafika 12" descr="Hierarhija">
              <a:extLst>
                <a:ext uri="{FF2B5EF4-FFF2-40B4-BE49-F238E27FC236}">
                  <a16:creationId xmlns:a16="http://schemas.microsoft.com/office/drawing/2014/main" id="{F4C18CF8-384F-4B09-B123-9FBF16CCE4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3885" y="2331492"/>
              <a:ext cx="914400" cy="914400"/>
            </a:xfrm>
            <a:prstGeom prst="rect">
              <a:avLst/>
            </a:prstGeom>
          </p:spPr>
        </p:pic>
      </p:grpSp>
      <p:grpSp>
        <p:nvGrpSpPr>
          <p:cNvPr id="12" name="Grupa 11">
            <a:extLst>
              <a:ext uri="{FF2B5EF4-FFF2-40B4-BE49-F238E27FC236}">
                <a16:creationId xmlns:a16="http://schemas.microsoft.com/office/drawing/2014/main" id="{7DF78049-1E00-403B-AEF5-C85FC86BE2C3}"/>
              </a:ext>
            </a:extLst>
          </p:cNvPr>
          <p:cNvGrpSpPr/>
          <p:nvPr/>
        </p:nvGrpSpPr>
        <p:grpSpPr>
          <a:xfrm>
            <a:off x="579228" y="3626416"/>
            <a:ext cx="1747345" cy="1655379"/>
            <a:chOff x="2913394" y="1975096"/>
            <a:chExt cx="1747345" cy="1655379"/>
          </a:xfrm>
        </p:grpSpPr>
        <p:sp>
          <p:nvSpPr>
            <p:cNvPr id="7" name="Ovāls 6">
              <a:extLst>
                <a:ext uri="{FF2B5EF4-FFF2-40B4-BE49-F238E27FC236}">
                  <a16:creationId xmlns:a16="http://schemas.microsoft.com/office/drawing/2014/main" id="{8DCB72B1-8076-44E6-8E91-D970B1953CDB}"/>
                </a:ext>
              </a:extLst>
            </p:cNvPr>
            <p:cNvSpPr/>
            <p:nvPr/>
          </p:nvSpPr>
          <p:spPr>
            <a:xfrm>
              <a:off x="2913394" y="1975096"/>
              <a:ext cx="1747345" cy="1655379"/>
            </a:xfrm>
            <a:prstGeom prst="ellipse">
              <a:avLst/>
            </a:prstGeom>
            <a:solidFill>
              <a:srgbClr val="81C7E7">
                <a:alpha val="70000"/>
              </a:srgb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pic>
          <p:nvPicPr>
            <p:cNvPr id="15" name="Grafika 14" descr="Pasaule">
              <a:extLst>
                <a:ext uri="{FF2B5EF4-FFF2-40B4-BE49-F238E27FC236}">
                  <a16:creationId xmlns:a16="http://schemas.microsoft.com/office/drawing/2014/main" id="{711C5A78-230D-4220-BEF2-6D5D4848F9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303918" y="2319637"/>
              <a:ext cx="966296" cy="966296"/>
            </a:xfrm>
            <a:prstGeom prst="rect">
              <a:avLst/>
            </a:prstGeom>
          </p:spPr>
        </p:pic>
      </p:grpSp>
      <p:grpSp>
        <p:nvGrpSpPr>
          <p:cNvPr id="22" name="Grupa 21">
            <a:extLst>
              <a:ext uri="{FF2B5EF4-FFF2-40B4-BE49-F238E27FC236}">
                <a16:creationId xmlns:a16="http://schemas.microsoft.com/office/drawing/2014/main" id="{79C87F29-AA26-46CB-9864-5484B25BFE09}"/>
              </a:ext>
            </a:extLst>
          </p:cNvPr>
          <p:cNvGrpSpPr/>
          <p:nvPr/>
        </p:nvGrpSpPr>
        <p:grpSpPr>
          <a:xfrm>
            <a:off x="6066655" y="2492103"/>
            <a:ext cx="1747345" cy="1655379"/>
            <a:chOff x="9755694" y="1961004"/>
            <a:chExt cx="1747345" cy="1655379"/>
          </a:xfrm>
        </p:grpSpPr>
        <p:sp>
          <p:nvSpPr>
            <p:cNvPr id="16" name="Ovāls 15">
              <a:extLst>
                <a:ext uri="{FF2B5EF4-FFF2-40B4-BE49-F238E27FC236}">
                  <a16:creationId xmlns:a16="http://schemas.microsoft.com/office/drawing/2014/main" id="{D5EBCD3F-A3D4-4AD7-8B17-E344F95978CE}"/>
                </a:ext>
              </a:extLst>
            </p:cNvPr>
            <p:cNvSpPr/>
            <p:nvPr/>
          </p:nvSpPr>
          <p:spPr>
            <a:xfrm>
              <a:off x="9755694" y="1961004"/>
              <a:ext cx="1747345" cy="1655379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7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pic>
          <p:nvPicPr>
            <p:cNvPr id="17" name="Grafika 16" descr="Sapulce">
              <a:extLst>
                <a:ext uri="{FF2B5EF4-FFF2-40B4-BE49-F238E27FC236}">
                  <a16:creationId xmlns:a16="http://schemas.microsoft.com/office/drawing/2014/main" id="{6C1F8BE3-455A-419E-92E0-3B606069455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172166" y="2297196"/>
              <a:ext cx="914400" cy="914400"/>
            </a:xfrm>
            <a:prstGeom prst="rect">
              <a:avLst/>
            </a:prstGeom>
          </p:spPr>
        </p:pic>
      </p:grpSp>
      <p:grpSp>
        <p:nvGrpSpPr>
          <p:cNvPr id="19" name="Grupa 18">
            <a:extLst>
              <a:ext uri="{FF2B5EF4-FFF2-40B4-BE49-F238E27FC236}">
                <a16:creationId xmlns:a16="http://schemas.microsoft.com/office/drawing/2014/main" id="{4AC6A758-148D-4DA7-ACC1-3E41B4CAAC81}"/>
              </a:ext>
            </a:extLst>
          </p:cNvPr>
          <p:cNvGrpSpPr/>
          <p:nvPr/>
        </p:nvGrpSpPr>
        <p:grpSpPr>
          <a:xfrm>
            <a:off x="3408481" y="3754983"/>
            <a:ext cx="1747345" cy="1655379"/>
            <a:chOff x="7538920" y="1952309"/>
            <a:chExt cx="1747345" cy="1655379"/>
          </a:xfrm>
        </p:grpSpPr>
        <p:sp>
          <p:nvSpPr>
            <p:cNvPr id="6" name="Ovāls 5">
              <a:extLst>
                <a:ext uri="{FF2B5EF4-FFF2-40B4-BE49-F238E27FC236}">
                  <a16:creationId xmlns:a16="http://schemas.microsoft.com/office/drawing/2014/main" id="{D811D20F-ED41-47C3-9081-C62260A070EE}"/>
                </a:ext>
              </a:extLst>
            </p:cNvPr>
            <p:cNvSpPr/>
            <p:nvPr/>
          </p:nvSpPr>
          <p:spPr>
            <a:xfrm>
              <a:off x="7538920" y="1952309"/>
              <a:ext cx="1747345" cy="165537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  <a:alpha val="7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pic>
          <p:nvPicPr>
            <p:cNvPr id="20" name="Grafika 19" descr="Zobrati">
              <a:extLst>
                <a:ext uri="{FF2B5EF4-FFF2-40B4-BE49-F238E27FC236}">
                  <a16:creationId xmlns:a16="http://schemas.microsoft.com/office/drawing/2014/main" id="{7A87D562-009B-4CA3-B891-3CEB73B6B21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907111" y="2262557"/>
              <a:ext cx="1010962" cy="1010962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714B3F5-BAF2-48A6-A070-5C3C61323CF0}"/>
              </a:ext>
            </a:extLst>
          </p:cNvPr>
          <p:cNvSpPr txBox="1"/>
          <p:nvPr/>
        </p:nvSpPr>
        <p:spPr>
          <a:xfrm>
            <a:off x="3421369" y="2684050"/>
            <a:ext cx="17473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>
                <a:solidFill>
                  <a:schemeClr val="bg1">
                    <a:lumMod val="95000"/>
                  </a:schemeClr>
                </a:solidFill>
              </a:rPr>
              <a:t>Sadarbības veicināšana ar Ukrainu</a:t>
            </a:r>
          </a:p>
          <a:p>
            <a:endParaRPr lang="lv-LV" dirty="0"/>
          </a:p>
        </p:txBody>
      </p:sp>
      <p:grpSp>
        <p:nvGrpSpPr>
          <p:cNvPr id="18" name="Grupa 17">
            <a:extLst>
              <a:ext uri="{FF2B5EF4-FFF2-40B4-BE49-F238E27FC236}">
                <a16:creationId xmlns:a16="http://schemas.microsoft.com/office/drawing/2014/main" id="{5C7EC964-0F85-47EC-8B24-9BFAB661D958}"/>
              </a:ext>
            </a:extLst>
          </p:cNvPr>
          <p:cNvGrpSpPr/>
          <p:nvPr/>
        </p:nvGrpSpPr>
        <p:grpSpPr>
          <a:xfrm>
            <a:off x="3375433" y="863658"/>
            <a:ext cx="1747345" cy="1655379"/>
            <a:chOff x="5130168" y="1961003"/>
            <a:chExt cx="1747345" cy="1655379"/>
          </a:xfrm>
        </p:grpSpPr>
        <p:sp>
          <p:nvSpPr>
            <p:cNvPr id="5" name="Ovāls 4">
              <a:extLst>
                <a:ext uri="{FF2B5EF4-FFF2-40B4-BE49-F238E27FC236}">
                  <a16:creationId xmlns:a16="http://schemas.microsoft.com/office/drawing/2014/main" id="{ABF07087-48ED-438C-829C-A2E0CAA36173}"/>
                </a:ext>
              </a:extLst>
            </p:cNvPr>
            <p:cNvSpPr/>
            <p:nvPr/>
          </p:nvSpPr>
          <p:spPr>
            <a:xfrm>
              <a:off x="5130168" y="1961003"/>
              <a:ext cx="1747345" cy="1655379"/>
            </a:xfrm>
            <a:prstGeom prst="ellipse">
              <a:avLst/>
            </a:prstGeom>
            <a:solidFill>
              <a:srgbClr val="EED176">
                <a:alpha val="70000"/>
              </a:srgb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pic>
          <p:nvPicPr>
            <p:cNvPr id="14" name="Grafika 13" descr="Rokasspiediens">
              <a:extLst>
                <a:ext uri="{FF2B5EF4-FFF2-40B4-BE49-F238E27FC236}">
                  <a16:creationId xmlns:a16="http://schemas.microsoft.com/office/drawing/2014/main" id="{BA5D74FE-7F1D-41E5-92D3-B3256CD82C0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472520" y="2297196"/>
              <a:ext cx="1080458" cy="1080458"/>
            </a:xfrm>
            <a:prstGeom prst="rect">
              <a:avLst/>
            </a:prstGeom>
          </p:spPr>
        </p:pic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4832E6C-E193-436A-9A8D-A6FE03524818}"/>
              </a:ext>
            </a:extLst>
          </p:cNvPr>
          <p:cNvSpPr txBox="1"/>
          <p:nvPr/>
        </p:nvSpPr>
        <p:spPr>
          <a:xfrm>
            <a:off x="-1" y="189189"/>
            <a:ext cx="4295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 b="1" dirty="0">
                <a:solidFill>
                  <a:schemeClr val="bg1">
                    <a:lumMod val="95000"/>
                  </a:schemeClr>
                </a:solidFill>
              </a:rPr>
              <a:t>PROJEKTI UN SADARBĪBA </a:t>
            </a:r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id="{1629FFE4-FBBB-4ABC-A7A7-C7CA6FC57F5E}"/>
              </a:ext>
            </a:extLst>
          </p:cNvPr>
          <p:cNvGrpSpPr/>
          <p:nvPr/>
        </p:nvGrpSpPr>
        <p:grpSpPr>
          <a:xfrm>
            <a:off x="10228526" y="3882946"/>
            <a:ext cx="2144878" cy="884392"/>
            <a:chOff x="9931176" y="3906945"/>
            <a:chExt cx="2404241" cy="884392"/>
          </a:xfrm>
        </p:grpSpPr>
        <p:sp>
          <p:nvSpPr>
            <p:cNvPr id="26" name="Taisnstūris 25">
              <a:extLst>
                <a:ext uri="{FF2B5EF4-FFF2-40B4-BE49-F238E27FC236}">
                  <a16:creationId xmlns:a16="http://schemas.microsoft.com/office/drawing/2014/main" id="{A093FF23-0959-47A9-917D-622314D1A0AC}"/>
                </a:ext>
              </a:extLst>
            </p:cNvPr>
            <p:cNvSpPr/>
            <p:nvPr/>
          </p:nvSpPr>
          <p:spPr>
            <a:xfrm>
              <a:off x="9931176" y="3906945"/>
              <a:ext cx="2260823" cy="5749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2800" dirty="0"/>
                <a:t>41%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64BAA9E-AA0C-4BE6-B1D7-B9F36245650F}"/>
                </a:ext>
              </a:extLst>
            </p:cNvPr>
            <p:cNvSpPr txBox="1"/>
            <p:nvPr/>
          </p:nvSpPr>
          <p:spPr>
            <a:xfrm>
              <a:off x="11482807" y="4422005"/>
              <a:ext cx="8526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2016</a:t>
              </a:r>
            </a:p>
          </p:txBody>
        </p:sp>
      </p:grpSp>
      <p:grpSp>
        <p:nvGrpSpPr>
          <p:cNvPr id="31" name="Grupa 30">
            <a:extLst>
              <a:ext uri="{FF2B5EF4-FFF2-40B4-BE49-F238E27FC236}">
                <a16:creationId xmlns:a16="http://schemas.microsoft.com/office/drawing/2014/main" id="{21A2BBE4-12FC-44A8-A71C-00DEF1891F8C}"/>
              </a:ext>
            </a:extLst>
          </p:cNvPr>
          <p:cNvGrpSpPr/>
          <p:nvPr/>
        </p:nvGrpSpPr>
        <p:grpSpPr>
          <a:xfrm>
            <a:off x="10857186" y="2729899"/>
            <a:ext cx="1425720" cy="885854"/>
            <a:chOff x="9931178" y="2729899"/>
            <a:chExt cx="2308584" cy="885854"/>
          </a:xfrm>
        </p:grpSpPr>
        <p:sp>
          <p:nvSpPr>
            <p:cNvPr id="25" name="Taisnstūris 24">
              <a:extLst>
                <a:ext uri="{FF2B5EF4-FFF2-40B4-BE49-F238E27FC236}">
                  <a16:creationId xmlns:a16="http://schemas.microsoft.com/office/drawing/2014/main" id="{63A5988C-BC50-4558-B5B9-A3A541008AEC}"/>
                </a:ext>
              </a:extLst>
            </p:cNvPr>
            <p:cNvSpPr/>
            <p:nvPr/>
          </p:nvSpPr>
          <p:spPr>
            <a:xfrm>
              <a:off x="9931178" y="2729899"/>
              <a:ext cx="2260822" cy="5241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2800" dirty="0"/>
                <a:t>30%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1C863BC-F176-4AF4-8BB7-9ADE36858861}"/>
                </a:ext>
              </a:extLst>
            </p:cNvPr>
            <p:cNvSpPr txBox="1"/>
            <p:nvPr/>
          </p:nvSpPr>
          <p:spPr>
            <a:xfrm>
              <a:off x="11036671" y="3246421"/>
              <a:ext cx="12030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2017</a:t>
              </a:r>
            </a:p>
          </p:txBody>
        </p:sp>
      </p:grpSp>
      <p:grpSp>
        <p:nvGrpSpPr>
          <p:cNvPr id="23" name="Grupa 22">
            <a:extLst>
              <a:ext uri="{FF2B5EF4-FFF2-40B4-BE49-F238E27FC236}">
                <a16:creationId xmlns:a16="http://schemas.microsoft.com/office/drawing/2014/main" id="{3B2BE6A0-CB95-4B29-95A8-51FE354BA612}"/>
              </a:ext>
            </a:extLst>
          </p:cNvPr>
          <p:cNvGrpSpPr/>
          <p:nvPr/>
        </p:nvGrpSpPr>
        <p:grpSpPr>
          <a:xfrm>
            <a:off x="10657490" y="1464536"/>
            <a:ext cx="1625416" cy="950889"/>
            <a:chOff x="9469821" y="1452527"/>
            <a:chExt cx="2896873" cy="950889"/>
          </a:xfrm>
        </p:grpSpPr>
        <p:sp>
          <p:nvSpPr>
            <p:cNvPr id="24" name="Taisnstūris 23">
              <a:extLst>
                <a:ext uri="{FF2B5EF4-FFF2-40B4-BE49-F238E27FC236}">
                  <a16:creationId xmlns:a16="http://schemas.microsoft.com/office/drawing/2014/main" id="{B6408E0D-BA20-49F6-8909-18B0F13C4D0D}"/>
                </a:ext>
              </a:extLst>
            </p:cNvPr>
            <p:cNvSpPr/>
            <p:nvPr/>
          </p:nvSpPr>
          <p:spPr>
            <a:xfrm>
              <a:off x="9469821" y="1452527"/>
              <a:ext cx="2722179" cy="574920"/>
            </a:xfrm>
            <a:prstGeom prst="rect">
              <a:avLst/>
            </a:prstGeom>
            <a:solidFill>
              <a:srgbClr val="DF85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2800" dirty="0"/>
                <a:t>32%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B4707F2-DCDF-4240-BFCF-EC81D32B5080}"/>
                </a:ext>
              </a:extLst>
            </p:cNvPr>
            <p:cNvSpPr txBox="1"/>
            <p:nvPr/>
          </p:nvSpPr>
          <p:spPr>
            <a:xfrm>
              <a:off x="10953178" y="2034084"/>
              <a:ext cx="14135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>
                  <a:solidFill>
                    <a:schemeClr val="bg1">
                      <a:lumMod val="95000"/>
                    </a:schemeClr>
                  </a:solidFill>
                </a:rPr>
                <a:t>2018</a:t>
              </a: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1D0F636A-33D0-4188-9B5E-516F46F25C92}"/>
              </a:ext>
            </a:extLst>
          </p:cNvPr>
          <p:cNvSpPr txBox="1"/>
          <p:nvPr/>
        </p:nvSpPr>
        <p:spPr>
          <a:xfrm>
            <a:off x="11539909" y="837324"/>
            <a:ext cx="796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000" dirty="0">
                <a:solidFill>
                  <a:schemeClr val="bg1">
                    <a:lumMod val="95000"/>
                  </a:schemeClr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61342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7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3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1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9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7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2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700"/>
                            </p:stCondLst>
                            <p:childTnLst>
                              <p:par>
                                <p:cTn id="6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2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3" grpId="0"/>
      <p:bldP spid="30" grpId="0"/>
    </p:bldLst>
  </p:timing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60098</TotalTime>
  <Words>537</Words>
  <Application>Microsoft Office PowerPoint</Application>
  <PresentationFormat>Platekrāna</PresentationFormat>
  <Paragraphs>226</Paragraphs>
  <Slides>17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17</vt:i4>
      </vt:variant>
    </vt:vector>
  </HeadingPairs>
  <TitlesOfParts>
    <vt:vector size="22" baseType="lpstr">
      <vt:lpstr>Arial</vt:lpstr>
      <vt:lpstr>Barlow</vt:lpstr>
      <vt:lpstr>Calibri</vt:lpstr>
      <vt:lpstr>Calibri Light</vt:lpstr>
      <vt:lpstr>Office dizains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Statistika (CR) 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Maija Orupa</dc:creator>
  <cp:lastModifiedBy>Maija Orupa</cp:lastModifiedBy>
  <cp:revision>251</cp:revision>
  <dcterms:created xsi:type="dcterms:W3CDTF">2019-03-08T10:43:10Z</dcterms:created>
  <dcterms:modified xsi:type="dcterms:W3CDTF">2019-05-29T09:21:13Z</dcterms:modified>
</cp:coreProperties>
</file>