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50" r:id="rId3"/>
    <p:sldId id="351" r:id="rId4"/>
    <p:sldId id="332" r:id="rId5"/>
    <p:sldId id="289" r:id="rId6"/>
    <p:sldId id="344" r:id="rId7"/>
    <p:sldId id="262" r:id="rId8"/>
    <p:sldId id="347" r:id="rId9"/>
    <p:sldId id="267" r:id="rId10"/>
    <p:sldId id="336" r:id="rId11"/>
    <p:sldId id="301" r:id="rId12"/>
    <p:sldId id="348" r:id="rId13"/>
    <p:sldId id="345" r:id="rId14"/>
    <p:sldId id="346" r:id="rId15"/>
    <p:sldId id="288" r:id="rId16"/>
    <p:sldId id="271" r:id="rId17"/>
    <p:sldId id="343" r:id="rId1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7" d="100"/>
          <a:sy n="87" d="100"/>
        </p:scale>
        <p:origin x="43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E70C5-F7F1-41FB-BC87-8A56DBB3D7EF}" type="datetimeFigureOut">
              <a:rPr lang="lv-LV" smtClean="0"/>
              <a:t>23.08.2018</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DBB07-AFAB-4F4B-A7A1-30099DB37668}" type="slidenum">
              <a:rPr lang="lv-LV" smtClean="0"/>
              <a:t>‹#›</a:t>
            </a:fld>
            <a:endParaRPr lang="lv-LV"/>
          </a:p>
        </p:txBody>
      </p:sp>
    </p:spTree>
    <p:extLst>
      <p:ext uri="{BB962C8B-B14F-4D97-AF65-F5344CB8AC3E}">
        <p14:creationId xmlns:p14="http://schemas.microsoft.com/office/powerpoint/2010/main" val="26457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latin typeface="+mn-lt"/>
                <a:ea typeface="+mn-ea"/>
                <a:cs typeface="+mn-cs"/>
              </a:rPr>
              <a:t>1. mērķis ir tuvināt tiesiskās apmācības praksi Eiropas standartiem, stiprinot Gruzijas Tiesnešu mācību skolu (</a:t>
            </a:r>
            <a:r>
              <a:rPr lang="lv-LV" sz="1200" kern="1200" dirty="0" err="1">
                <a:solidFill>
                  <a:schemeClr val="tx1"/>
                </a:solidFill>
                <a:latin typeface="+mn-lt"/>
                <a:ea typeface="+mn-ea"/>
                <a:cs typeface="+mn-cs"/>
              </a:rPr>
              <a:t>High</a:t>
            </a:r>
            <a:r>
              <a:rPr lang="lv-LV" sz="1200" kern="1200" dirty="0">
                <a:solidFill>
                  <a:schemeClr val="tx1"/>
                </a:solidFill>
                <a:latin typeface="+mn-lt"/>
                <a:ea typeface="+mn-ea"/>
                <a:cs typeface="+mn-cs"/>
              </a:rPr>
              <a:t> School </a:t>
            </a:r>
            <a:r>
              <a:rPr lang="lv-LV" sz="1200" kern="1200" dirty="0" err="1">
                <a:solidFill>
                  <a:schemeClr val="tx1"/>
                </a:solidFill>
                <a:latin typeface="+mn-lt"/>
                <a:ea typeface="+mn-ea"/>
                <a:cs typeface="+mn-cs"/>
              </a:rPr>
              <a:t>of</a:t>
            </a:r>
            <a:r>
              <a:rPr lang="lv-LV" sz="1200" kern="1200" dirty="0">
                <a:solidFill>
                  <a:schemeClr val="tx1"/>
                </a:solidFill>
                <a:latin typeface="+mn-lt"/>
                <a:ea typeface="+mn-ea"/>
                <a:cs typeface="+mn-cs"/>
              </a:rPr>
              <a:t> </a:t>
            </a:r>
            <a:r>
              <a:rPr lang="lv-LV" sz="1200" kern="1200" dirty="0" err="1">
                <a:solidFill>
                  <a:schemeClr val="tx1"/>
                </a:solidFill>
                <a:latin typeface="+mn-lt"/>
                <a:ea typeface="+mn-ea"/>
                <a:cs typeface="+mn-cs"/>
              </a:rPr>
              <a:t>Justice</a:t>
            </a:r>
            <a:r>
              <a:rPr lang="lv-LV" sz="1200" kern="1200" dirty="0">
                <a:solidFill>
                  <a:schemeClr val="tx1"/>
                </a:solidFill>
                <a:latin typeface="+mn-lt"/>
                <a:ea typeface="+mn-ea"/>
                <a:cs typeface="+mn-cs"/>
              </a:rPr>
              <a:t>), attīstīt iestādes kapacitāti un efektivitāti un turpmāko mācību programmu attīstību un kvalitāti. </a:t>
            </a:r>
          </a:p>
          <a:p>
            <a:pPr lvl="0"/>
            <a:r>
              <a:rPr lang="lv-LV" sz="1200" kern="1200" dirty="0">
                <a:solidFill>
                  <a:schemeClr val="tx1"/>
                </a:solidFill>
                <a:latin typeface="+mn-lt"/>
                <a:ea typeface="+mn-ea"/>
                <a:cs typeface="+mn-cs"/>
              </a:rPr>
              <a:t>2.Vizītes laikā tika pārrunāti jautājumi par tiesnešu darbu un proti: tiesnešu kandidātu atlases procedūru,  stažēšanās programmas un pārbaudes procedūru, kā arī par dažādiem atlases procedūras izaicinājumiem.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mn-lt"/>
                <a:ea typeface="+mn-ea"/>
                <a:cs typeface="+mn-cs"/>
              </a:rPr>
              <a:t>3. . Projekta mērķis ir pieredzes apmaiņa ar Zviedrijas un Norvēģijas tiesām un tieslietu jomas iestādēm par patvēruma lietām un saziņu ar plašsaziņas līdzekļiem.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mn-lt"/>
                <a:ea typeface="+mn-ea"/>
                <a:cs typeface="+mn-cs"/>
              </a:rPr>
              <a:t>4. lai atvieglotu pareizu un nepārprotamu atsauču noformēšanu attiecībā uz pieņemtajiem tiesu nolēmumiem. ECLI izveide nodrošinās vienkāršu piekļuvi gan Latvijas, gan citu ES dalībvalstu pieņemtajiem tiesu nolēmumiem, kas pilnveidotu tiesnešu kompetenci ES tiesību piemērošanā un īstenošanā, kā arī tiktu nodrošināta vienota piekļuve tiesu nolēmumu datu bāzei jau tiesas sēdes laikā.</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kern="1200" dirty="0">
              <a:solidFill>
                <a:schemeClr val="tx1"/>
              </a:solidFill>
              <a:latin typeface="+mn-lt"/>
              <a:ea typeface="+mn-ea"/>
              <a:cs typeface="+mn-cs"/>
            </a:endParaRPr>
          </a:p>
          <a:p>
            <a:pPr lvl="0"/>
            <a:endParaRPr lang="lv-LV" sz="1200" kern="1200" dirty="0">
              <a:solidFill>
                <a:schemeClr val="tx1"/>
              </a:solidFill>
              <a:latin typeface="+mn-lt"/>
              <a:ea typeface="+mn-ea"/>
              <a:cs typeface="+mn-cs"/>
            </a:endParaRPr>
          </a:p>
          <a:p>
            <a:r>
              <a:rPr lang="lv-LV" sz="1200" kern="1200" dirty="0">
                <a:solidFill>
                  <a:schemeClr val="tx1"/>
                </a:solidFill>
                <a:latin typeface="+mn-lt"/>
                <a:ea typeface="+mn-ea"/>
                <a:cs typeface="+mn-cs"/>
              </a:rPr>
              <a:t> </a:t>
            </a:r>
          </a:p>
          <a:p>
            <a:endParaRPr lang="lv-LV" sz="1200" kern="1200" dirty="0">
              <a:solidFill>
                <a:schemeClr val="tx1"/>
              </a:solidFill>
              <a:latin typeface="+mn-lt"/>
              <a:ea typeface="+mn-ea"/>
              <a:cs typeface="+mn-cs"/>
            </a:endParaRPr>
          </a:p>
          <a:p>
            <a:endParaRPr lang="lv-LV" dirty="0"/>
          </a:p>
        </p:txBody>
      </p:sp>
      <p:sp>
        <p:nvSpPr>
          <p:cNvPr id="4" name="Slaida numura vietturis 3"/>
          <p:cNvSpPr>
            <a:spLocks noGrp="1"/>
          </p:cNvSpPr>
          <p:nvPr>
            <p:ph type="sldNum" sz="quarter" idx="10"/>
          </p:nvPr>
        </p:nvSpPr>
        <p:spPr/>
        <p:txBody>
          <a:bodyPr/>
          <a:lstStyle/>
          <a:p>
            <a:fld id="{2C2ED24C-35B4-42BD-9C2F-F8A291E6C9A2}" type="slidenum">
              <a:rPr lang="lv-LV" smtClean="0"/>
              <a:t>9</a:t>
            </a:fld>
            <a:endParaRPr lang="lv-LV"/>
          </a:p>
        </p:txBody>
      </p:sp>
    </p:spTree>
    <p:extLst>
      <p:ext uri="{BB962C8B-B14F-4D97-AF65-F5344CB8AC3E}">
        <p14:creationId xmlns:p14="http://schemas.microsoft.com/office/powerpoint/2010/main" val="3097801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2686AF2-6DB0-4318-AA61-435ADE026791}"/>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5FDFE9E5-19B6-43C7-BC70-23A1EE3FB5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C5246915-1CB9-414F-88C4-6CC9572C7028}"/>
              </a:ext>
            </a:extLst>
          </p:cNvPr>
          <p:cNvSpPr>
            <a:spLocks noGrp="1"/>
          </p:cNvSpPr>
          <p:nvPr>
            <p:ph type="dt" sz="half" idx="10"/>
          </p:nvPr>
        </p:nvSpPr>
        <p:spPr/>
        <p:txBody>
          <a:bodyPr/>
          <a:lstStyle/>
          <a:p>
            <a:fld id="{8F8A6222-B764-44AA-B403-3D6D8BD397AC}" type="datetimeFigureOut">
              <a:rPr lang="lv-LV" smtClean="0"/>
              <a:t>23.08.2018</a:t>
            </a:fld>
            <a:endParaRPr lang="lv-LV"/>
          </a:p>
        </p:txBody>
      </p:sp>
      <p:sp>
        <p:nvSpPr>
          <p:cNvPr id="5" name="Kājenes vietturis 4">
            <a:extLst>
              <a:ext uri="{FF2B5EF4-FFF2-40B4-BE49-F238E27FC236}">
                <a16:creationId xmlns:a16="http://schemas.microsoft.com/office/drawing/2014/main" id="{C3170A15-2CA2-4B5F-A08C-D1B3F8B2A0C7}"/>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5F28D319-4ECA-4162-BC90-9ADECC3F037B}"/>
              </a:ext>
            </a:extLst>
          </p:cNvPr>
          <p:cNvSpPr>
            <a:spLocks noGrp="1"/>
          </p:cNvSpPr>
          <p:nvPr>
            <p:ph type="sldNum" sz="quarter" idx="12"/>
          </p:nvPr>
        </p:nvSpPr>
        <p:spPr/>
        <p:txBody>
          <a:bodyPr/>
          <a:lstStyle/>
          <a:p>
            <a:fld id="{B6992CC8-B480-4F63-9513-09CAE62F78C3}" type="slidenum">
              <a:rPr lang="lv-LV" smtClean="0"/>
              <a:t>‹#›</a:t>
            </a:fld>
            <a:endParaRPr lang="lv-LV"/>
          </a:p>
        </p:txBody>
      </p:sp>
    </p:spTree>
    <p:extLst>
      <p:ext uri="{BB962C8B-B14F-4D97-AF65-F5344CB8AC3E}">
        <p14:creationId xmlns:p14="http://schemas.microsoft.com/office/powerpoint/2010/main" val="80565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CC77563-DB42-4EB9-A4EF-38573986C759}"/>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B8BF308C-8ECD-4815-9691-D5D5721377A8}"/>
              </a:ext>
            </a:extLst>
          </p:cNvPr>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454E27E8-E15D-4F3C-807F-84FE8EE07DFF}"/>
              </a:ext>
            </a:extLst>
          </p:cNvPr>
          <p:cNvSpPr>
            <a:spLocks noGrp="1"/>
          </p:cNvSpPr>
          <p:nvPr>
            <p:ph type="dt" sz="half" idx="10"/>
          </p:nvPr>
        </p:nvSpPr>
        <p:spPr/>
        <p:txBody>
          <a:bodyPr/>
          <a:lstStyle/>
          <a:p>
            <a:fld id="{8F8A6222-B764-44AA-B403-3D6D8BD397AC}" type="datetimeFigureOut">
              <a:rPr lang="lv-LV" smtClean="0"/>
              <a:t>23.08.2018</a:t>
            </a:fld>
            <a:endParaRPr lang="lv-LV"/>
          </a:p>
        </p:txBody>
      </p:sp>
      <p:sp>
        <p:nvSpPr>
          <p:cNvPr id="5" name="Kājenes vietturis 4">
            <a:extLst>
              <a:ext uri="{FF2B5EF4-FFF2-40B4-BE49-F238E27FC236}">
                <a16:creationId xmlns:a16="http://schemas.microsoft.com/office/drawing/2014/main" id="{84668937-7554-4E0A-918A-81FF55585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566EC30-AF79-42D8-9D5A-67C26154F3FE}"/>
              </a:ext>
            </a:extLst>
          </p:cNvPr>
          <p:cNvSpPr>
            <a:spLocks noGrp="1"/>
          </p:cNvSpPr>
          <p:nvPr>
            <p:ph type="sldNum" sz="quarter" idx="12"/>
          </p:nvPr>
        </p:nvSpPr>
        <p:spPr/>
        <p:txBody>
          <a:bodyPr/>
          <a:lstStyle/>
          <a:p>
            <a:fld id="{B6992CC8-B480-4F63-9513-09CAE62F78C3}" type="slidenum">
              <a:rPr lang="lv-LV" smtClean="0"/>
              <a:t>‹#›</a:t>
            </a:fld>
            <a:endParaRPr lang="lv-LV"/>
          </a:p>
        </p:txBody>
      </p:sp>
    </p:spTree>
    <p:extLst>
      <p:ext uri="{BB962C8B-B14F-4D97-AF65-F5344CB8AC3E}">
        <p14:creationId xmlns:p14="http://schemas.microsoft.com/office/powerpoint/2010/main" val="219045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C2BC6451-5D7A-45B0-924D-29FEF2CEC0E0}"/>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9EA90784-C3F8-44DA-B4E0-7D8F705D177D}"/>
              </a:ext>
            </a:extLst>
          </p:cNvPr>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1CC2E835-BE5B-4376-B647-11B3CEAA2808}"/>
              </a:ext>
            </a:extLst>
          </p:cNvPr>
          <p:cNvSpPr>
            <a:spLocks noGrp="1"/>
          </p:cNvSpPr>
          <p:nvPr>
            <p:ph type="dt" sz="half" idx="10"/>
          </p:nvPr>
        </p:nvSpPr>
        <p:spPr/>
        <p:txBody>
          <a:bodyPr/>
          <a:lstStyle/>
          <a:p>
            <a:fld id="{8F8A6222-B764-44AA-B403-3D6D8BD397AC}" type="datetimeFigureOut">
              <a:rPr lang="lv-LV" smtClean="0"/>
              <a:t>23.08.2018</a:t>
            </a:fld>
            <a:endParaRPr lang="lv-LV"/>
          </a:p>
        </p:txBody>
      </p:sp>
      <p:sp>
        <p:nvSpPr>
          <p:cNvPr id="5" name="Kājenes vietturis 4">
            <a:extLst>
              <a:ext uri="{FF2B5EF4-FFF2-40B4-BE49-F238E27FC236}">
                <a16:creationId xmlns:a16="http://schemas.microsoft.com/office/drawing/2014/main" id="{2A0972A4-8733-413E-841D-A5C6E4DD1E7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21A0A311-CD6C-4C9F-84DE-405B510F2EA7}"/>
              </a:ext>
            </a:extLst>
          </p:cNvPr>
          <p:cNvSpPr>
            <a:spLocks noGrp="1"/>
          </p:cNvSpPr>
          <p:nvPr>
            <p:ph type="sldNum" sz="quarter" idx="12"/>
          </p:nvPr>
        </p:nvSpPr>
        <p:spPr/>
        <p:txBody>
          <a:bodyPr/>
          <a:lstStyle/>
          <a:p>
            <a:fld id="{B6992CC8-B480-4F63-9513-09CAE62F78C3}" type="slidenum">
              <a:rPr lang="lv-LV" smtClean="0"/>
              <a:t>‹#›</a:t>
            </a:fld>
            <a:endParaRPr lang="lv-LV"/>
          </a:p>
        </p:txBody>
      </p:sp>
    </p:spTree>
    <p:extLst>
      <p:ext uri="{BB962C8B-B14F-4D97-AF65-F5344CB8AC3E}">
        <p14:creationId xmlns:p14="http://schemas.microsoft.com/office/powerpoint/2010/main" val="412553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3DEED85-DEC5-4D63-BA47-68DE72D66AD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58D86DE8-7AB1-40FD-9254-E41B0EE129D7}"/>
              </a:ext>
            </a:extLst>
          </p:cNvPr>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4BF14267-C617-4332-96F2-EE5F9DECA77A}"/>
              </a:ext>
            </a:extLst>
          </p:cNvPr>
          <p:cNvSpPr>
            <a:spLocks noGrp="1"/>
          </p:cNvSpPr>
          <p:nvPr>
            <p:ph type="dt" sz="half" idx="10"/>
          </p:nvPr>
        </p:nvSpPr>
        <p:spPr/>
        <p:txBody>
          <a:bodyPr/>
          <a:lstStyle/>
          <a:p>
            <a:fld id="{8F8A6222-B764-44AA-B403-3D6D8BD397AC}" type="datetimeFigureOut">
              <a:rPr lang="lv-LV" smtClean="0"/>
              <a:t>23.08.2018</a:t>
            </a:fld>
            <a:endParaRPr lang="lv-LV"/>
          </a:p>
        </p:txBody>
      </p:sp>
      <p:sp>
        <p:nvSpPr>
          <p:cNvPr id="5" name="Kājenes vietturis 4">
            <a:extLst>
              <a:ext uri="{FF2B5EF4-FFF2-40B4-BE49-F238E27FC236}">
                <a16:creationId xmlns:a16="http://schemas.microsoft.com/office/drawing/2014/main" id="{19E1A143-05AA-442C-96D7-B112F9AB8A2A}"/>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5FFF9F2E-7778-4EC4-BE8F-CBA5D6169140}"/>
              </a:ext>
            </a:extLst>
          </p:cNvPr>
          <p:cNvSpPr>
            <a:spLocks noGrp="1"/>
          </p:cNvSpPr>
          <p:nvPr>
            <p:ph type="sldNum" sz="quarter" idx="12"/>
          </p:nvPr>
        </p:nvSpPr>
        <p:spPr/>
        <p:txBody>
          <a:bodyPr/>
          <a:lstStyle/>
          <a:p>
            <a:fld id="{B6992CC8-B480-4F63-9513-09CAE62F78C3}" type="slidenum">
              <a:rPr lang="lv-LV" smtClean="0"/>
              <a:t>‹#›</a:t>
            </a:fld>
            <a:endParaRPr lang="lv-LV"/>
          </a:p>
        </p:txBody>
      </p:sp>
    </p:spTree>
    <p:extLst>
      <p:ext uri="{BB962C8B-B14F-4D97-AF65-F5344CB8AC3E}">
        <p14:creationId xmlns:p14="http://schemas.microsoft.com/office/powerpoint/2010/main" val="277075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E7CEC34-0F9A-4E6B-A83D-72E6B02E3603}"/>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EC0CF763-E9FB-4257-BF2E-2C3C81CE32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a:extLst>
              <a:ext uri="{FF2B5EF4-FFF2-40B4-BE49-F238E27FC236}">
                <a16:creationId xmlns:a16="http://schemas.microsoft.com/office/drawing/2014/main" id="{D620E1BC-16AC-405D-8A12-029196904F93}"/>
              </a:ext>
            </a:extLst>
          </p:cNvPr>
          <p:cNvSpPr>
            <a:spLocks noGrp="1"/>
          </p:cNvSpPr>
          <p:nvPr>
            <p:ph type="dt" sz="half" idx="10"/>
          </p:nvPr>
        </p:nvSpPr>
        <p:spPr/>
        <p:txBody>
          <a:bodyPr/>
          <a:lstStyle/>
          <a:p>
            <a:fld id="{8F8A6222-B764-44AA-B403-3D6D8BD397AC}" type="datetimeFigureOut">
              <a:rPr lang="lv-LV" smtClean="0"/>
              <a:t>23.08.2018</a:t>
            </a:fld>
            <a:endParaRPr lang="lv-LV"/>
          </a:p>
        </p:txBody>
      </p:sp>
      <p:sp>
        <p:nvSpPr>
          <p:cNvPr id="5" name="Kājenes vietturis 4">
            <a:extLst>
              <a:ext uri="{FF2B5EF4-FFF2-40B4-BE49-F238E27FC236}">
                <a16:creationId xmlns:a16="http://schemas.microsoft.com/office/drawing/2014/main" id="{F7E71A6C-E82C-4FFE-9B61-C8ED43B7ECE7}"/>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1A5D0C4-892D-48D5-BDFE-7BFD8872D78F}"/>
              </a:ext>
            </a:extLst>
          </p:cNvPr>
          <p:cNvSpPr>
            <a:spLocks noGrp="1"/>
          </p:cNvSpPr>
          <p:nvPr>
            <p:ph type="sldNum" sz="quarter" idx="12"/>
          </p:nvPr>
        </p:nvSpPr>
        <p:spPr/>
        <p:txBody>
          <a:bodyPr/>
          <a:lstStyle/>
          <a:p>
            <a:fld id="{B6992CC8-B480-4F63-9513-09CAE62F78C3}" type="slidenum">
              <a:rPr lang="lv-LV" smtClean="0"/>
              <a:t>‹#›</a:t>
            </a:fld>
            <a:endParaRPr lang="lv-LV"/>
          </a:p>
        </p:txBody>
      </p:sp>
    </p:spTree>
    <p:extLst>
      <p:ext uri="{BB962C8B-B14F-4D97-AF65-F5344CB8AC3E}">
        <p14:creationId xmlns:p14="http://schemas.microsoft.com/office/powerpoint/2010/main" val="388350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0BE0ADC-ADD4-4FF0-B949-59329F4EDFA9}"/>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EED3E13D-1619-4F2F-AA2D-E70B761BECC0}"/>
              </a:ext>
            </a:extLst>
          </p:cNvPr>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0CE22F2E-491E-4BD2-83E5-E8C30A0EEEDC}"/>
              </a:ext>
            </a:extLst>
          </p:cNvPr>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764A3218-FF50-4683-BB34-94351B2FB56D}"/>
              </a:ext>
            </a:extLst>
          </p:cNvPr>
          <p:cNvSpPr>
            <a:spLocks noGrp="1"/>
          </p:cNvSpPr>
          <p:nvPr>
            <p:ph type="dt" sz="half" idx="10"/>
          </p:nvPr>
        </p:nvSpPr>
        <p:spPr/>
        <p:txBody>
          <a:bodyPr/>
          <a:lstStyle/>
          <a:p>
            <a:fld id="{8F8A6222-B764-44AA-B403-3D6D8BD397AC}" type="datetimeFigureOut">
              <a:rPr lang="lv-LV" smtClean="0"/>
              <a:t>23.08.2018</a:t>
            </a:fld>
            <a:endParaRPr lang="lv-LV"/>
          </a:p>
        </p:txBody>
      </p:sp>
      <p:sp>
        <p:nvSpPr>
          <p:cNvPr id="6" name="Kājenes vietturis 5">
            <a:extLst>
              <a:ext uri="{FF2B5EF4-FFF2-40B4-BE49-F238E27FC236}">
                <a16:creationId xmlns:a16="http://schemas.microsoft.com/office/drawing/2014/main" id="{7ED16124-3D45-4722-9BC4-A655CA003EA0}"/>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0B132BE1-3FB2-45B1-9B02-0BDC0E2EFE86}"/>
              </a:ext>
            </a:extLst>
          </p:cNvPr>
          <p:cNvSpPr>
            <a:spLocks noGrp="1"/>
          </p:cNvSpPr>
          <p:nvPr>
            <p:ph type="sldNum" sz="quarter" idx="12"/>
          </p:nvPr>
        </p:nvSpPr>
        <p:spPr/>
        <p:txBody>
          <a:bodyPr/>
          <a:lstStyle/>
          <a:p>
            <a:fld id="{B6992CC8-B480-4F63-9513-09CAE62F78C3}" type="slidenum">
              <a:rPr lang="lv-LV" smtClean="0"/>
              <a:t>‹#›</a:t>
            </a:fld>
            <a:endParaRPr lang="lv-LV"/>
          </a:p>
        </p:txBody>
      </p:sp>
    </p:spTree>
    <p:extLst>
      <p:ext uri="{BB962C8B-B14F-4D97-AF65-F5344CB8AC3E}">
        <p14:creationId xmlns:p14="http://schemas.microsoft.com/office/powerpoint/2010/main" val="14952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AE4647C-B2A4-4958-8397-62BAD4958D58}"/>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C56347CF-5E03-4A76-8A66-F763B02DE2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a:extLst>
              <a:ext uri="{FF2B5EF4-FFF2-40B4-BE49-F238E27FC236}">
                <a16:creationId xmlns:a16="http://schemas.microsoft.com/office/drawing/2014/main" id="{120C02D7-997B-4D34-AC93-CA6DA1149486}"/>
              </a:ext>
            </a:extLst>
          </p:cNvPr>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DB02AF7F-6CE5-450E-8047-DB4F2ED291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a:extLst>
              <a:ext uri="{FF2B5EF4-FFF2-40B4-BE49-F238E27FC236}">
                <a16:creationId xmlns:a16="http://schemas.microsoft.com/office/drawing/2014/main" id="{DF1CBF44-5958-4585-BE79-E672D0137E7D}"/>
              </a:ext>
            </a:extLst>
          </p:cNvPr>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11931A62-8AE3-4337-8FD3-8C8ABD89BE19}"/>
              </a:ext>
            </a:extLst>
          </p:cNvPr>
          <p:cNvSpPr>
            <a:spLocks noGrp="1"/>
          </p:cNvSpPr>
          <p:nvPr>
            <p:ph type="dt" sz="half" idx="10"/>
          </p:nvPr>
        </p:nvSpPr>
        <p:spPr/>
        <p:txBody>
          <a:bodyPr/>
          <a:lstStyle/>
          <a:p>
            <a:fld id="{8F8A6222-B764-44AA-B403-3D6D8BD397AC}" type="datetimeFigureOut">
              <a:rPr lang="lv-LV" smtClean="0"/>
              <a:t>23.08.2018</a:t>
            </a:fld>
            <a:endParaRPr lang="lv-LV"/>
          </a:p>
        </p:txBody>
      </p:sp>
      <p:sp>
        <p:nvSpPr>
          <p:cNvPr id="8" name="Kājenes vietturis 7">
            <a:extLst>
              <a:ext uri="{FF2B5EF4-FFF2-40B4-BE49-F238E27FC236}">
                <a16:creationId xmlns:a16="http://schemas.microsoft.com/office/drawing/2014/main" id="{5F5A540B-AB8A-4D0D-99C9-91758891D2D3}"/>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44D553EF-E73E-47B1-8EFD-67DC414EADAD}"/>
              </a:ext>
            </a:extLst>
          </p:cNvPr>
          <p:cNvSpPr>
            <a:spLocks noGrp="1"/>
          </p:cNvSpPr>
          <p:nvPr>
            <p:ph type="sldNum" sz="quarter" idx="12"/>
          </p:nvPr>
        </p:nvSpPr>
        <p:spPr/>
        <p:txBody>
          <a:bodyPr/>
          <a:lstStyle/>
          <a:p>
            <a:fld id="{B6992CC8-B480-4F63-9513-09CAE62F78C3}" type="slidenum">
              <a:rPr lang="lv-LV" smtClean="0"/>
              <a:t>‹#›</a:t>
            </a:fld>
            <a:endParaRPr lang="lv-LV"/>
          </a:p>
        </p:txBody>
      </p:sp>
    </p:spTree>
    <p:extLst>
      <p:ext uri="{BB962C8B-B14F-4D97-AF65-F5344CB8AC3E}">
        <p14:creationId xmlns:p14="http://schemas.microsoft.com/office/powerpoint/2010/main" val="425029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FA023F9-3733-46C1-938F-BC341B37EC34}"/>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C3762921-799E-4EF5-BCB1-83FA10313D25}"/>
              </a:ext>
            </a:extLst>
          </p:cNvPr>
          <p:cNvSpPr>
            <a:spLocks noGrp="1"/>
          </p:cNvSpPr>
          <p:nvPr>
            <p:ph type="dt" sz="half" idx="10"/>
          </p:nvPr>
        </p:nvSpPr>
        <p:spPr/>
        <p:txBody>
          <a:bodyPr/>
          <a:lstStyle/>
          <a:p>
            <a:fld id="{8F8A6222-B764-44AA-B403-3D6D8BD397AC}" type="datetimeFigureOut">
              <a:rPr lang="lv-LV" smtClean="0"/>
              <a:t>23.08.2018</a:t>
            </a:fld>
            <a:endParaRPr lang="lv-LV"/>
          </a:p>
        </p:txBody>
      </p:sp>
      <p:sp>
        <p:nvSpPr>
          <p:cNvPr id="4" name="Kājenes vietturis 3">
            <a:extLst>
              <a:ext uri="{FF2B5EF4-FFF2-40B4-BE49-F238E27FC236}">
                <a16:creationId xmlns:a16="http://schemas.microsoft.com/office/drawing/2014/main" id="{CA23D542-6EAB-4E83-B470-81EB66FA1BC0}"/>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4B7243B1-8FEC-4335-9A49-CB215E4C93A8}"/>
              </a:ext>
            </a:extLst>
          </p:cNvPr>
          <p:cNvSpPr>
            <a:spLocks noGrp="1"/>
          </p:cNvSpPr>
          <p:nvPr>
            <p:ph type="sldNum" sz="quarter" idx="12"/>
          </p:nvPr>
        </p:nvSpPr>
        <p:spPr/>
        <p:txBody>
          <a:bodyPr/>
          <a:lstStyle/>
          <a:p>
            <a:fld id="{B6992CC8-B480-4F63-9513-09CAE62F78C3}" type="slidenum">
              <a:rPr lang="lv-LV" smtClean="0"/>
              <a:t>‹#›</a:t>
            </a:fld>
            <a:endParaRPr lang="lv-LV"/>
          </a:p>
        </p:txBody>
      </p:sp>
    </p:spTree>
    <p:extLst>
      <p:ext uri="{BB962C8B-B14F-4D97-AF65-F5344CB8AC3E}">
        <p14:creationId xmlns:p14="http://schemas.microsoft.com/office/powerpoint/2010/main" val="319651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FA9C872C-429F-4DC5-995F-D09375FCC93D}"/>
              </a:ext>
            </a:extLst>
          </p:cNvPr>
          <p:cNvSpPr>
            <a:spLocks noGrp="1"/>
          </p:cNvSpPr>
          <p:nvPr>
            <p:ph type="dt" sz="half" idx="10"/>
          </p:nvPr>
        </p:nvSpPr>
        <p:spPr/>
        <p:txBody>
          <a:bodyPr/>
          <a:lstStyle/>
          <a:p>
            <a:fld id="{8F8A6222-B764-44AA-B403-3D6D8BD397AC}" type="datetimeFigureOut">
              <a:rPr lang="lv-LV" smtClean="0"/>
              <a:t>23.08.2018</a:t>
            </a:fld>
            <a:endParaRPr lang="lv-LV"/>
          </a:p>
        </p:txBody>
      </p:sp>
      <p:sp>
        <p:nvSpPr>
          <p:cNvPr id="3" name="Kājenes vietturis 2">
            <a:extLst>
              <a:ext uri="{FF2B5EF4-FFF2-40B4-BE49-F238E27FC236}">
                <a16:creationId xmlns:a16="http://schemas.microsoft.com/office/drawing/2014/main" id="{02EE9388-F733-4BC6-A587-DABFBC7DA954}"/>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F3731C80-76CD-4A5E-9694-4A09CFB36707}"/>
              </a:ext>
            </a:extLst>
          </p:cNvPr>
          <p:cNvSpPr>
            <a:spLocks noGrp="1"/>
          </p:cNvSpPr>
          <p:nvPr>
            <p:ph type="sldNum" sz="quarter" idx="12"/>
          </p:nvPr>
        </p:nvSpPr>
        <p:spPr/>
        <p:txBody>
          <a:bodyPr/>
          <a:lstStyle/>
          <a:p>
            <a:fld id="{B6992CC8-B480-4F63-9513-09CAE62F78C3}" type="slidenum">
              <a:rPr lang="lv-LV" smtClean="0"/>
              <a:t>‹#›</a:t>
            </a:fld>
            <a:endParaRPr lang="lv-LV"/>
          </a:p>
        </p:txBody>
      </p:sp>
    </p:spTree>
    <p:extLst>
      <p:ext uri="{BB962C8B-B14F-4D97-AF65-F5344CB8AC3E}">
        <p14:creationId xmlns:p14="http://schemas.microsoft.com/office/powerpoint/2010/main" val="85232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961E9D0-8E50-478B-B0B9-C3162E8692CB}"/>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9DD05009-3D83-49C3-8C57-86DE06777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6FC5AE41-1E4A-43E3-9BE7-857733B6D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a:extLst>
              <a:ext uri="{FF2B5EF4-FFF2-40B4-BE49-F238E27FC236}">
                <a16:creationId xmlns:a16="http://schemas.microsoft.com/office/drawing/2014/main" id="{AE1D4C2A-9A94-4C65-833D-9F6470C1FB09}"/>
              </a:ext>
            </a:extLst>
          </p:cNvPr>
          <p:cNvSpPr>
            <a:spLocks noGrp="1"/>
          </p:cNvSpPr>
          <p:nvPr>
            <p:ph type="dt" sz="half" idx="10"/>
          </p:nvPr>
        </p:nvSpPr>
        <p:spPr/>
        <p:txBody>
          <a:bodyPr/>
          <a:lstStyle/>
          <a:p>
            <a:fld id="{8F8A6222-B764-44AA-B403-3D6D8BD397AC}" type="datetimeFigureOut">
              <a:rPr lang="lv-LV" smtClean="0"/>
              <a:t>23.08.2018</a:t>
            </a:fld>
            <a:endParaRPr lang="lv-LV"/>
          </a:p>
        </p:txBody>
      </p:sp>
      <p:sp>
        <p:nvSpPr>
          <p:cNvPr id="6" name="Kājenes vietturis 5">
            <a:extLst>
              <a:ext uri="{FF2B5EF4-FFF2-40B4-BE49-F238E27FC236}">
                <a16:creationId xmlns:a16="http://schemas.microsoft.com/office/drawing/2014/main" id="{A4F3A77F-DC4C-4AEB-8B5A-A525AEA0C10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7554D171-4B1F-4E10-86E8-A2941E38ECF2}"/>
              </a:ext>
            </a:extLst>
          </p:cNvPr>
          <p:cNvSpPr>
            <a:spLocks noGrp="1"/>
          </p:cNvSpPr>
          <p:nvPr>
            <p:ph type="sldNum" sz="quarter" idx="12"/>
          </p:nvPr>
        </p:nvSpPr>
        <p:spPr/>
        <p:txBody>
          <a:bodyPr/>
          <a:lstStyle/>
          <a:p>
            <a:fld id="{B6992CC8-B480-4F63-9513-09CAE62F78C3}" type="slidenum">
              <a:rPr lang="lv-LV" smtClean="0"/>
              <a:t>‹#›</a:t>
            </a:fld>
            <a:endParaRPr lang="lv-LV"/>
          </a:p>
        </p:txBody>
      </p:sp>
    </p:spTree>
    <p:extLst>
      <p:ext uri="{BB962C8B-B14F-4D97-AF65-F5344CB8AC3E}">
        <p14:creationId xmlns:p14="http://schemas.microsoft.com/office/powerpoint/2010/main" val="34097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F52EF82-DBA5-4E2C-A690-3DA0D8A01D03}"/>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670BFFFF-87A3-4622-BB79-611246827B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9BE87769-CB1C-4AF3-A0B9-324107668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a:extLst>
              <a:ext uri="{FF2B5EF4-FFF2-40B4-BE49-F238E27FC236}">
                <a16:creationId xmlns:a16="http://schemas.microsoft.com/office/drawing/2014/main" id="{1E6C1121-576F-496A-8F5C-25AAB2DF27C3}"/>
              </a:ext>
            </a:extLst>
          </p:cNvPr>
          <p:cNvSpPr>
            <a:spLocks noGrp="1"/>
          </p:cNvSpPr>
          <p:nvPr>
            <p:ph type="dt" sz="half" idx="10"/>
          </p:nvPr>
        </p:nvSpPr>
        <p:spPr/>
        <p:txBody>
          <a:bodyPr/>
          <a:lstStyle/>
          <a:p>
            <a:fld id="{8F8A6222-B764-44AA-B403-3D6D8BD397AC}" type="datetimeFigureOut">
              <a:rPr lang="lv-LV" smtClean="0"/>
              <a:t>23.08.2018</a:t>
            </a:fld>
            <a:endParaRPr lang="lv-LV"/>
          </a:p>
        </p:txBody>
      </p:sp>
      <p:sp>
        <p:nvSpPr>
          <p:cNvPr id="6" name="Kājenes vietturis 5">
            <a:extLst>
              <a:ext uri="{FF2B5EF4-FFF2-40B4-BE49-F238E27FC236}">
                <a16:creationId xmlns:a16="http://schemas.microsoft.com/office/drawing/2014/main" id="{C13EC847-3A38-4380-AE32-5B2E6D10612B}"/>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4BA30F0D-3AF9-4D38-A37B-0749A981B02B}"/>
              </a:ext>
            </a:extLst>
          </p:cNvPr>
          <p:cNvSpPr>
            <a:spLocks noGrp="1"/>
          </p:cNvSpPr>
          <p:nvPr>
            <p:ph type="sldNum" sz="quarter" idx="12"/>
          </p:nvPr>
        </p:nvSpPr>
        <p:spPr/>
        <p:txBody>
          <a:bodyPr/>
          <a:lstStyle/>
          <a:p>
            <a:fld id="{B6992CC8-B480-4F63-9513-09CAE62F78C3}" type="slidenum">
              <a:rPr lang="lv-LV" smtClean="0"/>
              <a:t>‹#›</a:t>
            </a:fld>
            <a:endParaRPr lang="lv-LV"/>
          </a:p>
        </p:txBody>
      </p:sp>
    </p:spTree>
    <p:extLst>
      <p:ext uri="{BB962C8B-B14F-4D97-AF65-F5344CB8AC3E}">
        <p14:creationId xmlns:p14="http://schemas.microsoft.com/office/powerpoint/2010/main" val="209452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E56C9F1F-33EE-4CC0-B0C6-C1E92D5CC6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28678309-DF3D-4984-8FDF-EA713524B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458BF4C4-87BC-4D6F-8A58-F306533892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A6222-B764-44AA-B403-3D6D8BD397AC}" type="datetimeFigureOut">
              <a:rPr lang="lv-LV" smtClean="0"/>
              <a:t>23.08.2018</a:t>
            </a:fld>
            <a:endParaRPr lang="lv-LV"/>
          </a:p>
        </p:txBody>
      </p:sp>
      <p:sp>
        <p:nvSpPr>
          <p:cNvPr id="5" name="Kājenes vietturis 4">
            <a:extLst>
              <a:ext uri="{FF2B5EF4-FFF2-40B4-BE49-F238E27FC236}">
                <a16:creationId xmlns:a16="http://schemas.microsoft.com/office/drawing/2014/main" id="{97E8AD1A-66F5-4E4F-B186-226F1CE7F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38080307-10A7-460E-A3A3-ACBECE7FB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92CC8-B480-4F63-9513-09CAE62F78C3}" type="slidenum">
              <a:rPr lang="lv-LV" smtClean="0"/>
              <a:t>‹#›</a:t>
            </a:fld>
            <a:endParaRPr lang="lv-LV"/>
          </a:p>
        </p:txBody>
      </p:sp>
    </p:spTree>
    <p:extLst>
      <p:ext uri="{BB962C8B-B14F-4D97-AF65-F5344CB8AC3E}">
        <p14:creationId xmlns:p14="http://schemas.microsoft.com/office/powerpoint/2010/main" val="337790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8" name="Attēls 17" descr="Attēls, kurā ir ēka, ārtelpa, debesis, logs&#10;&#10;Apraksts izveidots ar ļoti augstu ticamību">
            <a:extLst>
              <a:ext uri="{FF2B5EF4-FFF2-40B4-BE49-F238E27FC236}">
                <a16:creationId xmlns:a16="http://schemas.microsoft.com/office/drawing/2014/main" id="{B4C95017-152E-448F-A603-0A17BF3D1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229" y="370252"/>
            <a:ext cx="9015241" cy="5974598"/>
          </a:xfrm>
          <a:prstGeom prst="rect">
            <a:avLst/>
          </a:prstGeom>
          <a:effectLst>
            <a:glow rad="190500">
              <a:schemeClr val="accent1">
                <a:alpha val="40000"/>
              </a:schemeClr>
            </a:glow>
          </a:effectLst>
        </p:spPr>
      </p:pic>
      <p:sp>
        <p:nvSpPr>
          <p:cNvPr id="48" name="Brīvforma: forma 47">
            <a:extLst>
              <a:ext uri="{FF2B5EF4-FFF2-40B4-BE49-F238E27FC236}">
                <a16:creationId xmlns:a16="http://schemas.microsoft.com/office/drawing/2014/main" id="{84D00A08-02F8-4CE3-BC83-EE43CBDC806E}"/>
              </a:ext>
            </a:extLst>
          </p:cNvPr>
          <p:cNvSpPr/>
          <p:nvPr/>
        </p:nvSpPr>
        <p:spPr>
          <a:xfrm>
            <a:off x="2" y="1"/>
            <a:ext cx="12191998" cy="6857999"/>
          </a:xfrm>
          <a:custGeom>
            <a:avLst/>
            <a:gdLst>
              <a:gd name="connsiteX0" fmla="*/ 5355750 w 12191998"/>
              <a:gd name="connsiteY0" fmla="*/ 5541188 h 6857999"/>
              <a:gd name="connsiteX1" fmla="*/ 5243828 w 12191998"/>
              <a:gd name="connsiteY1" fmla="*/ 5653109 h 6857999"/>
              <a:gd name="connsiteX2" fmla="*/ 5243828 w 12191998"/>
              <a:gd name="connsiteY2" fmla="*/ 6100778 h 6857999"/>
              <a:gd name="connsiteX3" fmla="*/ 5355750 w 12191998"/>
              <a:gd name="connsiteY3" fmla="*/ 6212699 h 6857999"/>
              <a:gd name="connsiteX4" fmla="*/ 6541606 w 12191998"/>
              <a:gd name="connsiteY4" fmla="*/ 6212699 h 6857999"/>
              <a:gd name="connsiteX5" fmla="*/ 6653527 w 12191998"/>
              <a:gd name="connsiteY5" fmla="*/ 6100778 h 6857999"/>
              <a:gd name="connsiteX6" fmla="*/ 6653527 w 12191998"/>
              <a:gd name="connsiteY6" fmla="*/ 5653109 h 6857999"/>
              <a:gd name="connsiteX7" fmla="*/ 6541606 w 12191998"/>
              <a:gd name="connsiteY7" fmla="*/ 5541188 h 6857999"/>
              <a:gd name="connsiteX8" fmla="*/ 5983118 w 12191998"/>
              <a:gd name="connsiteY8" fmla="*/ 4798261 h 6857999"/>
              <a:gd name="connsiteX9" fmla="*/ 5867229 w 12191998"/>
              <a:gd name="connsiteY9" fmla="*/ 4914150 h 6857999"/>
              <a:gd name="connsiteX10" fmla="*/ 5867229 w 12191998"/>
              <a:gd name="connsiteY10" fmla="*/ 5377695 h 6857999"/>
              <a:gd name="connsiteX11" fmla="*/ 5983118 w 12191998"/>
              <a:gd name="connsiteY11" fmla="*/ 5493584 h 6857999"/>
              <a:gd name="connsiteX12" fmla="*/ 6485214 w 12191998"/>
              <a:gd name="connsiteY12" fmla="*/ 5493584 h 6857999"/>
              <a:gd name="connsiteX13" fmla="*/ 6601103 w 12191998"/>
              <a:gd name="connsiteY13" fmla="*/ 5377695 h 6857999"/>
              <a:gd name="connsiteX14" fmla="*/ 6601103 w 12191998"/>
              <a:gd name="connsiteY14" fmla="*/ 4914150 h 6857999"/>
              <a:gd name="connsiteX15" fmla="*/ 6485214 w 12191998"/>
              <a:gd name="connsiteY15" fmla="*/ 4798261 h 6857999"/>
              <a:gd name="connsiteX16" fmla="*/ 5360040 w 12191998"/>
              <a:gd name="connsiteY16" fmla="*/ 4798261 h 6857999"/>
              <a:gd name="connsiteX17" fmla="*/ 5269551 w 12191998"/>
              <a:gd name="connsiteY17" fmla="*/ 4888750 h 6857999"/>
              <a:gd name="connsiteX18" fmla="*/ 5269551 w 12191998"/>
              <a:gd name="connsiteY18" fmla="*/ 5391187 h 6857999"/>
              <a:gd name="connsiteX19" fmla="*/ 5360040 w 12191998"/>
              <a:gd name="connsiteY19" fmla="*/ 5481676 h 6857999"/>
              <a:gd name="connsiteX20" fmla="*/ 5721987 w 12191998"/>
              <a:gd name="connsiteY20" fmla="*/ 5481676 h 6857999"/>
              <a:gd name="connsiteX21" fmla="*/ 5812476 w 12191998"/>
              <a:gd name="connsiteY21" fmla="*/ 5391187 h 6857999"/>
              <a:gd name="connsiteX22" fmla="*/ 5812476 w 12191998"/>
              <a:gd name="connsiteY22" fmla="*/ 4888750 h 6857999"/>
              <a:gd name="connsiteX23" fmla="*/ 5721987 w 12191998"/>
              <a:gd name="connsiteY23" fmla="*/ 4798261 h 6857999"/>
              <a:gd name="connsiteX24" fmla="*/ 6894814 w 12191998"/>
              <a:gd name="connsiteY24" fmla="*/ 4782846 h 6857999"/>
              <a:gd name="connsiteX25" fmla="*/ 6708281 w 12191998"/>
              <a:gd name="connsiteY25" fmla="*/ 4969379 h 6857999"/>
              <a:gd name="connsiteX26" fmla="*/ 6708281 w 12191998"/>
              <a:gd name="connsiteY26" fmla="*/ 5715490 h 6857999"/>
              <a:gd name="connsiteX27" fmla="*/ 6894814 w 12191998"/>
              <a:gd name="connsiteY27" fmla="*/ 5902023 h 6857999"/>
              <a:gd name="connsiteX28" fmla="*/ 7819825 w 12191998"/>
              <a:gd name="connsiteY28" fmla="*/ 5902023 h 6857999"/>
              <a:gd name="connsiteX29" fmla="*/ 8006358 w 12191998"/>
              <a:gd name="connsiteY29" fmla="*/ 5715490 h 6857999"/>
              <a:gd name="connsiteX30" fmla="*/ 8006358 w 12191998"/>
              <a:gd name="connsiteY30" fmla="*/ 4969379 h 6857999"/>
              <a:gd name="connsiteX31" fmla="*/ 7819825 w 12191998"/>
              <a:gd name="connsiteY31" fmla="*/ 4782846 h 6857999"/>
              <a:gd name="connsiteX32" fmla="*/ 8118597 w 12191998"/>
              <a:gd name="connsiteY32" fmla="*/ 3776644 h 6857999"/>
              <a:gd name="connsiteX33" fmla="*/ 7961880 w 12191998"/>
              <a:gd name="connsiteY33" fmla="*/ 3933361 h 6857999"/>
              <a:gd name="connsiteX34" fmla="*/ 7961880 w 12191998"/>
              <a:gd name="connsiteY34" fmla="*/ 4629576 h 6857999"/>
              <a:gd name="connsiteX35" fmla="*/ 8118597 w 12191998"/>
              <a:gd name="connsiteY35" fmla="*/ 4786293 h 6857999"/>
              <a:gd name="connsiteX36" fmla="*/ 8745447 w 12191998"/>
              <a:gd name="connsiteY36" fmla="*/ 4786293 h 6857999"/>
              <a:gd name="connsiteX37" fmla="*/ 8902164 w 12191998"/>
              <a:gd name="connsiteY37" fmla="*/ 4629576 h 6857999"/>
              <a:gd name="connsiteX38" fmla="*/ 8902164 w 12191998"/>
              <a:gd name="connsiteY38" fmla="*/ 3933361 h 6857999"/>
              <a:gd name="connsiteX39" fmla="*/ 8745447 w 12191998"/>
              <a:gd name="connsiteY39" fmla="*/ 3776644 h 6857999"/>
              <a:gd name="connsiteX40" fmla="*/ 5258206 w 12191998"/>
              <a:gd name="connsiteY40" fmla="*/ 3776644 h 6857999"/>
              <a:gd name="connsiteX41" fmla="*/ 5097070 w 12191998"/>
              <a:gd name="connsiteY41" fmla="*/ 3937779 h 6857999"/>
              <a:gd name="connsiteX42" fmla="*/ 5097070 w 12191998"/>
              <a:gd name="connsiteY42" fmla="*/ 4582297 h 6857999"/>
              <a:gd name="connsiteX43" fmla="*/ 5258206 w 12191998"/>
              <a:gd name="connsiteY43" fmla="*/ 4743432 h 6857999"/>
              <a:gd name="connsiteX44" fmla="*/ 7706514 w 12191998"/>
              <a:gd name="connsiteY44" fmla="*/ 4743432 h 6857999"/>
              <a:gd name="connsiteX45" fmla="*/ 7867649 w 12191998"/>
              <a:gd name="connsiteY45" fmla="*/ 4582297 h 6857999"/>
              <a:gd name="connsiteX46" fmla="*/ 7867649 w 12191998"/>
              <a:gd name="connsiteY46" fmla="*/ 3937779 h 6857999"/>
              <a:gd name="connsiteX47" fmla="*/ 7706514 w 12191998"/>
              <a:gd name="connsiteY47" fmla="*/ 3776644 h 6857999"/>
              <a:gd name="connsiteX48" fmla="*/ 8118597 w 12191998"/>
              <a:gd name="connsiteY48" fmla="*/ 2703901 h 6857999"/>
              <a:gd name="connsiteX49" fmla="*/ 7961880 w 12191998"/>
              <a:gd name="connsiteY49" fmla="*/ 2860617 h 6857999"/>
              <a:gd name="connsiteX50" fmla="*/ 7961880 w 12191998"/>
              <a:gd name="connsiteY50" fmla="*/ 3556832 h 6857999"/>
              <a:gd name="connsiteX51" fmla="*/ 8118597 w 12191998"/>
              <a:gd name="connsiteY51" fmla="*/ 3713549 h 6857999"/>
              <a:gd name="connsiteX52" fmla="*/ 8745447 w 12191998"/>
              <a:gd name="connsiteY52" fmla="*/ 3713549 h 6857999"/>
              <a:gd name="connsiteX53" fmla="*/ 8902164 w 12191998"/>
              <a:gd name="connsiteY53" fmla="*/ 3556832 h 6857999"/>
              <a:gd name="connsiteX54" fmla="*/ 8902164 w 12191998"/>
              <a:gd name="connsiteY54" fmla="*/ 2860617 h 6857999"/>
              <a:gd name="connsiteX55" fmla="*/ 8745447 w 12191998"/>
              <a:gd name="connsiteY55" fmla="*/ 2703901 h 6857999"/>
              <a:gd name="connsiteX56" fmla="*/ 9226351 w 12191998"/>
              <a:gd name="connsiteY56" fmla="*/ 2684912 h 6857999"/>
              <a:gd name="connsiteX57" fmla="*/ 8976908 w 12191998"/>
              <a:gd name="connsiteY57" fmla="*/ 2934355 h 6857999"/>
              <a:gd name="connsiteX58" fmla="*/ 8976908 w 12191998"/>
              <a:gd name="connsiteY58" fmla="*/ 4548818 h 6857999"/>
              <a:gd name="connsiteX59" fmla="*/ 9226351 w 12191998"/>
              <a:gd name="connsiteY59" fmla="*/ 4798261 h 6857999"/>
              <a:gd name="connsiteX60" fmla="*/ 10224093 w 12191998"/>
              <a:gd name="connsiteY60" fmla="*/ 4798261 h 6857999"/>
              <a:gd name="connsiteX61" fmla="*/ 10473536 w 12191998"/>
              <a:gd name="connsiteY61" fmla="*/ 4548818 h 6857999"/>
              <a:gd name="connsiteX62" fmla="*/ 10473536 w 12191998"/>
              <a:gd name="connsiteY62" fmla="*/ 2934355 h 6857999"/>
              <a:gd name="connsiteX63" fmla="*/ 10224093 w 12191998"/>
              <a:gd name="connsiteY63" fmla="*/ 2684912 h 6857999"/>
              <a:gd name="connsiteX64" fmla="*/ 8117792 w 12191998"/>
              <a:gd name="connsiteY64" fmla="*/ 1662200 h 6857999"/>
              <a:gd name="connsiteX65" fmla="*/ 7956657 w 12191998"/>
              <a:gd name="connsiteY65" fmla="*/ 1823335 h 6857999"/>
              <a:gd name="connsiteX66" fmla="*/ 7956657 w 12191998"/>
              <a:gd name="connsiteY66" fmla="*/ 2467853 h 6857999"/>
              <a:gd name="connsiteX67" fmla="*/ 8117792 w 12191998"/>
              <a:gd name="connsiteY67" fmla="*/ 2628987 h 6857999"/>
              <a:gd name="connsiteX68" fmla="*/ 10704808 w 12191998"/>
              <a:gd name="connsiteY68" fmla="*/ 2628987 h 6857999"/>
              <a:gd name="connsiteX69" fmla="*/ 10865943 w 12191998"/>
              <a:gd name="connsiteY69" fmla="*/ 2467853 h 6857999"/>
              <a:gd name="connsiteX70" fmla="*/ 10865943 w 12191998"/>
              <a:gd name="connsiteY70" fmla="*/ 1823335 h 6857999"/>
              <a:gd name="connsiteX71" fmla="*/ 10704808 w 12191998"/>
              <a:gd name="connsiteY71" fmla="*/ 1662200 h 6857999"/>
              <a:gd name="connsiteX72" fmla="*/ 6391279 w 12191998"/>
              <a:gd name="connsiteY72" fmla="*/ 888128 h 6857999"/>
              <a:gd name="connsiteX73" fmla="*/ 6095998 w 12191998"/>
              <a:gd name="connsiteY73" fmla="*/ 1183408 h 6857999"/>
              <a:gd name="connsiteX74" fmla="*/ 6095998 w 12191998"/>
              <a:gd name="connsiteY74" fmla="*/ 3426535 h 6857999"/>
              <a:gd name="connsiteX75" fmla="*/ 6391279 w 12191998"/>
              <a:gd name="connsiteY75" fmla="*/ 3721815 h 6857999"/>
              <a:gd name="connsiteX76" fmla="*/ 7572368 w 12191998"/>
              <a:gd name="connsiteY76" fmla="*/ 3721815 h 6857999"/>
              <a:gd name="connsiteX77" fmla="*/ 7867649 w 12191998"/>
              <a:gd name="connsiteY77" fmla="*/ 3426535 h 6857999"/>
              <a:gd name="connsiteX78" fmla="*/ 7867649 w 12191998"/>
              <a:gd name="connsiteY78" fmla="*/ 1183408 h 6857999"/>
              <a:gd name="connsiteX79" fmla="*/ 7572368 w 12191998"/>
              <a:gd name="connsiteY79" fmla="*/ 888128 h 6857999"/>
              <a:gd name="connsiteX80" fmla="*/ 0 w 12191998"/>
              <a:gd name="connsiteY80" fmla="*/ 0 h 6857999"/>
              <a:gd name="connsiteX81" fmla="*/ 12191998 w 12191998"/>
              <a:gd name="connsiteY81" fmla="*/ 0 h 6857999"/>
              <a:gd name="connsiteX82" fmla="*/ 12191998 w 12191998"/>
              <a:gd name="connsiteY82" fmla="*/ 6857999 h 6857999"/>
              <a:gd name="connsiteX83" fmla="*/ 0 w 12191998"/>
              <a:gd name="connsiteY8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2191998" h="6857999">
                <a:moveTo>
                  <a:pt x="5355750" y="5541188"/>
                </a:moveTo>
                <a:cubicBezTo>
                  <a:pt x="5293938" y="5541188"/>
                  <a:pt x="5243828" y="5591297"/>
                  <a:pt x="5243828" y="5653109"/>
                </a:cubicBezTo>
                <a:lnTo>
                  <a:pt x="5243828" y="6100778"/>
                </a:lnTo>
                <a:cubicBezTo>
                  <a:pt x="5243828" y="6162590"/>
                  <a:pt x="5293938" y="6212699"/>
                  <a:pt x="5355750" y="6212699"/>
                </a:cubicBezTo>
                <a:lnTo>
                  <a:pt x="6541606" y="6212699"/>
                </a:lnTo>
                <a:cubicBezTo>
                  <a:pt x="6603418" y="6212699"/>
                  <a:pt x="6653527" y="6162590"/>
                  <a:pt x="6653527" y="6100778"/>
                </a:cubicBezTo>
                <a:lnTo>
                  <a:pt x="6653527" y="5653109"/>
                </a:lnTo>
                <a:cubicBezTo>
                  <a:pt x="6653527" y="5591297"/>
                  <a:pt x="6603418" y="5541188"/>
                  <a:pt x="6541606" y="5541188"/>
                </a:cubicBezTo>
                <a:close/>
                <a:moveTo>
                  <a:pt x="5983118" y="4798261"/>
                </a:moveTo>
                <a:cubicBezTo>
                  <a:pt x="5919114" y="4798261"/>
                  <a:pt x="5867229" y="4850146"/>
                  <a:pt x="5867229" y="4914150"/>
                </a:cubicBezTo>
                <a:lnTo>
                  <a:pt x="5867229" y="5377695"/>
                </a:lnTo>
                <a:cubicBezTo>
                  <a:pt x="5867229" y="5441699"/>
                  <a:pt x="5919114" y="5493584"/>
                  <a:pt x="5983118" y="5493584"/>
                </a:cubicBezTo>
                <a:lnTo>
                  <a:pt x="6485214" y="5493584"/>
                </a:lnTo>
                <a:cubicBezTo>
                  <a:pt x="6549218" y="5493584"/>
                  <a:pt x="6601103" y="5441699"/>
                  <a:pt x="6601103" y="5377695"/>
                </a:cubicBezTo>
                <a:lnTo>
                  <a:pt x="6601103" y="4914150"/>
                </a:lnTo>
                <a:cubicBezTo>
                  <a:pt x="6601103" y="4850146"/>
                  <a:pt x="6549218" y="4798261"/>
                  <a:pt x="6485214" y="4798261"/>
                </a:cubicBezTo>
                <a:close/>
                <a:moveTo>
                  <a:pt x="5360040" y="4798261"/>
                </a:moveTo>
                <a:cubicBezTo>
                  <a:pt x="5310063" y="4798261"/>
                  <a:pt x="5269551" y="4838774"/>
                  <a:pt x="5269551" y="4888750"/>
                </a:cubicBezTo>
                <a:lnTo>
                  <a:pt x="5269551" y="5391187"/>
                </a:lnTo>
                <a:cubicBezTo>
                  <a:pt x="5269551" y="5441163"/>
                  <a:pt x="5310063" y="5481676"/>
                  <a:pt x="5360040" y="5481676"/>
                </a:cubicBezTo>
                <a:lnTo>
                  <a:pt x="5721987" y="5481676"/>
                </a:lnTo>
                <a:cubicBezTo>
                  <a:pt x="5771962" y="5481676"/>
                  <a:pt x="5812476" y="5441163"/>
                  <a:pt x="5812476" y="5391187"/>
                </a:cubicBezTo>
                <a:lnTo>
                  <a:pt x="5812476" y="4888750"/>
                </a:lnTo>
                <a:cubicBezTo>
                  <a:pt x="5812476" y="4838774"/>
                  <a:pt x="5771962" y="4798261"/>
                  <a:pt x="5721987" y="4798261"/>
                </a:cubicBezTo>
                <a:close/>
                <a:moveTo>
                  <a:pt x="6894814" y="4782846"/>
                </a:moveTo>
                <a:cubicBezTo>
                  <a:pt x="6791795" y="4782846"/>
                  <a:pt x="6708281" y="4866360"/>
                  <a:pt x="6708281" y="4969379"/>
                </a:cubicBezTo>
                <a:lnTo>
                  <a:pt x="6708281" y="5715490"/>
                </a:lnTo>
                <a:cubicBezTo>
                  <a:pt x="6708281" y="5818509"/>
                  <a:pt x="6791795" y="5902023"/>
                  <a:pt x="6894814" y="5902023"/>
                </a:cubicBezTo>
                <a:lnTo>
                  <a:pt x="7819825" y="5902023"/>
                </a:lnTo>
                <a:cubicBezTo>
                  <a:pt x="7922844" y="5902023"/>
                  <a:pt x="8006358" y="5818509"/>
                  <a:pt x="8006358" y="5715490"/>
                </a:cubicBezTo>
                <a:lnTo>
                  <a:pt x="8006358" y="4969379"/>
                </a:lnTo>
                <a:cubicBezTo>
                  <a:pt x="8006358" y="4866360"/>
                  <a:pt x="7922844" y="4782846"/>
                  <a:pt x="7819825" y="4782846"/>
                </a:cubicBezTo>
                <a:close/>
                <a:moveTo>
                  <a:pt x="8118597" y="3776644"/>
                </a:moveTo>
                <a:cubicBezTo>
                  <a:pt x="8032045" y="3776644"/>
                  <a:pt x="7961880" y="3846809"/>
                  <a:pt x="7961880" y="3933361"/>
                </a:cubicBezTo>
                <a:lnTo>
                  <a:pt x="7961880" y="4629576"/>
                </a:lnTo>
                <a:cubicBezTo>
                  <a:pt x="7961880" y="4716128"/>
                  <a:pt x="8032045" y="4786293"/>
                  <a:pt x="8118597" y="4786293"/>
                </a:cubicBezTo>
                <a:lnTo>
                  <a:pt x="8745447" y="4786293"/>
                </a:lnTo>
                <a:cubicBezTo>
                  <a:pt x="8831999" y="4786293"/>
                  <a:pt x="8902164" y="4716128"/>
                  <a:pt x="8902164" y="4629576"/>
                </a:cubicBezTo>
                <a:lnTo>
                  <a:pt x="8902164" y="3933361"/>
                </a:lnTo>
                <a:cubicBezTo>
                  <a:pt x="8902164" y="3846809"/>
                  <a:pt x="8831999" y="3776644"/>
                  <a:pt x="8745447" y="3776644"/>
                </a:cubicBezTo>
                <a:close/>
                <a:moveTo>
                  <a:pt x="5258206" y="3776644"/>
                </a:moveTo>
                <a:cubicBezTo>
                  <a:pt x="5169213" y="3776644"/>
                  <a:pt x="5097070" y="3848787"/>
                  <a:pt x="5097070" y="3937779"/>
                </a:cubicBezTo>
                <a:lnTo>
                  <a:pt x="5097070" y="4582297"/>
                </a:lnTo>
                <a:cubicBezTo>
                  <a:pt x="5097070" y="4671289"/>
                  <a:pt x="5169213" y="4743432"/>
                  <a:pt x="5258206" y="4743432"/>
                </a:cubicBezTo>
                <a:lnTo>
                  <a:pt x="7706514" y="4743432"/>
                </a:lnTo>
                <a:cubicBezTo>
                  <a:pt x="7795506" y="4743432"/>
                  <a:pt x="7867649" y="4671289"/>
                  <a:pt x="7867649" y="4582297"/>
                </a:cubicBezTo>
                <a:lnTo>
                  <a:pt x="7867649" y="3937779"/>
                </a:lnTo>
                <a:cubicBezTo>
                  <a:pt x="7867649" y="3848787"/>
                  <a:pt x="7795506" y="3776644"/>
                  <a:pt x="7706514" y="3776644"/>
                </a:cubicBezTo>
                <a:close/>
                <a:moveTo>
                  <a:pt x="8118597" y="2703901"/>
                </a:moveTo>
                <a:cubicBezTo>
                  <a:pt x="8032045" y="2703901"/>
                  <a:pt x="7961880" y="2774066"/>
                  <a:pt x="7961880" y="2860617"/>
                </a:cubicBezTo>
                <a:lnTo>
                  <a:pt x="7961880" y="3556832"/>
                </a:lnTo>
                <a:cubicBezTo>
                  <a:pt x="7961880" y="3643384"/>
                  <a:pt x="8032045" y="3713549"/>
                  <a:pt x="8118597" y="3713549"/>
                </a:cubicBezTo>
                <a:lnTo>
                  <a:pt x="8745447" y="3713549"/>
                </a:lnTo>
                <a:cubicBezTo>
                  <a:pt x="8831999" y="3713549"/>
                  <a:pt x="8902164" y="3643384"/>
                  <a:pt x="8902164" y="3556832"/>
                </a:cubicBezTo>
                <a:lnTo>
                  <a:pt x="8902164" y="2860617"/>
                </a:lnTo>
                <a:cubicBezTo>
                  <a:pt x="8902164" y="2774066"/>
                  <a:pt x="8831999" y="2703901"/>
                  <a:pt x="8745447" y="2703901"/>
                </a:cubicBezTo>
                <a:close/>
                <a:moveTo>
                  <a:pt x="9226351" y="2684912"/>
                </a:moveTo>
                <a:cubicBezTo>
                  <a:pt x="9088587" y="2684912"/>
                  <a:pt x="8976908" y="2796591"/>
                  <a:pt x="8976908" y="2934355"/>
                </a:cubicBezTo>
                <a:lnTo>
                  <a:pt x="8976908" y="4548818"/>
                </a:lnTo>
                <a:cubicBezTo>
                  <a:pt x="8976908" y="4686582"/>
                  <a:pt x="9088587" y="4798261"/>
                  <a:pt x="9226351" y="4798261"/>
                </a:cubicBezTo>
                <a:lnTo>
                  <a:pt x="10224093" y="4798261"/>
                </a:lnTo>
                <a:cubicBezTo>
                  <a:pt x="10361857" y="4798261"/>
                  <a:pt x="10473536" y="4686582"/>
                  <a:pt x="10473536" y="4548818"/>
                </a:cubicBezTo>
                <a:lnTo>
                  <a:pt x="10473536" y="2934355"/>
                </a:lnTo>
                <a:cubicBezTo>
                  <a:pt x="10473536" y="2796591"/>
                  <a:pt x="10361857" y="2684912"/>
                  <a:pt x="10224093" y="2684912"/>
                </a:cubicBezTo>
                <a:close/>
                <a:moveTo>
                  <a:pt x="8117792" y="1662200"/>
                </a:moveTo>
                <a:cubicBezTo>
                  <a:pt x="8028800" y="1662200"/>
                  <a:pt x="7956657" y="1734343"/>
                  <a:pt x="7956657" y="1823335"/>
                </a:cubicBezTo>
                <a:lnTo>
                  <a:pt x="7956657" y="2467853"/>
                </a:lnTo>
                <a:cubicBezTo>
                  <a:pt x="7956657" y="2556844"/>
                  <a:pt x="8028800" y="2628987"/>
                  <a:pt x="8117792" y="2628987"/>
                </a:cubicBezTo>
                <a:lnTo>
                  <a:pt x="10704808" y="2628987"/>
                </a:lnTo>
                <a:cubicBezTo>
                  <a:pt x="10793800" y="2628987"/>
                  <a:pt x="10865943" y="2556844"/>
                  <a:pt x="10865943" y="2467853"/>
                </a:cubicBezTo>
                <a:lnTo>
                  <a:pt x="10865943" y="1823335"/>
                </a:lnTo>
                <a:cubicBezTo>
                  <a:pt x="10865943" y="1734343"/>
                  <a:pt x="10793800" y="1662200"/>
                  <a:pt x="10704808" y="1662200"/>
                </a:cubicBezTo>
                <a:close/>
                <a:moveTo>
                  <a:pt x="6391279" y="888128"/>
                </a:moveTo>
                <a:cubicBezTo>
                  <a:pt x="6228200" y="888128"/>
                  <a:pt x="6095998" y="1020330"/>
                  <a:pt x="6095998" y="1183408"/>
                </a:cubicBezTo>
                <a:lnTo>
                  <a:pt x="6095998" y="3426535"/>
                </a:lnTo>
                <a:cubicBezTo>
                  <a:pt x="6095998" y="3589613"/>
                  <a:pt x="6228200" y="3721815"/>
                  <a:pt x="6391279" y="3721815"/>
                </a:cubicBezTo>
                <a:lnTo>
                  <a:pt x="7572368" y="3721815"/>
                </a:lnTo>
                <a:cubicBezTo>
                  <a:pt x="7735447" y="3721815"/>
                  <a:pt x="7867649" y="3589613"/>
                  <a:pt x="7867649" y="3426535"/>
                </a:cubicBezTo>
                <a:lnTo>
                  <a:pt x="7867649" y="1183408"/>
                </a:lnTo>
                <a:cubicBezTo>
                  <a:pt x="7867649" y="1020330"/>
                  <a:pt x="7735447" y="888128"/>
                  <a:pt x="7572368" y="888128"/>
                </a:cubicBezTo>
                <a:close/>
                <a:moveTo>
                  <a:pt x="0" y="0"/>
                </a:moveTo>
                <a:lnTo>
                  <a:pt x="12191998" y="0"/>
                </a:lnTo>
                <a:lnTo>
                  <a:pt x="12191998" y="6857999"/>
                </a:lnTo>
                <a:lnTo>
                  <a:pt x="0" y="6857999"/>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9" name="Taisnstūris 48">
            <a:extLst>
              <a:ext uri="{FF2B5EF4-FFF2-40B4-BE49-F238E27FC236}">
                <a16:creationId xmlns:a16="http://schemas.microsoft.com/office/drawing/2014/main" id="{F88F10BC-8D02-41BF-AA9E-F058297C489D}"/>
              </a:ext>
            </a:extLst>
          </p:cNvPr>
          <p:cNvSpPr/>
          <p:nvPr/>
        </p:nvSpPr>
        <p:spPr>
          <a:xfrm>
            <a:off x="228600" y="857250"/>
            <a:ext cx="51816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dirty="0"/>
              <a:t>TIESU ADMINISTRĀCIJA </a:t>
            </a:r>
          </a:p>
        </p:txBody>
      </p:sp>
    </p:spTree>
    <p:extLst>
      <p:ext uri="{BB962C8B-B14F-4D97-AF65-F5344CB8AC3E}">
        <p14:creationId xmlns:p14="http://schemas.microsoft.com/office/powerpoint/2010/main" val="330500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F669FD37-5B28-4B39-9B14-569FB29B2117}"/>
              </a:ext>
            </a:extLst>
          </p:cNvPr>
          <p:cNvSpPr>
            <a:spLocks noGrp="1"/>
          </p:cNvSpPr>
          <p:nvPr>
            <p:ph idx="1"/>
          </p:nvPr>
        </p:nvSpPr>
        <p:spPr/>
        <p:txBody>
          <a:bodyPr/>
          <a:lstStyle/>
          <a:p>
            <a:pPr marL="0" indent="0" algn="ctr">
              <a:buNone/>
            </a:pPr>
            <a:endParaRPr lang="lv-LV" dirty="0"/>
          </a:p>
          <a:p>
            <a:pPr marL="0" indent="0" algn="ctr">
              <a:buNone/>
            </a:pPr>
            <a:endParaRPr lang="lv-LV" dirty="0"/>
          </a:p>
          <a:p>
            <a:pPr marL="0" indent="0" algn="ctr">
              <a:buNone/>
            </a:pPr>
            <a:r>
              <a:rPr lang="lv-LV" sz="4800" dirty="0">
                <a:solidFill>
                  <a:schemeClr val="bg1"/>
                </a:solidFill>
              </a:rPr>
              <a:t>ESF PROJEKTS </a:t>
            </a:r>
          </a:p>
        </p:txBody>
      </p:sp>
    </p:spTree>
    <p:extLst>
      <p:ext uri="{BB962C8B-B14F-4D97-AF65-F5344CB8AC3E}">
        <p14:creationId xmlns:p14="http://schemas.microsoft.com/office/powerpoint/2010/main" val="69802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DF7C111F-308B-4BC2-B67C-113F6E16FFEC}"/>
              </a:ext>
            </a:extLst>
          </p:cNvPr>
          <p:cNvSpPr>
            <a:spLocks noGrp="1"/>
          </p:cNvSpPr>
          <p:nvPr>
            <p:ph idx="1"/>
          </p:nvPr>
        </p:nvSpPr>
        <p:spPr>
          <a:xfrm>
            <a:off x="838200" y="1360172"/>
            <a:ext cx="10515600" cy="4902853"/>
          </a:xfrm>
        </p:spPr>
        <p:txBody>
          <a:bodyPr>
            <a:normAutofit/>
          </a:bodyPr>
          <a:lstStyle/>
          <a:p>
            <a:pPr marL="0" indent="0">
              <a:buNone/>
            </a:pPr>
            <a:endParaRPr lang="lv-LV" sz="3600" dirty="0">
              <a:solidFill>
                <a:schemeClr val="bg1"/>
              </a:solidFill>
              <a:latin typeface="+mj-lt"/>
            </a:endParaRPr>
          </a:p>
          <a:p>
            <a:pPr marL="0" indent="0">
              <a:buNone/>
            </a:pPr>
            <a:r>
              <a:rPr lang="lv-LV" sz="3600" dirty="0">
                <a:solidFill>
                  <a:schemeClr val="bg1"/>
                </a:solidFill>
                <a:latin typeface="+mj-lt"/>
              </a:rPr>
              <a:t>	      </a:t>
            </a:r>
          </a:p>
          <a:p>
            <a:pPr marL="342900" indent="-342900"/>
            <a:endParaRPr lang="lv-LV" sz="3600" dirty="0">
              <a:solidFill>
                <a:schemeClr val="bg1"/>
              </a:solidFill>
              <a:latin typeface="+mj-lt"/>
            </a:endParaRPr>
          </a:p>
          <a:p>
            <a:pPr marL="342900" indent="-342900"/>
            <a:endParaRPr lang="lv-LV" sz="3600" dirty="0">
              <a:solidFill>
                <a:schemeClr val="bg1"/>
              </a:solidFill>
              <a:latin typeface="+mj-lt"/>
            </a:endParaRPr>
          </a:p>
          <a:p>
            <a:pPr marL="342900" indent="-342900"/>
            <a:endParaRPr lang="lv-LV" sz="3600" dirty="0">
              <a:solidFill>
                <a:schemeClr val="bg1"/>
              </a:solidFill>
              <a:latin typeface="+mj-lt"/>
            </a:endParaRPr>
          </a:p>
          <a:p>
            <a:pPr marL="342900" indent="-342900"/>
            <a:endParaRPr lang="lv-LV" sz="3600" dirty="0">
              <a:solidFill>
                <a:schemeClr val="bg1"/>
              </a:solidFill>
              <a:latin typeface="+mj-lt"/>
            </a:endParaRPr>
          </a:p>
          <a:p>
            <a:pPr marL="342900" indent="-342900"/>
            <a:endParaRPr lang="lv-LV" sz="3600" dirty="0">
              <a:solidFill>
                <a:schemeClr val="bg1"/>
              </a:solidFill>
              <a:latin typeface="+mj-lt"/>
            </a:endParaRPr>
          </a:p>
          <a:p>
            <a:endParaRPr lang="lv-LV" dirty="0">
              <a:solidFill>
                <a:schemeClr val="bg1"/>
              </a:solidFill>
            </a:endParaRPr>
          </a:p>
        </p:txBody>
      </p:sp>
      <p:sp>
        <p:nvSpPr>
          <p:cNvPr id="4" name="Taisnstūris 3">
            <a:extLst>
              <a:ext uri="{FF2B5EF4-FFF2-40B4-BE49-F238E27FC236}">
                <a16:creationId xmlns:a16="http://schemas.microsoft.com/office/drawing/2014/main" id="{F008632F-1C05-41F1-A231-59AF84C8CBC9}"/>
              </a:ext>
            </a:extLst>
          </p:cNvPr>
          <p:cNvSpPr/>
          <p:nvPr/>
        </p:nvSpPr>
        <p:spPr>
          <a:xfrm>
            <a:off x="0" y="44933"/>
            <a:ext cx="9678154" cy="1018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600" dirty="0">
              <a:latin typeface="+mj-lt"/>
            </a:endParaRPr>
          </a:p>
          <a:p>
            <a:pPr algn="ctr"/>
            <a:endParaRPr lang="lv-LV" sz="3600" dirty="0">
              <a:latin typeface="+mj-lt"/>
            </a:endParaRPr>
          </a:p>
          <a:p>
            <a:pPr algn="ctr"/>
            <a:endParaRPr lang="lv-LV" sz="3600" dirty="0">
              <a:latin typeface="+mj-lt"/>
            </a:endParaRPr>
          </a:p>
          <a:p>
            <a:pPr algn="ctr"/>
            <a:r>
              <a:rPr lang="lv-LV" sz="3600" dirty="0">
                <a:latin typeface="+mj-lt"/>
              </a:rPr>
              <a:t>	</a:t>
            </a:r>
          </a:p>
          <a:p>
            <a:pPr algn="ctr"/>
            <a:r>
              <a:rPr lang="lv-LV" sz="3600" dirty="0">
                <a:latin typeface="+mj-lt"/>
              </a:rPr>
              <a:t>	</a:t>
            </a:r>
          </a:p>
          <a:p>
            <a:pPr algn="ctr"/>
            <a:endParaRPr lang="lv-LV" sz="3600" dirty="0">
              <a:latin typeface="+mj-lt"/>
            </a:endParaRPr>
          </a:p>
          <a:p>
            <a:pPr algn="ctr"/>
            <a:endParaRPr lang="lv-LV" sz="3600" dirty="0">
              <a:latin typeface="+mj-lt"/>
            </a:endParaRPr>
          </a:p>
          <a:p>
            <a:pPr algn="ctr"/>
            <a:endParaRPr lang="lv-LV" sz="3600" dirty="0">
              <a:latin typeface="+mj-lt"/>
            </a:endParaRPr>
          </a:p>
          <a:p>
            <a:pPr algn="ctr"/>
            <a:endParaRPr lang="lv-LV" sz="3600" dirty="0">
              <a:latin typeface="+mj-lt"/>
            </a:endParaRPr>
          </a:p>
          <a:p>
            <a:pPr algn="ctr">
              <a:lnSpc>
                <a:spcPct val="150000"/>
              </a:lnSpc>
            </a:pPr>
            <a:endParaRPr lang="lv-LV" sz="3600" dirty="0">
              <a:latin typeface="+mj-lt"/>
            </a:endParaRPr>
          </a:p>
          <a:p>
            <a:pPr algn="ctr">
              <a:lnSpc>
                <a:spcPct val="150000"/>
              </a:lnSpc>
            </a:pPr>
            <a:endParaRPr lang="lv-LV" sz="3600" dirty="0">
              <a:latin typeface="+mj-lt"/>
            </a:endParaRPr>
          </a:p>
          <a:p>
            <a:pPr algn="ctr">
              <a:lnSpc>
                <a:spcPct val="150000"/>
              </a:lnSpc>
            </a:pPr>
            <a:r>
              <a:rPr lang="lv-LV" sz="3600" dirty="0">
                <a:latin typeface="+mj-lt"/>
              </a:rPr>
              <a:t>Tieslietu sistēmas novērtējums</a:t>
            </a:r>
          </a:p>
          <a:p>
            <a:pPr>
              <a:lnSpc>
                <a:spcPct val="150000"/>
              </a:lnSpc>
            </a:pPr>
            <a:r>
              <a:rPr lang="lv-LV" sz="3600" dirty="0">
                <a:latin typeface="+mj-lt"/>
              </a:rPr>
              <a:t>		Mācības 850 personām</a:t>
            </a:r>
          </a:p>
          <a:p>
            <a:pPr>
              <a:lnSpc>
                <a:spcPct val="150000"/>
              </a:lnSpc>
            </a:pPr>
            <a:r>
              <a:rPr lang="lv-LV" sz="3600" dirty="0">
                <a:latin typeface="+mj-lt"/>
              </a:rPr>
              <a:t>		</a:t>
            </a:r>
            <a:r>
              <a:rPr lang="lv-LV" sz="3200" dirty="0">
                <a:latin typeface="+mj-lt"/>
              </a:rPr>
              <a:t>Pieredzes apmaiņa ārvalstīs 270 personām</a:t>
            </a:r>
          </a:p>
          <a:p>
            <a:pPr>
              <a:lnSpc>
                <a:spcPct val="150000"/>
              </a:lnSpc>
            </a:pPr>
            <a:r>
              <a:rPr lang="lv-LV" sz="3600" dirty="0">
                <a:latin typeface="+mj-lt"/>
              </a:rPr>
              <a:t>		Ierīkotas 17 videokonferenču iekārtas </a:t>
            </a:r>
          </a:p>
          <a:p>
            <a:pPr>
              <a:lnSpc>
                <a:spcPct val="150000"/>
              </a:lnSpc>
            </a:pPr>
            <a:r>
              <a:rPr lang="lv-LV" sz="3600" dirty="0">
                <a:latin typeface="+mj-lt"/>
              </a:rPr>
              <a:t>		ELRA sanāksme</a:t>
            </a:r>
          </a:p>
          <a:p>
            <a:pPr>
              <a:lnSpc>
                <a:spcPct val="150000"/>
              </a:lnSpc>
            </a:pPr>
            <a:r>
              <a:rPr lang="lv-LV" sz="3600" dirty="0">
                <a:latin typeface="+mj-lt"/>
              </a:rPr>
              <a:t>		Organizētas 14 konferences  </a:t>
            </a:r>
          </a:p>
          <a:p>
            <a:pPr algn="ctr"/>
            <a:endParaRPr lang="lv-LV" sz="3600" dirty="0">
              <a:latin typeface="+mj-lt"/>
            </a:endParaRPr>
          </a:p>
          <a:p>
            <a:pPr algn="ctr"/>
            <a:endParaRPr lang="lv-LV" sz="3600" dirty="0">
              <a:latin typeface="+mj-lt"/>
            </a:endParaRPr>
          </a:p>
        </p:txBody>
      </p:sp>
      <p:cxnSp>
        <p:nvCxnSpPr>
          <p:cNvPr id="5" name="Taisns savienotājs 4">
            <a:extLst>
              <a:ext uri="{FF2B5EF4-FFF2-40B4-BE49-F238E27FC236}">
                <a16:creationId xmlns:a16="http://schemas.microsoft.com/office/drawing/2014/main" id="{07220B83-105D-417C-913E-63B61DC47DD4}"/>
              </a:ext>
            </a:extLst>
          </p:cNvPr>
          <p:cNvCxnSpPr>
            <a:cxnSpLocks/>
          </p:cNvCxnSpPr>
          <p:nvPr/>
        </p:nvCxnSpPr>
        <p:spPr>
          <a:xfrm>
            <a:off x="1683944" y="398352"/>
            <a:ext cx="0" cy="59481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fika 11" descr="Teātris">
            <a:extLst>
              <a:ext uri="{FF2B5EF4-FFF2-40B4-BE49-F238E27FC236}">
                <a16:creationId xmlns:a16="http://schemas.microsoft.com/office/drawing/2014/main" id="{44E1F272-40D4-4D8C-B8DB-EDAFD3CA30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667" y="3462707"/>
            <a:ext cx="585730" cy="585730"/>
          </a:xfrm>
          <a:prstGeom prst="rect">
            <a:avLst/>
          </a:prstGeom>
        </p:spPr>
      </p:pic>
      <p:pic>
        <p:nvPicPr>
          <p:cNvPr id="26" name="Grafika 25" descr="Portfelis">
            <a:extLst>
              <a:ext uri="{FF2B5EF4-FFF2-40B4-BE49-F238E27FC236}">
                <a16:creationId xmlns:a16="http://schemas.microsoft.com/office/drawing/2014/main" id="{D2FAB3E3-08A3-44B6-99DE-212DE22F7B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0282" y="2715745"/>
            <a:ext cx="585730" cy="585730"/>
          </a:xfrm>
          <a:prstGeom prst="rect">
            <a:avLst/>
          </a:prstGeom>
        </p:spPr>
      </p:pic>
      <p:pic>
        <p:nvPicPr>
          <p:cNvPr id="28" name="Grafika 27" descr="Kontrolsaraksts">
            <a:extLst>
              <a:ext uri="{FF2B5EF4-FFF2-40B4-BE49-F238E27FC236}">
                <a16:creationId xmlns:a16="http://schemas.microsoft.com/office/drawing/2014/main" id="{33284F4E-ED4A-451D-A751-CFE45CDA4E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8783" y="1022233"/>
            <a:ext cx="604702" cy="604702"/>
          </a:xfrm>
          <a:prstGeom prst="rect">
            <a:avLst/>
          </a:prstGeom>
        </p:spPr>
      </p:pic>
      <p:pic>
        <p:nvPicPr>
          <p:cNvPr id="30" name="Grafika 29" descr="Skolotājs">
            <a:extLst>
              <a:ext uri="{FF2B5EF4-FFF2-40B4-BE49-F238E27FC236}">
                <a16:creationId xmlns:a16="http://schemas.microsoft.com/office/drawing/2014/main" id="{FECDA9C6-6F3E-42D2-8023-20F2858F89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2335" y="4296169"/>
            <a:ext cx="638746" cy="693897"/>
          </a:xfrm>
          <a:prstGeom prst="rect">
            <a:avLst/>
          </a:prstGeom>
        </p:spPr>
      </p:pic>
      <p:pic>
        <p:nvPicPr>
          <p:cNvPr id="32" name="Grafika 31" descr="Lietotāji">
            <a:extLst>
              <a:ext uri="{FF2B5EF4-FFF2-40B4-BE49-F238E27FC236}">
                <a16:creationId xmlns:a16="http://schemas.microsoft.com/office/drawing/2014/main" id="{40BD4240-B5C2-462D-92F9-AE4B724E82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4281" y="5218228"/>
            <a:ext cx="638746" cy="638746"/>
          </a:xfrm>
          <a:prstGeom prst="rect">
            <a:avLst/>
          </a:prstGeom>
        </p:spPr>
      </p:pic>
      <p:pic>
        <p:nvPicPr>
          <p:cNvPr id="34" name="Grafika 33" descr="Grupa">
            <a:extLst>
              <a:ext uri="{FF2B5EF4-FFF2-40B4-BE49-F238E27FC236}">
                <a16:creationId xmlns:a16="http://schemas.microsoft.com/office/drawing/2014/main" id="{DCB35611-EBA1-40ED-86D2-964491ADF42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9588" y="1855097"/>
            <a:ext cx="693897" cy="693897"/>
          </a:xfrm>
          <a:prstGeom prst="rect">
            <a:avLst/>
          </a:prstGeom>
        </p:spPr>
      </p:pic>
    </p:spTree>
    <p:extLst>
      <p:ext uri="{BB962C8B-B14F-4D97-AF65-F5344CB8AC3E}">
        <p14:creationId xmlns:p14="http://schemas.microsoft.com/office/powerpoint/2010/main" val="807395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0E99A47-88D9-41A1-A12F-610D315ECE13}"/>
              </a:ext>
            </a:extLst>
          </p:cNvPr>
          <p:cNvSpPr>
            <a:spLocks noGrp="1"/>
          </p:cNvSpPr>
          <p:nvPr>
            <p:ph type="title"/>
          </p:nvPr>
        </p:nvSpPr>
        <p:spPr>
          <a:xfrm>
            <a:off x="344032" y="99589"/>
            <a:ext cx="11009768" cy="841971"/>
          </a:xfrm>
        </p:spPr>
        <p:txBody>
          <a:bodyPr/>
          <a:lstStyle/>
          <a:p>
            <a:r>
              <a:rPr lang="lv-LV" dirty="0">
                <a:solidFill>
                  <a:schemeClr val="bg1"/>
                </a:solidFill>
              </a:rPr>
              <a:t>Konferences, semināri 2018.gadā </a:t>
            </a:r>
          </a:p>
        </p:txBody>
      </p:sp>
      <p:sp>
        <p:nvSpPr>
          <p:cNvPr id="3" name="Satura vietturis 2">
            <a:extLst>
              <a:ext uri="{FF2B5EF4-FFF2-40B4-BE49-F238E27FC236}">
                <a16:creationId xmlns:a16="http://schemas.microsoft.com/office/drawing/2014/main" id="{4E38BF0A-8E2C-4B7C-9B66-697836864B75}"/>
              </a:ext>
            </a:extLst>
          </p:cNvPr>
          <p:cNvSpPr>
            <a:spLocks noGrp="1"/>
          </p:cNvSpPr>
          <p:nvPr>
            <p:ph idx="1"/>
          </p:nvPr>
        </p:nvSpPr>
        <p:spPr>
          <a:xfrm>
            <a:off x="838200" y="941560"/>
            <a:ext cx="10515600" cy="5916440"/>
          </a:xfrm>
        </p:spPr>
        <p:txBody>
          <a:bodyPr>
            <a:normAutofit fontScale="92500"/>
          </a:bodyPr>
          <a:lstStyle/>
          <a:p>
            <a:pPr fontAlgn="t"/>
            <a:r>
              <a:rPr lang="en-US" dirty="0">
                <a:solidFill>
                  <a:schemeClr val="bg1"/>
                </a:solidFill>
              </a:rPr>
              <a:t>17.04.2018.</a:t>
            </a:r>
            <a:r>
              <a:rPr lang="lv-LV" dirty="0">
                <a:solidFill>
                  <a:schemeClr val="bg1"/>
                </a:solidFill>
              </a:rPr>
              <a:t> </a:t>
            </a:r>
            <a:r>
              <a:rPr lang="en-US" dirty="0" err="1">
                <a:solidFill>
                  <a:schemeClr val="bg1"/>
                </a:solidFill>
              </a:rPr>
              <a:t>Diskusija</a:t>
            </a:r>
            <a:r>
              <a:rPr lang="en-US" dirty="0">
                <a:solidFill>
                  <a:schemeClr val="bg1"/>
                </a:solidFill>
              </a:rPr>
              <a:t> par </a:t>
            </a:r>
            <a:r>
              <a:rPr lang="en-US" dirty="0" err="1">
                <a:solidFill>
                  <a:schemeClr val="bg1"/>
                </a:solidFill>
              </a:rPr>
              <a:t>tiesu</a:t>
            </a:r>
            <a:r>
              <a:rPr lang="en-US" dirty="0">
                <a:solidFill>
                  <a:schemeClr val="bg1"/>
                </a:solidFill>
              </a:rPr>
              <a:t> </a:t>
            </a:r>
            <a:r>
              <a:rPr lang="en-US" dirty="0" err="1">
                <a:solidFill>
                  <a:schemeClr val="bg1"/>
                </a:solidFill>
              </a:rPr>
              <a:t>noslodzi</a:t>
            </a:r>
            <a:r>
              <a:rPr lang="en-US" dirty="0">
                <a:solidFill>
                  <a:schemeClr val="bg1"/>
                </a:solidFill>
              </a:rPr>
              <a:t> un </a:t>
            </a:r>
            <a:r>
              <a:rPr lang="en-US" dirty="0" err="1">
                <a:solidFill>
                  <a:schemeClr val="bg1"/>
                </a:solidFill>
              </a:rPr>
              <a:t>institūciju</a:t>
            </a:r>
            <a:r>
              <a:rPr lang="en-US" dirty="0">
                <a:solidFill>
                  <a:schemeClr val="bg1"/>
                </a:solidFill>
              </a:rPr>
              <a:t> </a:t>
            </a:r>
            <a:r>
              <a:rPr lang="en-US" dirty="0" err="1">
                <a:solidFill>
                  <a:schemeClr val="bg1"/>
                </a:solidFill>
              </a:rPr>
              <a:t>kompetenci</a:t>
            </a:r>
            <a:r>
              <a:rPr lang="en-US" dirty="0">
                <a:solidFill>
                  <a:schemeClr val="bg1"/>
                </a:solidFill>
              </a:rPr>
              <a:t> </a:t>
            </a:r>
            <a:r>
              <a:rPr lang="en-US" dirty="0" err="1">
                <a:solidFill>
                  <a:schemeClr val="bg1"/>
                </a:solidFill>
              </a:rPr>
              <a:t>ātrākai</a:t>
            </a:r>
            <a:r>
              <a:rPr lang="en-US" dirty="0">
                <a:solidFill>
                  <a:schemeClr val="bg1"/>
                </a:solidFill>
              </a:rPr>
              <a:t> </a:t>
            </a:r>
            <a:r>
              <a:rPr lang="en-US" dirty="0" err="1">
                <a:solidFill>
                  <a:schemeClr val="bg1"/>
                </a:solidFill>
              </a:rPr>
              <a:t>lietu</a:t>
            </a:r>
            <a:r>
              <a:rPr lang="en-US" dirty="0">
                <a:solidFill>
                  <a:schemeClr val="bg1"/>
                </a:solidFill>
              </a:rPr>
              <a:t> </a:t>
            </a:r>
            <a:r>
              <a:rPr lang="en-US" dirty="0" err="1">
                <a:solidFill>
                  <a:schemeClr val="bg1"/>
                </a:solidFill>
              </a:rPr>
              <a:t>izskatīšanai</a:t>
            </a:r>
            <a:endParaRPr lang="lv-LV" dirty="0">
              <a:solidFill>
                <a:schemeClr val="bg1"/>
              </a:solidFill>
            </a:endParaRPr>
          </a:p>
          <a:p>
            <a:pPr fontAlgn="t"/>
            <a:r>
              <a:rPr lang="en-US" dirty="0">
                <a:solidFill>
                  <a:schemeClr val="bg1"/>
                </a:solidFill>
              </a:rPr>
              <a:t>21.04.2018. </a:t>
            </a:r>
            <a:r>
              <a:rPr lang="en-US" dirty="0" err="1">
                <a:solidFill>
                  <a:schemeClr val="bg1"/>
                </a:solidFill>
              </a:rPr>
              <a:t>Efektīva</a:t>
            </a:r>
            <a:r>
              <a:rPr lang="en-US" dirty="0">
                <a:solidFill>
                  <a:schemeClr val="bg1"/>
                </a:solidFill>
              </a:rPr>
              <a:t> </a:t>
            </a:r>
            <a:r>
              <a:rPr lang="en-US" dirty="0" err="1">
                <a:solidFill>
                  <a:schemeClr val="bg1"/>
                </a:solidFill>
              </a:rPr>
              <a:t>pārrobežu</a:t>
            </a:r>
            <a:r>
              <a:rPr lang="en-US" dirty="0">
                <a:solidFill>
                  <a:schemeClr val="bg1"/>
                </a:solidFill>
              </a:rPr>
              <a:t> </a:t>
            </a:r>
            <a:r>
              <a:rPr lang="en-US" dirty="0" err="1">
                <a:solidFill>
                  <a:schemeClr val="bg1"/>
                </a:solidFill>
              </a:rPr>
              <a:t>sadarbība</a:t>
            </a:r>
            <a:r>
              <a:rPr lang="en-US" dirty="0">
                <a:solidFill>
                  <a:schemeClr val="bg1"/>
                </a:solidFill>
              </a:rPr>
              <a:t> </a:t>
            </a:r>
            <a:r>
              <a:rPr lang="en-US" dirty="0" err="1">
                <a:solidFill>
                  <a:schemeClr val="bg1"/>
                </a:solidFill>
              </a:rPr>
              <a:t>krimināllietās</a:t>
            </a:r>
            <a:endParaRPr lang="lv-LV" dirty="0">
              <a:solidFill>
                <a:schemeClr val="bg1"/>
              </a:solidFill>
            </a:endParaRPr>
          </a:p>
          <a:p>
            <a:pPr fontAlgn="t"/>
            <a:r>
              <a:rPr lang="en-US" dirty="0">
                <a:solidFill>
                  <a:schemeClr val="bg1"/>
                </a:solidFill>
              </a:rPr>
              <a:t>23.04.2018. CEPEJ </a:t>
            </a:r>
            <a:r>
              <a:rPr lang="en-US" dirty="0" err="1">
                <a:solidFill>
                  <a:schemeClr val="bg1"/>
                </a:solidFill>
              </a:rPr>
              <a:t>tieslietu</a:t>
            </a:r>
            <a:r>
              <a:rPr lang="en-US" dirty="0">
                <a:solidFill>
                  <a:schemeClr val="bg1"/>
                </a:solidFill>
              </a:rPr>
              <a:t> </a:t>
            </a:r>
            <a:r>
              <a:rPr lang="en-US" dirty="0" err="1">
                <a:solidFill>
                  <a:schemeClr val="bg1"/>
                </a:solidFill>
              </a:rPr>
              <a:t>sistēmas</a:t>
            </a:r>
            <a:r>
              <a:rPr lang="en-US" dirty="0">
                <a:solidFill>
                  <a:schemeClr val="bg1"/>
                </a:solidFill>
              </a:rPr>
              <a:t> </a:t>
            </a:r>
            <a:r>
              <a:rPr lang="en-US" dirty="0" err="1">
                <a:solidFill>
                  <a:schemeClr val="bg1"/>
                </a:solidFill>
              </a:rPr>
              <a:t>izvērtējuma</a:t>
            </a:r>
            <a:r>
              <a:rPr lang="en-US" dirty="0">
                <a:solidFill>
                  <a:schemeClr val="bg1"/>
                </a:solidFill>
              </a:rPr>
              <a:t> </a:t>
            </a:r>
            <a:r>
              <a:rPr lang="en-US" dirty="0" err="1">
                <a:solidFill>
                  <a:schemeClr val="bg1"/>
                </a:solidFill>
              </a:rPr>
              <a:t>ziņojuma</a:t>
            </a:r>
            <a:r>
              <a:rPr lang="en-US" dirty="0">
                <a:solidFill>
                  <a:schemeClr val="bg1"/>
                </a:solidFill>
              </a:rPr>
              <a:t> </a:t>
            </a:r>
            <a:r>
              <a:rPr lang="en-US" dirty="0" err="1">
                <a:solidFill>
                  <a:schemeClr val="bg1"/>
                </a:solidFill>
              </a:rPr>
              <a:t>prezentācija</a:t>
            </a:r>
            <a:r>
              <a:rPr lang="en-US" dirty="0">
                <a:solidFill>
                  <a:schemeClr val="bg1"/>
                </a:solidFill>
              </a:rPr>
              <a:t> </a:t>
            </a:r>
            <a:r>
              <a:rPr lang="en-US" dirty="0" err="1">
                <a:solidFill>
                  <a:schemeClr val="bg1"/>
                </a:solidFill>
              </a:rPr>
              <a:t>Rīgā</a:t>
            </a:r>
            <a:endParaRPr lang="lv-LV" dirty="0">
              <a:solidFill>
                <a:schemeClr val="bg1"/>
              </a:solidFill>
            </a:endParaRPr>
          </a:p>
          <a:p>
            <a:pPr fontAlgn="t"/>
            <a:r>
              <a:rPr lang="en-US" dirty="0">
                <a:solidFill>
                  <a:schemeClr val="bg1"/>
                </a:solidFill>
              </a:rPr>
              <a:t>21.05.2018.</a:t>
            </a:r>
            <a:r>
              <a:rPr lang="lv-LV" dirty="0">
                <a:solidFill>
                  <a:schemeClr val="bg1"/>
                </a:solidFill>
              </a:rPr>
              <a:t> </a:t>
            </a:r>
            <a:r>
              <a:rPr lang="en-US" dirty="0" err="1">
                <a:solidFill>
                  <a:schemeClr val="bg1"/>
                </a:solidFill>
              </a:rPr>
              <a:t>Efektīva</a:t>
            </a:r>
            <a:r>
              <a:rPr lang="en-US" dirty="0">
                <a:solidFill>
                  <a:schemeClr val="bg1"/>
                </a:solidFill>
              </a:rPr>
              <a:t> un </a:t>
            </a:r>
            <a:r>
              <a:rPr lang="en-US" dirty="0" err="1">
                <a:solidFill>
                  <a:schemeClr val="bg1"/>
                </a:solidFill>
              </a:rPr>
              <a:t>ētiska</a:t>
            </a:r>
            <a:r>
              <a:rPr lang="en-US" dirty="0">
                <a:solidFill>
                  <a:schemeClr val="bg1"/>
                </a:solidFill>
              </a:rPr>
              <a:t> </a:t>
            </a:r>
            <a:r>
              <a:rPr lang="en-US" dirty="0" err="1">
                <a:solidFill>
                  <a:schemeClr val="bg1"/>
                </a:solidFill>
              </a:rPr>
              <a:t>tiesas</a:t>
            </a:r>
            <a:r>
              <a:rPr lang="en-US" dirty="0">
                <a:solidFill>
                  <a:schemeClr val="bg1"/>
                </a:solidFill>
              </a:rPr>
              <a:t> </a:t>
            </a:r>
            <a:r>
              <a:rPr lang="en-US" dirty="0" err="1">
                <a:solidFill>
                  <a:schemeClr val="bg1"/>
                </a:solidFill>
              </a:rPr>
              <a:t>sēdes</a:t>
            </a:r>
            <a:r>
              <a:rPr lang="en-US" dirty="0">
                <a:solidFill>
                  <a:schemeClr val="bg1"/>
                </a:solidFill>
              </a:rPr>
              <a:t> </a:t>
            </a:r>
            <a:r>
              <a:rPr lang="en-US" dirty="0" err="1">
                <a:solidFill>
                  <a:schemeClr val="bg1"/>
                </a:solidFill>
              </a:rPr>
              <a:t>vadīšana</a:t>
            </a:r>
            <a:endParaRPr lang="lv-LV" dirty="0">
              <a:solidFill>
                <a:schemeClr val="bg1"/>
              </a:solidFill>
            </a:endParaRPr>
          </a:p>
          <a:p>
            <a:pPr fontAlgn="t"/>
            <a:r>
              <a:rPr lang="en-US" dirty="0">
                <a:solidFill>
                  <a:schemeClr val="bg1"/>
                </a:solidFill>
              </a:rPr>
              <a:t>23.05.2018. OECD </a:t>
            </a:r>
            <a:r>
              <a:rPr lang="en-US" dirty="0" err="1">
                <a:solidFill>
                  <a:schemeClr val="bg1"/>
                </a:solidFill>
              </a:rPr>
              <a:t>ziņojuma</a:t>
            </a:r>
            <a:r>
              <a:rPr lang="en-US" dirty="0">
                <a:solidFill>
                  <a:schemeClr val="bg1"/>
                </a:solidFill>
              </a:rPr>
              <a:t> </a:t>
            </a:r>
            <a:r>
              <a:rPr lang="en-US" dirty="0" err="1">
                <a:solidFill>
                  <a:schemeClr val="bg1"/>
                </a:solidFill>
              </a:rPr>
              <a:t>prezentācija</a:t>
            </a:r>
            <a:endParaRPr lang="lv-LV" dirty="0">
              <a:solidFill>
                <a:schemeClr val="bg1"/>
              </a:solidFill>
            </a:endParaRPr>
          </a:p>
          <a:p>
            <a:pPr lvl="0"/>
            <a:r>
              <a:rPr lang="lv-LV" dirty="0">
                <a:solidFill>
                  <a:schemeClr val="bg1"/>
                </a:solidFill>
              </a:rPr>
              <a:t>13.09.2018. Konference "Eksperta atzinuma loma tiesvedībā";</a:t>
            </a:r>
          </a:p>
          <a:p>
            <a:pPr lvl="0"/>
            <a:r>
              <a:rPr lang="lv-LV" dirty="0">
                <a:solidFill>
                  <a:schemeClr val="bg1"/>
                </a:solidFill>
              </a:rPr>
              <a:t>25.-26.09.2018. Eiropas Padomes Tiesu efektivitātes komitejas sanāksme Rīgā</a:t>
            </a:r>
          </a:p>
          <a:p>
            <a:pPr lvl="0"/>
            <a:r>
              <a:rPr lang="lv-LV" dirty="0">
                <a:solidFill>
                  <a:schemeClr val="bg1"/>
                </a:solidFill>
              </a:rPr>
              <a:t>27.09.2018. Konference par mākslīgā intelekta un biznesa inteliģences rīku izmantošanu tiesu sistēmā;</a:t>
            </a:r>
          </a:p>
          <a:p>
            <a:pPr lvl="0"/>
            <a:r>
              <a:rPr lang="lv-LV" dirty="0">
                <a:solidFill>
                  <a:schemeClr val="bg1"/>
                </a:solidFill>
              </a:rPr>
              <a:t>18.-19.10.2018. Konference “Civilprocesa likuma aktualitātes”.</a:t>
            </a:r>
          </a:p>
          <a:p>
            <a:pPr marL="0" indent="0">
              <a:buNone/>
            </a:pPr>
            <a:r>
              <a:rPr lang="lv-LV" dirty="0">
                <a:solidFill>
                  <a:schemeClr val="bg1"/>
                </a:solidFill>
              </a:rPr>
              <a:t> </a:t>
            </a:r>
          </a:p>
          <a:p>
            <a:pPr fontAlgn="t"/>
            <a:endParaRPr lang="lv-LV" dirty="0"/>
          </a:p>
          <a:p>
            <a:endParaRPr lang="lv-LV" dirty="0"/>
          </a:p>
        </p:txBody>
      </p:sp>
    </p:spTree>
    <p:extLst>
      <p:ext uri="{BB962C8B-B14F-4D97-AF65-F5344CB8AC3E}">
        <p14:creationId xmlns:p14="http://schemas.microsoft.com/office/powerpoint/2010/main" val="58081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F756EBB4-F9F3-45BC-804B-01614C9DCE35}"/>
              </a:ext>
            </a:extLst>
          </p:cNvPr>
          <p:cNvSpPr>
            <a:spLocks noGrp="1"/>
          </p:cNvSpPr>
          <p:nvPr>
            <p:ph idx="1"/>
          </p:nvPr>
        </p:nvSpPr>
        <p:spPr>
          <a:xfrm>
            <a:off x="838200" y="624689"/>
            <a:ext cx="10515600" cy="5552274"/>
          </a:xfrm>
        </p:spPr>
        <p:txBody>
          <a:bodyPr/>
          <a:lstStyle/>
          <a:p>
            <a:pPr marL="0" indent="0">
              <a:buNone/>
            </a:pPr>
            <a:r>
              <a:rPr lang="lv-LV" dirty="0"/>
              <a:t>				</a:t>
            </a:r>
          </a:p>
          <a:p>
            <a:pPr marL="0" indent="0">
              <a:buNone/>
            </a:pPr>
            <a:endParaRPr lang="lv-LV" dirty="0"/>
          </a:p>
          <a:p>
            <a:pPr marL="0" indent="0">
              <a:buNone/>
            </a:pPr>
            <a:endParaRPr lang="lv-LV" dirty="0"/>
          </a:p>
          <a:p>
            <a:pPr marL="0" indent="0">
              <a:buNone/>
            </a:pPr>
            <a:endParaRPr lang="lv-LV" dirty="0"/>
          </a:p>
          <a:p>
            <a:pPr marL="0" indent="0">
              <a:buNone/>
            </a:pPr>
            <a:endParaRPr lang="lv-LV" dirty="0"/>
          </a:p>
          <a:p>
            <a:pPr marL="0" indent="0" algn="ctr">
              <a:buNone/>
            </a:pPr>
            <a:r>
              <a:rPr lang="lv-LV" dirty="0"/>
              <a:t>				</a:t>
            </a:r>
          </a:p>
        </p:txBody>
      </p:sp>
      <p:sp>
        <p:nvSpPr>
          <p:cNvPr id="4" name="Taisnstūris 3">
            <a:extLst>
              <a:ext uri="{FF2B5EF4-FFF2-40B4-BE49-F238E27FC236}">
                <a16:creationId xmlns:a16="http://schemas.microsoft.com/office/drawing/2014/main" id="{EDE4D50E-7753-47DD-9FA3-000FB4CF7C2D}"/>
              </a:ext>
            </a:extLst>
          </p:cNvPr>
          <p:cNvSpPr/>
          <p:nvPr/>
        </p:nvSpPr>
        <p:spPr>
          <a:xfrm>
            <a:off x="3956364" y="2342584"/>
            <a:ext cx="4508626" cy="1086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dirty="0"/>
              <a:t>SKAITĻOS</a:t>
            </a:r>
          </a:p>
        </p:txBody>
      </p:sp>
    </p:spTree>
    <p:extLst>
      <p:ext uri="{BB962C8B-B14F-4D97-AF65-F5344CB8AC3E}">
        <p14:creationId xmlns:p14="http://schemas.microsoft.com/office/powerpoint/2010/main" val="272175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0039ABB9-842B-4369-A643-2EA0F122D7E2}"/>
              </a:ext>
            </a:extLst>
          </p:cNvPr>
          <p:cNvSpPr>
            <a:spLocks noGrp="1"/>
          </p:cNvSpPr>
          <p:nvPr>
            <p:ph idx="1"/>
          </p:nvPr>
        </p:nvSpPr>
        <p:spPr>
          <a:xfrm>
            <a:off x="838200" y="237067"/>
            <a:ext cx="11274778" cy="6115608"/>
          </a:xfrm>
        </p:spPr>
        <p:txBody>
          <a:bodyPr>
            <a:normAutofit/>
          </a:bodyPr>
          <a:lstStyle/>
          <a:p>
            <a:pPr marL="0" indent="0">
              <a:lnSpc>
                <a:spcPct val="150000"/>
              </a:lnSpc>
              <a:buNone/>
            </a:pPr>
            <a:r>
              <a:rPr lang="lv-LV" dirty="0">
                <a:solidFill>
                  <a:schemeClr val="bg1"/>
                </a:solidFill>
              </a:rPr>
              <a:t>	</a:t>
            </a:r>
            <a:r>
              <a:rPr lang="lv-LV" sz="2400" dirty="0">
                <a:solidFill>
                  <a:schemeClr val="bg1"/>
                </a:solidFill>
              </a:rPr>
              <a:t>Elektroniski apskatīto nekustamo īpašumu skaits - </a:t>
            </a:r>
            <a:r>
              <a:rPr lang="lv-LV" sz="2400" b="1" dirty="0">
                <a:solidFill>
                  <a:schemeClr val="accent4">
                    <a:lumMod val="40000"/>
                    <a:lumOff val="60000"/>
                  </a:schemeClr>
                </a:solidFill>
              </a:rPr>
              <a:t>2 600 000 </a:t>
            </a:r>
            <a:r>
              <a:rPr lang="lv-LV" sz="2400" dirty="0">
                <a:solidFill>
                  <a:schemeClr val="bg1"/>
                </a:solidFill>
              </a:rPr>
              <a:t>	</a:t>
            </a:r>
          </a:p>
          <a:p>
            <a:pPr marL="0" indent="0">
              <a:lnSpc>
                <a:spcPct val="150000"/>
              </a:lnSpc>
              <a:buNone/>
            </a:pPr>
            <a:r>
              <a:rPr lang="lv-LV" sz="2400" dirty="0">
                <a:solidFill>
                  <a:schemeClr val="bg1"/>
                </a:solidFill>
              </a:rPr>
              <a:t>	Elektronisko izsoļu vietnes apmeklējumu skaits - </a:t>
            </a:r>
            <a:r>
              <a:rPr lang="lv-LV" sz="2400" b="1" dirty="0">
                <a:solidFill>
                  <a:schemeClr val="accent4">
                    <a:lumMod val="40000"/>
                    <a:lumOff val="60000"/>
                  </a:schemeClr>
                </a:solidFill>
              </a:rPr>
              <a:t>8 150 800</a:t>
            </a:r>
            <a:r>
              <a:rPr lang="lv-LV" sz="2400" b="1" dirty="0">
                <a:solidFill>
                  <a:schemeClr val="bg1"/>
                </a:solidFill>
              </a:rPr>
              <a:t>               </a:t>
            </a:r>
            <a:r>
              <a:rPr lang="lv-LV" dirty="0">
                <a:solidFill>
                  <a:schemeClr val="bg1"/>
                </a:solidFill>
              </a:rPr>
              <a:t>	</a:t>
            </a:r>
          </a:p>
          <a:p>
            <a:pPr marL="0" indent="0">
              <a:lnSpc>
                <a:spcPct val="150000"/>
              </a:lnSpc>
              <a:buNone/>
            </a:pPr>
            <a:r>
              <a:rPr lang="lv-LV" dirty="0">
                <a:solidFill>
                  <a:schemeClr val="bg1"/>
                </a:solidFill>
              </a:rPr>
              <a:t>	</a:t>
            </a:r>
            <a:r>
              <a:rPr lang="lv-LV" sz="2400" dirty="0">
                <a:solidFill>
                  <a:schemeClr val="bg1"/>
                </a:solidFill>
              </a:rPr>
              <a:t>Nosolītās cenas pieaugums – 2017.gadā </a:t>
            </a:r>
            <a:r>
              <a:rPr lang="lv-LV" dirty="0">
                <a:solidFill>
                  <a:schemeClr val="bg1"/>
                </a:solidFill>
              </a:rPr>
              <a:t>				+14% </a:t>
            </a:r>
          </a:p>
          <a:p>
            <a:pPr lvl="0" indent="0">
              <a:buNone/>
            </a:pPr>
            <a:r>
              <a:rPr lang="lv-LV" sz="2400" dirty="0">
                <a:solidFill>
                  <a:schemeClr val="bg1"/>
                </a:solidFill>
              </a:rPr>
              <a:t>		Tiesu administrācijas ieņēmumi:</a:t>
            </a:r>
          </a:p>
          <a:p>
            <a:pPr marL="914400" lvl="3" indent="0">
              <a:buNone/>
            </a:pPr>
            <a:r>
              <a:rPr lang="lv-LV" sz="2400" dirty="0">
                <a:solidFill>
                  <a:schemeClr val="bg1"/>
                </a:solidFill>
              </a:rPr>
              <a:t>				</a:t>
            </a:r>
            <a:r>
              <a:rPr lang="lv-LV" sz="2400" dirty="0">
                <a:solidFill>
                  <a:schemeClr val="accent4">
                    <a:lumMod val="40000"/>
                    <a:lumOff val="60000"/>
                  </a:schemeClr>
                </a:solidFill>
              </a:rPr>
              <a:t>318 000 </a:t>
            </a:r>
            <a:r>
              <a:rPr lang="lv-LV" sz="2400" dirty="0">
                <a:solidFill>
                  <a:schemeClr val="bg1"/>
                </a:solidFill>
              </a:rPr>
              <a:t>eiro 2017. gadā</a:t>
            </a:r>
          </a:p>
          <a:p>
            <a:pPr marL="914400" lvl="3" indent="0">
              <a:buNone/>
            </a:pPr>
            <a:r>
              <a:rPr lang="lv-LV" sz="2400" dirty="0">
                <a:solidFill>
                  <a:schemeClr val="bg1"/>
                </a:solidFill>
              </a:rPr>
              <a:t>	 			280 000 eiro 2016. gadā</a:t>
            </a:r>
          </a:p>
          <a:p>
            <a:pPr marL="914400" lvl="3" indent="0">
              <a:lnSpc>
                <a:spcPct val="150000"/>
              </a:lnSpc>
              <a:buNone/>
            </a:pPr>
            <a:r>
              <a:rPr lang="lv-LV" sz="2400" dirty="0">
                <a:solidFill>
                  <a:schemeClr val="bg1"/>
                </a:solidFill>
              </a:rPr>
              <a:t>Mani dati VVDZ - </a:t>
            </a:r>
            <a:r>
              <a:rPr lang="lv-LV" sz="2400" b="1" dirty="0">
                <a:solidFill>
                  <a:schemeClr val="accent4">
                    <a:lumMod val="40000"/>
                    <a:lumOff val="60000"/>
                  </a:schemeClr>
                </a:solidFill>
              </a:rPr>
              <a:t>156 000 </a:t>
            </a:r>
            <a:r>
              <a:rPr lang="lv-LV" sz="2400" dirty="0">
                <a:solidFill>
                  <a:schemeClr val="bg1"/>
                </a:solidFill>
              </a:rPr>
              <a:t>						+200% </a:t>
            </a:r>
          </a:p>
          <a:p>
            <a:pPr marL="914400" lvl="3" indent="0">
              <a:lnSpc>
                <a:spcPct val="150000"/>
              </a:lnSpc>
              <a:buNone/>
            </a:pPr>
            <a:r>
              <a:rPr lang="lv-LV" sz="2400" dirty="0">
                <a:solidFill>
                  <a:schemeClr val="bg1"/>
                </a:solidFill>
              </a:rPr>
              <a:t>Pašapkalpošanās sistēmas izmantošanas reižu skaits – </a:t>
            </a:r>
            <a:r>
              <a:rPr lang="lv-LV" sz="2400" b="1" dirty="0">
                <a:solidFill>
                  <a:schemeClr val="accent4">
                    <a:lumMod val="40000"/>
                    <a:lumOff val="60000"/>
                  </a:schemeClr>
                </a:solidFill>
              </a:rPr>
              <a:t>38 486 </a:t>
            </a:r>
            <a:r>
              <a:rPr lang="lv-LV" sz="2400" dirty="0">
                <a:solidFill>
                  <a:schemeClr val="bg1"/>
                </a:solidFill>
              </a:rPr>
              <a:t>	+11%	</a:t>
            </a:r>
          </a:p>
          <a:p>
            <a:pPr marL="914400" lvl="3" indent="0">
              <a:lnSpc>
                <a:spcPct val="150000"/>
              </a:lnSpc>
              <a:buNone/>
            </a:pPr>
            <a:r>
              <a:rPr lang="lv-LV" sz="2400" dirty="0">
                <a:solidFill>
                  <a:schemeClr val="bg1"/>
                </a:solidFill>
              </a:rPr>
              <a:t>E-paraksti izmantoti - </a:t>
            </a:r>
            <a:r>
              <a:rPr lang="lv-LV" sz="2400" b="1" dirty="0">
                <a:solidFill>
                  <a:schemeClr val="accent4">
                    <a:lumMod val="40000"/>
                    <a:lumOff val="60000"/>
                  </a:schemeClr>
                </a:solidFill>
              </a:rPr>
              <a:t>145 460 </a:t>
            </a:r>
            <a:r>
              <a:rPr lang="lv-LV" sz="2400" dirty="0">
                <a:solidFill>
                  <a:schemeClr val="bg1"/>
                </a:solidFill>
              </a:rPr>
              <a:t>reizes 				</a:t>
            </a:r>
            <a:r>
              <a:rPr lang="lv-LV" sz="2400">
                <a:solidFill>
                  <a:schemeClr val="bg1"/>
                </a:solidFill>
              </a:rPr>
              <a:t>	+200%</a:t>
            </a:r>
            <a:endParaRPr lang="lv-LV" sz="2400" dirty="0">
              <a:solidFill>
                <a:schemeClr val="bg1"/>
              </a:solidFill>
            </a:endParaRPr>
          </a:p>
          <a:p>
            <a:pPr marL="0" indent="0">
              <a:lnSpc>
                <a:spcPct val="150000"/>
              </a:lnSpc>
              <a:buNone/>
            </a:pPr>
            <a:endParaRPr lang="lv-LV" sz="2400" dirty="0">
              <a:solidFill>
                <a:schemeClr val="bg1"/>
              </a:solidFill>
            </a:endParaRPr>
          </a:p>
          <a:p>
            <a:endParaRPr lang="lv-LV" dirty="0"/>
          </a:p>
        </p:txBody>
      </p:sp>
      <p:cxnSp>
        <p:nvCxnSpPr>
          <p:cNvPr id="4" name="Taisns savienotājs 3">
            <a:extLst>
              <a:ext uri="{FF2B5EF4-FFF2-40B4-BE49-F238E27FC236}">
                <a16:creationId xmlns:a16="http://schemas.microsoft.com/office/drawing/2014/main" id="{B3992918-DD7B-47EE-B280-5874EA796A3E}"/>
              </a:ext>
            </a:extLst>
          </p:cNvPr>
          <p:cNvCxnSpPr>
            <a:cxnSpLocks/>
          </p:cNvCxnSpPr>
          <p:nvPr/>
        </p:nvCxnSpPr>
        <p:spPr>
          <a:xfrm>
            <a:off x="1698639" y="533400"/>
            <a:ext cx="0" cy="51603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Grafika 5" descr="Māja">
            <a:extLst>
              <a:ext uri="{FF2B5EF4-FFF2-40B4-BE49-F238E27FC236}">
                <a16:creationId xmlns:a16="http://schemas.microsoft.com/office/drawing/2014/main" id="{D7E57B65-536D-4627-A392-7B92D0B6ED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9573" y="401517"/>
            <a:ext cx="583524" cy="583524"/>
          </a:xfrm>
          <a:prstGeom prst="rect">
            <a:avLst/>
          </a:prstGeom>
        </p:spPr>
      </p:pic>
      <p:pic>
        <p:nvPicPr>
          <p:cNvPr id="8" name="Grafika 7" descr="Tiesneša āmuriņš">
            <a:extLst>
              <a:ext uri="{FF2B5EF4-FFF2-40B4-BE49-F238E27FC236}">
                <a16:creationId xmlns:a16="http://schemas.microsoft.com/office/drawing/2014/main" id="{F0FB5F03-F492-481B-85A4-6EAEB4F880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5781" y="1022462"/>
            <a:ext cx="583525" cy="583525"/>
          </a:xfrm>
          <a:prstGeom prst="rect">
            <a:avLst/>
          </a:prstGeom>
        </p:spPr>
      </p:pic>
      <p:pic>
        <p:nvPicPr>
          <p:cNvPr id="10" name="Grafika 9" descr="Krājkasīte">
            <a:extLst>
              <a:ext uri="{FF2B5EF4-FFF2-40B4-BE49-F238E27FC236}">
                <a16:creationId xmlns:a16="http://schemas.microsoft.com/office/drawing/2014/main" id="{EF2B9E59-6893-4CFD-A073-4FF7DB3D77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3964" y="1957528"/>
            <a:ext cx="583526" cy="583526"/>
          </a:xfrm>
          <a:prstGeom prst="rect">
            <a:avLst/>
          </a:prstGeom>
        </p:spPr>
      </p:pic>
      <p:pic>
        <p:nvPicPr>
          <p:cNvPr id="18" name="Grafika 17" descr="Lejupielāde no mākoņa">
            <a:extLst>
              <a:ext uri="{FF2B5EF4-FFF2-40B4-BE49-F238E27FC236}">
                <a16:creationId xmlns:a16="http://schemas.microsoft.com/office/drawing/2014/main" id="{EFD6AEFF-931A-41CC-930C-145700AC72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4539" y="4312163"/>
            <a:ext cx="583526" cy="583526"/>
          </a:xfrm>
          <a:prstGeom prst="rect">
            <a:avLst/>
          </a:prstGeom>
        </p:spPr>
      </p:pic>
      <p:pic>
        <p:nvPicPr>
          <p:cNvPr id="20" name="Grafika 19" descr="Ideju mākonis">
            <a:extLst>
              <a:ext uri="{FF2B5EF4-FFF2-40B4-BE49-F238E27FC236}">
                <a16:creationId xmlns:a16="http://schemas.microsoft.com/office/drawing/2014/main" id="{C8EDECBD-82A1-41A6-A93B-BB9FC2A70E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3318" y="5016240"/>
            <a:ext cx="677550" cy="677550"/>
          </a:xfrm>
          <a:prstGeom prst="rect">
            <a:avLst/>
          </a:prstGeom>
        </p:spPr>
      </p:pic>
      <p:pic>
        <p:nvPicPr>
          <p:cNvPr id="26" name="Grafika 25" descr="Vīrietis">
            <a:extLst>
              <a:ext uri="{FF2B5EF4-FFF2-40B4-BE49-F238E27FC236}">
                <a16:creationId xmlns:a16="http://schemas.microsoft.com/office/drawing/2014/main" id="{BA41A5C9-CD8C-415E-867D-5CD8C63E05A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2030" y="3570545"/>
            <a:ext cx="621067" cy="621067"/>
          </a:xfrm>
          <a:prstGeom prst="rect">
            <a:avLst/>
          </a:prstGeom>
        </p:spPr>
      </p:pic>
      <p:cxnSp>
        <p:nvCxnSpPr>
          <p:cNvPr id="5" name="Taisns savienotājs 4">
            <a:extLst>
              <a:ext uri="{FF2B5EF4-FFF2-40B4-BE49-F238E27FC236}">
                <a16:creationId xmlns:a16="http://schemas.microsoft.com/office/drawing/2014/main" id="{1BC834E7-BE82-43DC-BD92-123CBAD21572}"/>
              </a:ext>
            </a:extLst>
          </p:cNvPr>
          <p:cNvCxnSpPr>
            <a:cxnSpLocks/>
          </p:cNvCxnSpPr>
          <p:nvPr/>
        </p:nvCxnSpPr>
        <p:spPr>
          <a:xfrm>
            <a:off x="9781563" y="401517"/>
            <a:ext cx="97728" cy="53865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Taisns bultveida savienotājs 8">
            <a:extLst>
              <a:ext uri="{FF2B5EF4-FFF2-40B4-BE49-F238E27FC236}">
                <a16:creationId xmlns:a16="http://schemas.microsoft.com/office/drawing/2014/main" id="{F9BE5F13-9C73-41CE-8093-64CAEDBA02C9}"/>
              </a:ext>
            </a:extLst>
          </p:cNvPr>
          <p:cNvCxnSpPr/>
          <p:nvPr/>
        </p:nvCxnSpPr>
        <p:spPr>
          <a:xfrm>
            <a:off x="6942971" y="2194529"/>
            <a:ext cx="2617366"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01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E78B475-74E2-4E6C-BF61-E3E871CC36DB}"/>
              </a:ext>
            </a:extLst>
          </p:cNvPr>
          <p:cNvSpPr>
            <a:spLocks noGrp="1"/>
          </p:cNvSpPr>
          <p:nvPr>
            <p:ph type="title"/>
          </p:nvPr>
        </p:nvSpPr>
        <p:spPr>
          <a:xfrm>
            <a:off x="101600" y="123826"/>
            <a:ext cx="11252200" cy="1181100"/>
          </a:xfrm>
        </p:spPr>
        <p:txBody>
          <a:bodyPr/>
          <a:lstStyle/>
          <a:p>
            <a:r>
              <a:rPr lang="lv-LV">
                <a:solidFill>
                  <a:schemeClr val="bg1"/>
                </a:solidFill>
              </a:rPr>
              <a:t>Sasniegumi </a:t>
            </a:r>
            <a:r>
              <a:rPr lang="lv-LV"/>
              <a:t> </a:t>
            </a:r>
            <a:endParaRPr lang="lv-LV" dirty="0"/>
          </a:p>
        </p:txBody>
      </p:sp>
      <p:sp>
        <p:nvSpPr>
          <p:cNvPr id="3" name="Satura vietturis 2">
            <a:extLst>
              <a:ext uri="{FF2B5EF4-FFF2-40B4-BE49-F238E27FC236}">
                <a16:creationId xmlns:a16="http://schemas.microsoft.com/office/drawing/2014/main" id="{E676730B-18BF-415F-ACA0-AB28B211D15D}"/>
              </a:ext>
            </a:extLst>
          </p:cNvPr>
          <p:cNvSpPr>
            <a:spLocks noGrp="1"/>
          </p:cNvSpPr>
          <p:nvPr>
            <p:ph idx="1"/>
          </p:nvPr>
        </p:nvSpPr>
        <p:spPr>
          <a:xfrm>
            <a:off x="838200" y="1304926"/>
            <a:ext cx="10515600" cy="4872037"/>
          </a:xfrm>
        </p:spPr>
        <p:txBody>
          <a:bodyPr>
            <a:normAutofit lnSpcReduction="10000"/>
          </a:bodyPr>
          <a:lstStyle/>
          <a:p>
            <a:r>
              <a:rPr lang="lv-LV" dirty="0">
                <a:solidFill>
                  <a:schemeClr val="bg1"/>
                </a:solidFill>
              </a:rPr>
              <a:t>Latvijas Valsts iestāžu, pašvaldību, uzņēmumu un finanšu darbinieku arodbiedrības apbalvojums - Labākais darba devējs «Sociālais partneris 2017»</a:t>
            </a:r>
          </a:p>
          <a:p>
            <a:r>
              <a:rPr lang="lv-LV" dirty="0">
                <a:solidFill>
                  <a:schemeClr val="bg1"/>
                </a:solidFill>
              </a:rPr>
              <a:t>Valsts darba inspekcijas labās prakses balva konkursā «Zelta ķivere 2017»</a:t>
            </a:r>
          </a:p>
          <a:p>
            <a:r>
              <a:rPr lang="lv-LV" dirty="0">
                <a:solidFill>
                  <a:schemeClr val="bg1"/>
                </a:solidFill>
              </a:rPr>
              <a:t>Eiropas Publiskās administrācijas institūta labās prakses sertifikāts nominācijā “Eiropas un nacionālais sasniegums” par tiesas sēžu audio protokolu marķēšanas sistēmas ieviešanu Latvijas tiesās</a:t>
            </a:r>
          </a:p>
          <a:p>
            <a:r>
              <a:rPr lang="lv-LV" dirty="0">
                <a:solidFill>
                  <a:schemeClr val="bg1"/>
                </a:solidFill>
              </a:rPr>
              <a:t>CEPEJ labākā prakse </a:t>
            </a:r>
          </a:p>
          <a:p>
            <a:r>
              <a:rPr lang="lv-LV" dirty="0">
                <a:solidFill>
                  <a:schemeClr val="bg1"/>
                </a:solidFill>
              </a:rPr>
              <a:t>Tiesu darbinieku arodbiedrības atzinība</a:t>
            </a:r>
          </a:p>
          <a:p>
            <a:r>
              <a:rPr lang="lv-LV" dirty="0">
                <a:solidFill>
                  <a:schemeClr val="bg1"/>
                </a:solidFill>
              </a:rPr>
              <a:t>Tiesu administrācijas darbības stratēģija 2017.-2019.gadam</a:t>
            </a:r>
          </a:p>
          <a:p>
            <a:pPr marL="0" indent="0">
              <a:buNone/>
            </a:pPr>
            <a:endParaRPr lang="lv-LV" dirty="0">
              <a:solidFill>
                <a:schemeClr val="bg1"/>
              </a:solidFill>
            </a:endParaRPr>
          </a:p>
        </p:txBody>
      </p:sp>
    </p:spTree>
    <p:extLst>
      <p:ext uri="{BB962C8B-B14F-4D97-AF65-F5344CB8AC3E}">
        <p14:creationId xmlns:p14="http://schemas.microsoft.com/office/powerpoint/2010/main" val="31345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CCCA515-75CA-4210-8812-02FCDF9DDD35}"/>
              </a:ext>
            </a:extLst>
          </p:cNvPr>
          <p:cNvSpPr>
            <a:spLocks noGrp="1"/>
          </p:cNvSpPr>
          <p:nvPr>
            <p:ph type="title"/>
          </p:nvPr>
        </p:nvSpPr>
        <p:spPr>
          <a:xfrm>
            <a:off x="257175" y="365126"/>
            <a:ext cx="11096625" cy="958850"/>
          </a:xfrm>
        </p:spPr>
        <p:txBody>
          <a:bodyPr/>
          <a:lstStyle/>
          <a:p>
            <a:r>
              <a:rPr lang="lv-LV" dirty="0">
                <a:solidFill>
                  <a:schemeClr val="bg1"/>
                </a:solidFill>
              </a:rPr>
              <a:t>Izaicinājumi 2018. gadā</a:t>
            </a:r>
          </a:p>
        </p:txBody>
      </p:sp>
      <p:sp>
        <p:nvSpPr>
          <p:cNvPr id="3" name="Satura vietturis 2">
            <a:extLst>
              <a:ext uri="{FF2B5EF4-FFF2-40B4-BE49-F238E27FC236}">
                <a16:creationId xmlns:a16="http://schemas.microsoft.com/office/drawing/2014/main" id="{86B60C90-6BCB-4230-9950-88E2EEFFF678}"/>
              </a:ext>
            </a:extLst>
          </p:cNvPr>
          <p:cNvSpPr>
            <a:spLocks noGrp="1"/>
          </p:cNvSpPr>
          <p:nvPr>
            <p:ph idx="1"/>
          </p:nvPr>
        </p:nvSpPr>
        <p:spPr/>
        <p:txBody>
          <a:bodyPr/>
          <a:lstStyle/>
          <a:p>
            <a:r>
              <a:rPr lang="lv-LV" dirty="0">
                <a:solidFill>
                  <a:schemeClr val="bg1"/>
                </a:solidFill>
              </a:rPr>
              <a:t>Tiesu reforma </a:t>
            </a:r>
          </a:p>
          <a:p>
            <a:r>
              <a:rPr lang="lv-LV" dirty="0">
                <a:solidFill>
                  <a:schemeClr val="bg1"/>
                </a:solidFill>
              </a:rPr>
              <a:t>Zemesgrāmatu integrācija</a:t>
            </a:r>
          </a:p>
          <a:p>
            <a:r>
              <a:rPr lang="lv-LV" dirty="0">
                <a:solidFill>
                  <a:schemeClr val="bg1"/>
                </a:solidFill>
              </a:rPr>
              <a:t>EMUS sistēma</a:t>
            </a:r>
          </a:p>
          <a:p>
            <a:r>
              <a:rPr lang="lv-LV" dirty="0">
                <a:solidFill>
                  <a:schemeClr val="bg1"/>
                </a:solidFill>
              </a:rPr>
              <a:t>E-lietas projekta attīstība</a:t>
            </a:r>
          </a:p>
          <a:p>
            <a:r>
              <a:rPr lang="lv-LV" dirty="0">
                <a:solidFill>
                  <a:schemeClr val="bg1"/>
                </a:solidFill>
              </a:rPr>
              <a:t>ESF projekta «Justīcija attīstībai» īstenošana  </a:t>
            </a:r>
          </a:p>
          <a:p>
            <a:r>
              <a:rPr lang="lv-LV" dirty="0">
                <a:solidFill>
                  <a:schemeClr val="bg1"/>
                </a:solidFill>
              </a:rPr>
              <a:t>Biznesa inteliģences rīka attīstība</a:t>
            </a:r>
          </a:p>
          <a:p>
            <a:r>
              <a:rPr lang="lv-LV" dirty="0">
                <a:solidFill>
                  <a:schemeClr val="bg1"/>
                </a:solidFill>
              </a:rPr>
              <a:t>Drošības risinājumu ieviešana tiesās  </a:t>
            </a:r>
          </a:p>
          <a:p>
            <a:endParaRPr lang="lv-LV" dirty="0"/>
          </a:p>
        </p:txBody>
      </p:sp>
    </p:spTree>
    <p:extLst>
      <p:ext uri="{BB962C8B-B14F-4D97-AF65-F5344CB8AC3E}">
        <p14:creationId xmlns:p14="http://schemas.microsoft.com/office/powerpoint/2010/main" val="1361028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D06E5ABD-E340-4BE5-A6B4-57219FF279FE}"/>
              </a:ext>
            </a:extLst>
          </p:cNvPr>
          <p:cNvSpPr>
            <a:spLocks noGrp="1"/>
          </p:cNvSpPr>
          <p:nvPr>
            <p:ph idx="1"/>
          </p:nvPr>
        </p:nvSpPr>
        <p:spPr>
          <a:xfrm>
            <a:off x="838200" y="1145309"/>
            <a:ext cx="10515600" cy="5031654"/>
          </a:xfrm>
        </p:spPr>
        <p:txBody>
          <a:bodyPr/>
          <a:lstStyle/>
          <a:p>
            <a:pPr marL="0" indent="0" algn="ctr">
              <a:buNone/>
            </a:pPr>
            <a:endParaRPr lang="lv-LV" dirty="0"/>
          </a:p>
          <a:p>
            <a:pPr marL="0" indent="0" algn="ctr">
              <a:buNone/>
            </a:pPr>
            <a:endParaRPr lang="lv-LV" dirty="0"/>
          </a:p>
          <a:p>
            <a:pPr marL="0" indent="0" algn="ctr">
              <a:buNone/>
            </a:pPr>
            <a:endParaRPr lang="lv-LV" dirty="0"/>
          </a:p>
          <a:p>
            <a:pPr marL="0" indent="0" algn="ctr">
              <a:buNone/>
            </a:pPr>
            <a:r>
              <a:rPr lang="lv-LV" sz="4400" dirty="0">
                <a:solidFill>
                  <a:schemeClr val="bg1"/>
                </a:solidFill>
              </a:rPr>
              <a:t>Paldies par uzmanību! </a:t>
            </a:r>
          </a:p>
        </p:txBody>
      </p:sp>
    </p:spTree>
    <p:extLst>
      <p:ext uri="{BB962C8B-B14F-4D97-AF65-F5344CB8AC3E}">
        <p14:creationId xmlns:p14="http://schemas.microsoft.com/office/powerpoint/2010/main" val="180280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926890A9-1929-4EF4-858A-10F0EF04EC48}"/>
              </a:ext>
            </a:extLst>
          </p:cNvPr>
          <p:cNvSpPr>
            <a:spLocks noGrp="1"/>
          </p:cNvSpPr>
          <p:nvPr>
            <p:ph idx="1"/>
          </p:nvPr>
        </p:nvSpPr>
        <p:spPr/>
        <p:txBody>
          <a:bodyPr>
            <a:normAutofit/>
          </a:bodyPr>
          <a:lstStyle/>
          <a:p>
            <a:pPr marL="0" indent="0" algn="ctr">
              <a:buNone/>
            </a:pPr>
            <a:endParaRPr lang="lv-LV" sz="4400" dirty="0">
              <a:solidFill>
                <a:schemeClr val="bg1"/>
              </a:solidFill>
            </a:endParaRPr>
          </a:p>
          <a:p>
            <a:pPr marL="0" indent="0" algn="ctr">
              <a:buNone/>
            </a:pPr>
            <a:r>
              <a:rPr lang="lv-LV" sz="4400" dirty="0">
                <a:solidFill>
                  <a:schemeClr val="bg1"/>
                </a:solidFill>
              </a:rPr>
              <a:t>TIESAS</a:t>
            </a:r>
          </a:p>
        </p:txBody>
      </p:sp>
    </p:spTree>
    <p:extLst>
      <p:ext uri="{BB962C8B-B14F-4D97-AF65-F5344CB8AC3E}">
        <p14:creationId xmlns:p14="http://schemas.microsoft.com/office/powerpoint/2010/main" val="2166225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B47E0A25-E877-4EE2-AED5-8DBF5384EDAD}"/>
              </a:ext>
            </a:extLst>
          </p:cNvPr>
          <p:cNvSpPr>
            <a:spLocks noGrp="1"/>
          </p:cNvSpPr>
          <p:nvPr>
            <p:ph idx="1"/>
          </p:nvPr>
        </p:nvSpPr>
        <p:spPr/>
        <p:txBody>
          <a:bodyPr/>
          <a:lstStyle/>
          <a:p>
            <a:endParaRPr lang="lv-LV" dirty="0"/>
          </a:p>
        </p:txBody>
      </p:sp>
      <p:pic>
        <p:nvPicPr>
          <p:cNvPr id="5" name="Attēls 4">
            <a:extLst>
              <a:ext uri="{FF2B5EF4-FFF2-40B4-BE49-F238E27FC236}">
                <a16:creationId xmlns:a16="http://schemas.microsoft.com/office/drawing/2014/main" id="{8CBE2514-53ED-46A1-9AD5-881AFE134D7A}"/>
              </a:ext>
            </a:extLst>
          </p:cNvPr>
          <p:cNvPicPr>
            <a:picLocks noChangeAspect="1"/>
          </p:cNvPicPr>
          <p:nvPr/>
        </p:nvPicPr>
        <p:blipFill>
          <a:blip r:embed="rId2"/>
          <a:stretch>
            <a:fillRect/>
          </a:stretch>
        </p:blipFill>
        <p:spPr>
          <a:xfrm>
            <a:off x="0" y="56299"/>
            <a:ext cx="12192000" cy="6745402"/>
          </a:xfrm>
          <a:prstGeom prst="rect">
            <a:avLst/>
          </a:prstGeom>
        </p:spPr>
      </p:pic>
    </p:spTree>
    <p:extLst>
      <p:ext uri="{BB962C8B-B14F-4D97-AF65-F5344CB8AC3E}">
        <p14:creationId xmlns:p14="http://schemas.microsoft.com/office/powerpoint/2010/main" val="98581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B670A3D8-1E7E-4A40-AF1F-B9A534D61CF1}"/>
              </a:ext>
            </a:extLst>
          </p:cNvPr>
          <p:cNvSpPr>
            <a:spLocks noGrp="1"/>
          </p:cNvSpPr>
          <p:nvPr>
            <p:ph idx="1"/>
          </p:nvPr>
        </p:nvSpPr>
        <p:spPr>
          <a:xfrm>
            <a:off x="600075" y="524786"/>
            <a:ext cx="10753725" cy="5652177"/>
          </a:xfrm>
        </p:spPr>
        <p:txBody>
          <a:bodyPr>
            <a:normAutofit lnSpcReduction="10000"/>
          </a:bodyPr>
          <a:lstStyle/>
          <a:p>
            <a:pPr marL="0" indent="0">
              <a:buNone/>
            </a:pPr>
            <a:r>
              <a:rPr lang="lv-LV" sz="1800" dirty="0">
                <a:solidFill>
                  <a:schemeClr val="bg1">
                    <a:lumMod val="95000"/>
                  </a:schemeClr>
                </a:solidFill>
              </a:rPr>
              <a:t>Tiesu reforma </a:t>
            </a:r>
          </a:p>
          <a:p>
            <a:r>
              <a:rPr lang="lv-LV" sz="1800" dirty="0">
                <a:solidFill>
                  <a:schemeClr val="bg1">
                    <a:lumMod val="95000"/>
                  </a:schemeClr>
                </a:solidFill>
              </a:rPr>
              <a:t>Tiesu reformas plānošana</a:t>
            </a:r>
          </a:p>
          <a:p>
            <a:r>
              <a:rPr lang="lv-LV" sz="1800" dirty="0">
                <a:solidFill>
                  <a:schemeClr val="bg1">
                    <a:lumMod val="95000"/>
                  </a:schemeClr>
                </a:solidFill>
              </a:rPr>
              <a:t>Tiesu darbinieku reforma</a:t>
            </a:r>
          </a:p>
          <a:p>
            <a:r>
              <a:rPr lang="lv-LV" sz="1800" dirty="0">
                <a:solidFill>
                  <a:schemeClr val="bg1">
                    <a:lumMod val="95000"/>
                  </a:schemeClr>
                </a:solidFill>
              </a:rPr>
              <a:t>Atlīdzības reforma</a:t>
            </a:r>
          </a:p>
          <a:p>
            <a:pPr marL="0" indent="0">
              <a:buNone/>
            </a:pPr>
            <a:endParaRPr lang="lv-LV" sz="1800" dirty="0">
              <a:solidFill>
                <a:schemeClr val="bg1"/>
              </a:solidFill>
            </a:endParaRPr>
          </a:p>
          <a:p>
            <a:pPr marL="0" indent="0">
              <a:buNone/>
            </a:pPr>
            <a:r>
              <a:rPr lang="lv-LV" sz="1800" dirty="0">
                <a:solidFill>
                  <a:schemeClr val="bg1"/>
                </a:solidFill>
              </a:rPr>
              <a:t>Materiāltehniskais nodrošinājums  </a:t>
            </a:r>
          </a:p>
          <a:p>
            <a:r>
              <a:rPr lang="lv-LV" sz="1800" dirty="0">
                <a:solidFill>
                  <a:schemeClr val="bg1">
                    <a:lumMod val="95000"/>
                  </a:schemeClr>
                </a:solidFill>
              </a:rPr>
              <a:t> Ēku rekonstrukcija Madonā un Tukumā</a:t>
            </a:r>
          </a:p>
          <a:p>
            <a:r>
              <a:rPr lang="lv-LV" sz="1800" dirty="0">
                <a:solidFill>
                  <a:schemeClr val="bg1">
                    <a:lumMod val="95000"/>
                  </a:schemeClr>
                </a:solidFill>
              </a:rPr>
              <a:t>Jauns tieslietu centrs Jēkabpilī</a:t>
            </a:r>
          </a:p>
          <a:p>
            <a:r>
              <a:rPr lang="lv-LV" sz="1800" dirty="0">
                <a:solidFill>
                  <a:schemeClr val="bg1">
                    <a:lumMod val="95000"/>
                  </a:schemeClr>
                </a:solidFill>
              </a:rPr>
              <a:t>Tiesu telpu paplašināšana Ventspilī</a:t>
            </a:r>
          </a:p>
          <a:p>
            <a:endParaRPr lang="lv-LV" sz="1800" dirty="0">
              <a:solidFill>
                <a:schemeClr val="bg1"/>
              </a:solidFill>
            </a:endParaRPr>
          </a:p>
          <a:p>
            <a:pPr marL="0" indent="0">
              <a:buNone/>
            </a:pPr>
            <a:r>
              <a:rPr lang="lv-LV" sz="1800" dirty="0">
                <a:solidFill>
                  <a:schemeClr val="bg1"/>
                </a:solidFill>
              </a:rPr>
              <a:t>Drošības risinājumi tiesās</a:t>
            </a:r>
          </a:p>
          <a:p>
            <a:r>
              <a:rPr lang="lv-LV" sz="1800" dirty="0">
                <a:solidFill>
                  <a:schemeClr val="bg1">
                    <a:lumMod val="95000"/>
                  </a:schemeClr>
                </a:solidFill>
              </a:rPr>
              <a:t>Jelgavas tiesas apsardzes sistēmas uzstādīšana</a:t>
            </a:r>
          </a:p>
          <a:p>
            <a:r>
              <a:rPr lang="lv-LV" sz="1800" dirty="0">
                <a:solidFill>
                  <a:schemeClr val="bg1">
                    <a:lumMod val="95000"/>
                  </a:schemeClr>
                </a:solidFill>
              </a:rPr>
              <a:t>Rīgas apgabaltiesas caurlaides kontroles un uzskaites sistēmas uzstādīšana</a:t>
            </a:r>
          </a:p>
          <a:p>
            <a:r>
              <a:rPr lang="lv-LV" sz="1800" dirty="0">
                <a:solidFill>
                  <a:schemeClr val="bg1">
                    <a:lumMod val="95000"/>
                  </a:schemeClr>
                </a:solidFill>
              </a:rPr>
              <a:t>Valmieras rajona tiesas videonovērošanas, apsardzes un caurlaides kontroles un uzskaites sistēmu uzstādīšana</a:t>
            </a:r>
          </a:p>
          <a:p>
            <a:endParaRPr lang="lv-LV" sz="1800" dirty="0">
              <a:solidFill>
                <a:schemeClr val="bg1"/>
              </a:solidFill>
            </a:endParaRPr>
          </a:p>
          <a:p>
            <a:r>
              <a:rPr lang="lv-LV" sz="1800" dirty="0">
                <a:solidFill>
                  <a:schemeClr val="bg1"/>
                </a:solidFill>
              </a:rPr>
              <a:t>Remontdarbi  EUR 1 057 914 </a:t>
            </a:r>
          </a:p>
          <a:p>
            <a:endParaRPr lang="lv-LV" sz="3200" dirty="0">
              <a:solidFill>
                <a:schemeClr val="bg1">
                  <a:lumMod val="95000"/>
                </a:schemeClr>
              </a:solidFill>
            </a:endParaRPr>
          </a:p>
          <a:p>
            <a:endParaRPr lang="lv-LV" sz="3200" dirty="0">
              <a:solidFill>
                <a:schemeClr val="bg1">
                  <a:lumMod val="95000"/>
                </a:schemeClr>
              </a:solidFill>
            </a:endParaRPr>
          </a:p>
          <a:p>
            <a:pPr marL="0" indent="0">
              <a:buNone/>
            </a:pPr>
            <a:endParaRPr lang="lv-LV" dirty="0"/>
          </a:p>
        </p:txBody>
      </p:sp>
      <p:cxnSp>
        <p:nvCxnSpPr>
          <p:cNvPr id="5" name="Taisns savienotājs 4">
            <a:extLst>
              <a:ext uri="{FF2B5EF4-FFF2-40B4-BE49-F238E27FC236}">
                <a16:creationId xmlns:a16="http://schemas.microsoft.com/office/drawing/2014/main" id="{7AAD7B99-793E-4FDB-83F1-716361FE3450}"/>
              </a:ext>
            </a:extLst>
          </p:cNvPr>
          <p:cNvCxnSpPr>
            <a:cxnSpLocks/>
          </p:cNvCxnSpPr>
          <p:nvPr/>
        </p:nvCxnSpPr>
        <p:spPr>
          <a:xfrm>
            <a:off x="651850" y="4228304"/>
            <a:ext cx="10753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Taisns savienotājs 6">
            <a:extLst>
              <a:ext uri="{FF2B5EF4-FFF2-40B4-BE49-F238E27FC236}">
                <a16:creationId xmlns:a16="http://schemas.microsoft.com/office/drawing/2014/main" id="{A17499E8-7A71-40FD-98B6-039CAF14C776}"/>
              </a:ext>
            </a:extLst>
          </p:cNvPr>
          <p:cNvCxnSpPr/>
          <p:nvPr/>
        </p:nvCxnSpPr>
        <p:spPr>
          <a:xfrm>
            <a:off x="651850" y="851026"/>
            <a:ext cx="10583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Taisns savienotājs 8">
            <a:extLst>
              <a:ext uri="{FF2B5EF4-FFF2-40B4-BE49-F238E27FC236}">
                <a16:creationId xmlns:a16="http://schemas.microsoft.com/office/drawing/2014/main" id="{26C3840D-615A-45BA-8383-2A6B350449F6}"/>
              </a:ext>
            </a:extLst>
          </p:cNvPr>
          <p:cNvCxnSpPr/>
          <p:nvPr/>
        </p:nvCxnSpPr>
        <p:spPr>
          <a:xfrm>
            <a:off x="651850" y="2545532"/>
            <a:ext cx="10583500" cy="633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11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03DF815-9035-4861-A5EB-649E4CE8F2EF}"/>
              </a:ext>
            </a:extLst>
          </p:cNvPr>
          <p:cNvSpPr>
            <a:spLocks noGrp="1"/>
          </p:cNvSpPr>
          <p:nvPr>
            <p:ph type="title"/>
          </p:nvPr>
        </p:nvSpPr>
        <p:spPr>
          <a:xfrm>
            <a:off x="206593" y="1"/>
            <a:ext cx="11147207" cy="880210"/>
          </a:xfrm>
        </p:spPr>
        <p:txBody>
          <a:bodyPr/>
          <a:lstStyle/>
          <a:p>
            <a:r>
              <a:rPr lang="lv-LV" dirty="0">
                <a:solidFill>
                  <a:schemeClr val="bg1"/>
                </a:solidFill>
              </a:rPr>
              <a:t>Personāls</a:t>
            </a:r>
            <a:r>
              <a:rPr lang="lv-LV" dirty="0"/>
              <a:t> </a:t>
            </a:r>
          </a:p>
        </p:txBody>
      </p:sp>
      <p:pic>
        <p:nvPicPr>
          <p:cNvPr id="5" name="Satura vietturis 4" descr="Vīrietis">
            <a:extLst>
              <a:ext uri="{FF2B5EF4-FFF2-40B4-BE49-F238E27FC236}">
                <a16:creationId xmlns:a16="http://schemas.microsoft.com/office/drawing/2014/main" id="{C0B97B21-39D8-4AC6-8D89-DBAE56A6F73D}"/>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0985" y="1156432"/>
            <a:ext cx="4002189" cy="4002189"/>
          </a:xfrm>
        </p:spPr>
      </p:pic>
      <p:pic>
        <p:nvPicPr>
          <p:cNvPr id="7" name="Grafika 6" descr="Sieviete">
            <a:extLst>
              <a:ext uri="{FF2B5EF4-FFF2-40B4-BE49-F238E27FC236}">
                <a16:creationId xmlns:a16="http://schemas.microsoft.com/office/drawing/2014/main" id="{43F7FA18-3BD2-4094-A02C-DF7E797EFF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77646" y="1226223"/>
            <a:ext cx="3878364" cy="4000500"/>
          </a:xfrm>
          <a:prstGeom prst="rect">
            <a:avLst/>
          </a:prstGeom>
        </p:spPr>
      </p:pic>
      <p:cxnSp>
        <p:nvCxnSpPr>
          <p:cNvPr id="17" name="Taisns savienotājs 16">
            <a:extLst>
              <a:ext uri="{FF2B5EF4-FFF2-40B4-BE49-F238E27FC236}">
                <a16:creationId xmlns:a16="http://schemas.microsoft.com/office/drawing/2014/main" id="{BECFC375-5D7D-4943-A5E9-A247995ED229}"/>
              </a:ext>
            </a:extLst>
          </p:cNvPr>
          <p:cNvCxnSpPr>
            <a:cxnSpLocks/>
          </p:cNvCxnSpPr>
          <p:nvPr/>
        </p:nvCxnSpPr>
        <p:spPr>
          <a:xfrm flipH="1">
            <a:off x="1952627" y="1943100"/>
            <a:ext cx="15335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Taisns savienotājs 18">
            <a:extLst>
              <a:ext uri="{FF2B5EF4-FFF2-40B4-BE49-F238E27FC236}">
                <a16:creationId xmlns:a16="http://schemas.microsoft.com/office/drawing/2014/main" id="{E73D5721-A1EC-4D06-B8B4-E804FD4F07F0}"/>
              </a:ext>
            </a:extLst>
          </p:cNvPr>
          <p:cNvCxnSpPr>
            <a:cxnSpLocks/>
          </p:cNvCxnSpPr>
          <p:nvPr/>
        </p:nvCxnSpPr>
        <p:spPr>
          <a:xfrm>
            <a:off x="7658100" y="1943100"/>
            <a:ext cx="1495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aisnstūris 20">
            <a:extLst>
              <a:ext uri="{FF2B5EF4-FFF2-40B4-BE49-F238E27FC236}">
                <a16:creationId xmlns:a16="http://schemas.microsoft.com/office/drawing/2014/main" id="{69A67BF8-DE9F-4B6C-952E-D2151C214D10}"/>
              </a:ext>
            </a:extLst>
          </p:cNvPr>
          <p:cNvSpPr/>
          <p:nvPr/>
        </p:nvSpPr>
        <p:spPr>
          <a:xfrm>
            <a:off x="1781175" y="1323975"/>
            <a:ext cx="1609725" cy="561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t>97</a:t>
            </a:r>
          </a:p>
        </p:txBody>
      </p:sp>
      <p:sp>
        <p:nvSpPr>
          <p:cNvPr id="23" name="Taisnstūris 22">
            <a:extLst>
              <a:ext uri="{FF2B5EF4-FFF2-40B4-BE49-F238E27FC236}">
                <a16:creationId xmlns:a16="http://schemas.microsoft.com/office/drawing/2014/main" id="{EA756A10-474A-42C5-8F15-5EF3CB791DF0}"/>
              </a:ext>
            </a:extLst>
          </p:cNvPr>
          <p:cNvSpPr/>
          <p:nvPr/>
        </p:nvSpPr>
        <p:spPr>
          <a:xfrm>
            <a:off x="7729537" y="1361306"/>
            <a:ext cx="1423988" cy="487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dirty="0"/>
              <a:t>431</a:t>
            </a:r>
          </a:p>
        </p:txBody>
      </p:sp>
      <p:sp>
        <p:nvSpPr>
          <p:cNvPr id="27" name="Taisnstūris 26">
            <a:extLst>
              <a:ext uri="{FF2B5EF4-FFF2-40B4-BE49-F238E27FC236}">
                <a16:creationId xmlns:a16="http://schemas.microsoft.com/office/drawing/2014/main" id="{608D58F3-B1C9-40EA-8413-93406F0D31B6}"/>
              </a:ext>
            </a:extLst>
          </p:cNvPr>
          <p:cNvSpPr/>
          <p:nvPr/>
        </p:nvSpPr>
        <p:spPr>
          <a:xfrm>
            <a:off x="206593" y="2063012"/>
            <a:ext cx="3348189" cy="2686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dirty="0"/>
              <a:t>TIESNEŠU IEDALĪJUMS (PĒC VECUMA) </a:t>
            </a:r>
          </a:p>
          <a:p>
            <a:r>
              <a:rPr lang="lv-LV" dirty="0"/>
              <a:t>30-40  gadi – 82 </a:t>
            </a:r>
          </a:p>
          <a:p>
            <a:r>
              <a:rPr lang="lv-LV" dirty="0"/>
              <a:t>41-60 gadi – 403</a:t>
            </a:r>
          </a:p>
          <a:p>
            <a:r>
              <a:rPr lang="lv-LV" dirty="0"/>
              <a:t>61 un vairāk gadi – 43</a:t>
            </a:r>
          </a:p>
        </p:txBody>
      </p:sp>
      <p:sp>
        <p:nvSpPr>
          <p:cNvPr id="29" name="Taisnstūris 28">
            <a:extLst>
              <a:ext uri="{FF2B5EF4-FFF2-40B4-BE49-F238E27FC236}">
                <a16:creationId xmlns:a16="http://schemas.microsoft.com/office/drawing/2014/main" id="{F80185C4-23B7-4087-AE73-BEF80E7E2F44}"/>
              </a:ext>
            </a:extLst>
          </p:cNvPr>
          <p:cNvSpPr/>
          <p:nvPr/>
        </p:nvSpPr>
        <p:spPr>
          <a:xfrm>
            <a:off x="8441531" y="2063012"/>
            <a:ext cx="3554114" cy="3095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TIESNEŠU SKAITS (FAKTISKAIS) - 528 </a:t>
            </a:r>
          </a:p>
          <a:p>
            <a:pPr algn="ctr"/>
            <a:endParaRPr lang="lv-LV" dirty="0"/>
          </a:p>
          <a:p>
            <a:pPr algn="ctr"/>
            <a:r>
              <a:rPr lang="lv-LV" dirty="0"/>
              <a:t>TIESU UN ZEMESGRĀMATU DARBINIEKU SKAITS - 1547 +</a:t>
            </a:r>
            <a:endParaRPr lang="lv-LV" dirty="0">
              <a:solidFill>
                <a:srgbClr val="FF0000"/>
              </a:solidFill>
            </a:endParaRPr>
          </a:p>
        </p:txBody>
      </p:sp>
      <p:sp>
        <p:nvSpPr>
          <p:cNvPr id="34" name="Taisnstūris 33">
            <a:extLst>
              <a:ext uri="{FF2B5EF4-FFF2-40B4-BE49-F238E27FC236}">
                <a16:creationId xmlns:a16="http://schemas.microsoft.com/office/drawing/2014/main" id="{8BBEBDDD-EC7F-45BF-88DB-AC27DF976ABF}"/>
              </a:ext>
            </a:extLst>
          </p:cNvPr>
          <p:cNvSpPr/>
          <p:nvPr/>
        </p:nvSpPr>
        <p:spPr>
          <a:xfrm>
            <a:off x="4530620" y="1024013"/>
            <a:ext cx="2171700" cy="674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a:t>TIESNEŠI</a:t>
            </a:r>
          </a:p>
        </p:txBody>
      </p:sp>
      <p:cxnSp>
        <p:nvCxnSpPr>
          <p:cNvPr id="4" name="Taisns savienotājs 3">
            <a:extLst>
              <a:ext uri="{FF2B5EF4-FFF2-40B4-BE49-F238E27FC236}">
                <a16:creationId xmlns:a16="http://schemas.microsoft.com/office/drawing/2014/main" id="{7C1E592E-2091-40EF-818A-D0C499B43CB0}"/>
              </a:ext>
            </a:extLst>
          </p:cNvPr>
          <p:cNvCxnSpPr>
            <a:cxnSpLocks/>
          </p:cNvCxnSpPr>
          <p:nvPr/>
        </p:nvCxnSpPr>
        <p:spPr>
          <a:xfrm>
            <a:off x="3486150" y="1943100"/>
            <a:ext cx="190500" cy="2095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Taisns savienotājs 8">
            <a:extLst>
              <a:ext uri="{FF2B5EF4-FFF2-40B4-BE49-F238E27FC236}">
                <a16:creationId xmlns:a16="http://schemas.microsoft.com/office/drawing/2014/main" id="{31588C21-CF59-4F45-BFDA-5E27F6802C1D}"/>
              </a:ext>
            </a:extLst>
          </p:cNvPr>
          <p:cNvCxnSpPr/>
          <p:nvPr/>
        </p:nvCxnSpPr>
        <p:spPr>
          <a:xfrm flipH="1">
            <a:off x="7448550" y="1943100"/>
            <a:ext cx="209550" cy="2095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Taisns savienotājs 7">
            <a:extLst>
              <a:ext uri="{FF2B5EF4-FFF2-40B4-BE49-F238E27FC236}">
                <a16:creationId xmlns:a16="http://schemas.microsoft.com/office/drawing/2014/main" id="{AC77143F-39DD-4331-841D-BC9047B43929}"/>
              </a:ext>
            </a:extLst>
          </p:cNvPr>
          <p:cNvCxnSpPr>
            <a:cxnSpLocks/>
          </p:cNvCxnSpPr>
          <p:nvPr/>
        </p:nvCxnSpPr>
        <p:spPr>
          <a:xfrm>
            <a:off x="371475" y="6232498"/>
            <a:ext cx="11324581" cy="698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fika 12" descr="Grāmatas plauktā">
            <a:extLst>
              <a:ext uri="{FF2B5EF4-FFF2-40B4-BE49-F238E27FC236}">
                <a16:creationId xmlns:a16="http://schemas.microsoft.com/office/drawing/2014/main" id="{0A3A958B-22C9-4689-BC11-56F6194573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58540" y="5896800"/>
            <a:ext cx="380120" cy="380120"/>
          </a:xfrm>
          <a:prstGeom prst="rect">
            <a:avLst/>
          </a:prstGeom>
        </p:spPr>
      </p:pic>
      <p:pic>
        <p:nvPicPr>
          <p:cNvPr id="22" name="Grafika 21" descr="Teleskops">
            <a:extLst>
              <a:ext uri="{FF2B5EF4-FFF2-40B4-BE49-F238E27FC236}">
                <a16:creationId xmlns:a16="http://schemas.microsoft.com/office/drawing/2014/main" id="{C6605AA5-9CF9-4EC8-ABD7-B92EC0401AB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78688" y="5896800"/>
            <a:ext cx="405562" cy="405562"/>
          </a:xfrm>
          <a:prstGeom prst="rect">
            <a:avLst/>
          </a:prstGeom>
        </p:spPr>
      </p:pic>
      <p:pic>
        <p:nvPicPr>
          <p:cNvPr id="25" name="Grafika 24" descr="Mugursoma">
            <a:extLst>
              <a:ext uri="{FF2B5EF4-FFF2-40B4-BE49-F238E27FC236}">
                <a16:creationId xmlns:a16="http://schemas.microsoft.com/office/drawing/2014/main" id="{091FDB54-2C34-4B68-9B1F-161084963B6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5886486"/>
            <a:ext cx="415876" cy="415876"/>
          </a:xfrm>
          <a:prstGeom prst="rect">
            <a:avLst/>
          </a:prstGeom>
        </p:spPr>
      </p:pic>
      <p:pic>
        <p:nvPicPr>
          <p:cNvPr id="31" name="Grafika 30" descr="Atoms">
            <a:extLst>
              <a:ext uri="{FF2B5EF4-FFF2-40B4-BE49-F238E27FC236}">
                <a16:creationId xmlns:a16="http://schemas.microsoft.com/office/drawing/2014/main" id="{58593F1B-6772-4BAE-9C70-0E5DF96D8E1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689039" y="6001546"/>
            <a:ext cx="439438" cy="439438"/>
          </a:xfrm>
          <a:prstGeom prst="rect">
            <a:avLst/>
          </a:prstGeom>
        </p:spPr>
      </p:pic>
      <p:sp>
        <p:nvSpPr>
          <p:cNvPr id="32" name="Taisnstūris 31">
            <a:extLst>
              <a:ext uri="{FF2B5EF4-FFF2-40B4-BE49-F238E27FC236}">
                <a16:creationId xmlns:a16="http://schemas.microsoft.com/office/drawing/2014/main" id="{370E19FB-6748-467C-83CA-3EE5845467FE}"/>
              </a:ext>
            </a:extLst>
          </p:cNvPr>
          <p:cNvSpPr/>
          <p:nvPr/>
        </p:nvSpPr>
        <p:spPr>
          <a:xfrm>
            <a:off x="-135144" y="5104855"/>
            <a:ext cx="1929505" cy="341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dirty="0"/>
              <a:t>Izglītība</a:t>
            </a:r>
          </a:p>
        </p:txBody>
      </p:sp>
      <p:sp>
        <p:nvSpPr>
          <p:cNvPr id="33" name="Taisnstūris 32">
            <a:extLst>
              <a:ext uri="{FF2B5EF4-FFF2-40B4-BE49-F238E27FC236}">
                <a16:creationId xmlns:a16="http://schemas.microsoft.com/office/drawing/2014/main" id="{625DE7E7-57F8-42E0-A59F-2A9D7A41CB19}"/>
              </a:ext>
            </a:extLst>
          </p:cNvPr>
          <p:cNvSpPr/>
          <p:nvPr/>
        </p:nvSpPr>
        <p:spPr>
          <a:xfrm>
            <a:off x="2616465" y="5901628"/>
            <a:ext cx="1895475" cy="356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t>Vidējā izglītība</a:t>
            </a:r>
          </a:p>
        </p:txBody>
      </p:sp>
      <p:sp>
        <p:nvSpPr>
          <p:cNvPr id="35" name="Taisnstūris 34">
            <a:extLst>
              <a:ext uri="{FF2B5EF4-FFF2-40B4-BE49-F238E27FC236}">
                <a16:creationId xmlns:a16="http://schemas.microsoft.com/office/drawing/2014/main" id="{E0B49AE8-1F5F-4262-A4BB-36B8B9611E5E}"/>
              </a:ext>
            </a:extLst>
          </p:cNvPr>
          <p:cNvSpPr/>
          <p:nvPr/>
        </p:nvSpPr>
        <p:spPr>
          <a:xfrm>
            <a:off x="3125207" y="6240551"/>
            <a:ext cx="877990" cy="279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551</a:t>
            </a:r>
          </a:p>
        </p:txBody>
      </p:sp>
      <p:sp>
        <p:nvSpPr>
          <p:cNvPr id="36" name="Taisnstūris 35">
            <a:extLst>
              <a:ext uri="{FF2B5EF4-FFF2-40B4-BE49-F238E27FC236}">
                <a16:creationId xmlns:a16="http://schemas.microsoft.com/office/drawing/2014/main" id="{6C196BC6-B149-44A8-9C1E-39E1D5E2260C}"/>
              </a:ext>
            </a:extLst>
          </p:cNvPr>
          <p:cNvSpPr/>
          <p:nvPr/>
        </p:nvSpPr>
        <p:spPr>
          <a:xfrm>
            <a:off x="6879495" y="5886486"/>
            <a:ext cx="3438525" cy="33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t>Augstākā izglītība</a:t>
            </a:r>
          </a:p>
        </p:txBody>
      </p:sp>
      <p:sp>
        <p:nvSpPr>
          <p:cNvPr id="37" name="Taisnstūris 36">
            <a:extLst>
              <a:ext uri="{FF2B5EF4-FFF2-40B4-BE49-F238E27FC236}">
                <a16:creationId xmlns:a16="http://schemas.microsoft.com/office/drawing/2014/main" id="{71939E50-5306-467A-95F8-996C0BAC07DD}"/>
              </a:ext>
            </a:extLst>
          </p:cNvPr>
          <p:cNvSpPr/>
          <p:nvPr/>
        </p:nvSpPr>
        <p:spPr>
          <a:xfrm>
            <a:off x="7986712" y="6240551"/>
            <a:ext cx="1190625" cy="356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985</a:t>
            </a:r>
          </a:p>
        </p:txBody>
      </p:sp>
      <p:sp>
        <p:nvSpPr>
          <p:cNvPr id="38" name="Taisnstūris 37">
            <a:extLst>
              <a:ext uri="{FF2B5EF4-FFF2-40B4-BE49-F238E27FC236}">
                <a16:creationId xmlns:a16="http://schemas.microsoft.com/office/drawing/2014/main" id="{FB9D3912-38A3-4973-8DBE-D51A45290C6C}"/>
              </a:ext>
            </a:extLst>
          </p:cNvPr>
          <p:cNvSpPr/>
          <p:nvPr/>
        </p:nvSpPr>
        <p:spPr>
          <a:xfrm>
            <a:off x="688362" y="6240589"/>
            <a:ext cx="723900" cy="27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11</a:t>
            </a:r>
          </a:p>
        </p:txBody>
      </p:sp>
      <p:sp>
        <p:nvSpPr>
          <p:cNvPr id="39" name="Taisnstūris 38">
            <a:extLst>
              <a:ext uri="{FF2B5EF4-FFF2-40B4-BE49-F238E27FC236}">
                <a16:creationId xmlns:a16="http://schemas.microsoft.com/office/drawing/2014/main" id="{2C1A7C3A-1576-4AC9-B241-4BDE6BB70887}"/>
              </a:ext>
            </a:extLst>
          </p:cNvPr>
          <p:cNvSpPr/>
          <p:nvPr/>
        </p:nvSpPr>
        <p:spPr>
          <a:xfrm>
            <a:off x="371475" y="5991308"/>
            <a:ext cx="1202246" cy="266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t>Pamatizglītība</a:t>
            </a:r>
          </a:p>
        </p:txBody>
      </p:sp>
      <p:cxnSp>
        <p:nvCxnSpPr>
          <p:cNvPr id="6" name="Taisns savienotājs 5">
            <a:extLst>
              <a:ext uri="{FF2B5EF4-FFF2-40B4-BE49-F238E27FC236}">
                <a16:creationId xmlns:a16="http://schemas.microsoft.com/office/drawing/2014/main" id="{AC679298-B1EE-4B67-B4AE-425C7D8670DC}"/>
              </a:ext>
            </a:extLst>
          </p:cNvPr>
          <p:cNvCxnSpPr>
            <a:cxnSpLocks/>
          </p:cNvCxnSpPr>
          <p:nvPr/>
        </p:nvCxnSpPr>
        <p:spPr>
          <a:xfrm>
            <a:off x="371475" y="6242387"/>
            <a:ext cx="0" cy="1762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Taisns savienotājs 10">
            <a:extLst>
              <a:ext uri="{FF2B5EF4-FFF2-40B4-BE49-F238E27FC236}">
                <a16:creationId xmlns:a16="http://schemas.microsoft.com/office/drawing/2014/main" id="{D86B79A1-A64D-438C-9D4E-952E931AE26B}"/>
              </a:ext>
            </a:extLst>
          </p:cNvPr>
          <p:cNvCxnSpPr>
            <a:cxnSpLocks/>
          </p:cNvCxnSpPr>
          <p:nvPr/>
        </p:nvCxnSpPr>
        <p:spPr>
          <a:xfrm>
            <a:off x="1748600" y="6257904"/>
            <a:ext cx="0" cy="1417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Taisns savienotājs 17">
            <a:extLst>
              <a:ext uri="{FF2B5EF4-FFF2-40B4-BE49-F238E27FC236}">
                <a16:creationId xmlns:a16="http://schemas.microsoft.com/office/drawing/2014/main" id="{F44ACEAF-6C74-46D2-8F31-5AEA44BEC52C}"/>
              </a:ext>
            </a:extLst>
          </p:cNvPr>
          <p:cNvCxnSpPr>
            <a:cxnSpLocks/>
          </p:cNvCxnSpPr>
          <p:nvPr/>
        </p:nvCxnSpPr>
        <p:spPr>
          <a:xfrm>
            <a:off x="5181469" y="6291055"/>
            <a:ext cx="0" cy="1555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Taisns savienotājs 45">
            <a:extLst>
              <a:ext uri="{FF2B5EF4-FFF2-40B4-BE49-F238E27FC236}">
                <a16:creationId xmlns:a16="http://schemas.microsoft.com/office/drawing/2014/main" id="{D4A4E903-BD3D-453F-AA11-FFEDF34432B9}"/>
              </a:ext>
            </a:extLst>
          </p:cNvPr>
          <p:cNvCxnSpPr>
            <a:cxnSpLocks/>
          </p:cNvCxnSpPr>
          <p:nvPr/>
        </p:nvCxnSpPr>
        <p:spPr>
          <a:xfrm>
            <a:off x="11692547" y="6302362"/>
            <a:ext cx="0" cy="144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aisnstūris 2">
            <a:extLst>
              <a:ext uri="{FF2B5EF4-FFF2-40B4-BE49-F238E27FC236}">
                <a16:creationId xmlns:a16="http://schemas.microsoft.com/office/drawing/2014/main" id="{C9CFCBC0-1C16-4369-9822-290B193D2958}"/>
              </a:ext>
            </a:extLst>
          </p:cNvPr>
          <p:cNvSpPr/>
          <p:nvPr/>
        </p:nvSpPr>
        <p:spPr>
          <a:xfrm>
            <a:off x="7530557" y="4673270"/>
            <a:ext cx="3438520" cy="863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dirty="0"/>
              <a:t>Tiesnešu atlase 		2,4</a:t>
            </a:r>
          </a:p>
          <a:p>
            <a:r>
              <a:rPr lang="lv-LV" dirty="0"/>
              <a:t>Tiesu priekšsēdētāju atlase	1,4</a:t>
            </a:r>
          </a:p>
          <a:p>
            <a:pPr algn="ctr"/>
            <a:endParaRPr lang="lv-LV" dirty="0"/>
          </a:p>
        </p:txBody>
      </p:sp>
      <p:cxnSp>
        <p:nvCxnSpPr>
          <p:cNvPr id="14" name="Taisns savienotājs 13">
            <a:extLst>
              <a:ext uri="{FF2B5EF4-FFF2-40B4-BE49-F238E27FC236}">
                <a16:creationId xmlns:a16="http://schemas.microsoft.com/office/drawing/2014/main" id="{30A55930-3576-4C6D-ABA3-20A614D1350D}"/>
              </a:ext>
            </a:extLst>
          </p:cNvPr>
          <p:cNvCxnSpPr/>
          <p:nvPr/>
        </p:nvCxnSpPr>
        <p:spPr>
          <a:xfrm>
            <a:off x="10807834" y="4581053"/>
            <a:ext cx="0" cy="9553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aisnstūris 14">
            <a:extLst>
              <a:ext uri="{FF2B5EF4-FFF2-40B4-BE49-F238E27FC236}">
                <a16:creationId xmlns:a16="http://schemas.microsoft.com/office/drawing/2014/main" id="{F148E65E-C60A-45A0-8FB0-12B06B565E12}"/>
              </a:ext>
            </a:extLst>
          </p:cNvPr>
          <p:cNvSpPr/>
          <p:nvPr/>
        </p:nvSpPr>
        <p:spPr>
          <a:xfrm>
            <a:off x="10969077" y="4581053"/>
            <a:ext cx="1026568" cy="955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t>Pretendentu skaits uz vienu vakanci</a:t>
            </a:r>
          </a:p>
        </p:txBody>
      </p:sp>
    </p:spTree>
    <p:extLst>
      <p:ext uri="{BB962C8B-B14F-4D97-AF65-F5344CB8AC3E}">
        <p14:creationId xmlns:p14="http://schemas.microsoft.com/office/powerpoint/2010/main" val="1958996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529FE791-1E7C-43A2-AD34-9A300C2E78B5}"/>
              </a:ext>
            </a:extLst>
          </p:cNvPr>
          <p:cNvSpPr>
            <a:spLocks noGrp="1"/>
          </p:cNvSpPr>
          <p:nvPr>
            <p:ph idx="1"/>
          </p:nvPr>
        </p:nvSpPr>
        <p:spPr>
          <a:xfrm>
            <a:off x="838200" y="986828"/>
            <a:ext cx="10515600" cy="5190135"/>
          </a:xfrm>
        </p:spPr>
        <p:txBody>
          <a:bodyPr/>
          <a:lstStyle/>
          <a:p>
            <a:pPr marL="0" indent="0">
              <a:buNone/>
            </a:pPr>
            <a:endParaRPr lang="lv-LV" dirty="0"/>
          </a:p>
          <a:p>
            <a:pPr marL="0" indent="0">
              <a:buNone/>
            </a:pPr>
            <a:endParaRPr lang="lv-LV" dirty="0"/>
          </a:p>
          <a:p>
            <a:pPr marL="0" indent="0">
              <a:buNone/>
            </a:pPr>
            <a:endParaRPr lang="lv-LV" dirty="0"/>
          </a:p>
          <a:p>
            <a:pPr marL="0" indent="0" algn="ctr">
              <a:buNone/>
            </a:pPr>
            <a:r>
              <a:rPr lang="lv-LV" sz="3600" dirty="0">
                <a:solidFill>
                  <a:schemeClr val="bg1"/>
                </a:solidFill>
              </a:rPr>
              <a:t>INFORMĀCIJAS SISTĒMAS </a:t>
            </a:r>
          </a:p>
        </p:txBody>
      </p:sp>
    </p:spTree>
    <p:extLst>
      <p:ext uri="{BB962C8B-B14F-4D97-AF65-F5344CB8AC3E}">
        <p14:creationId xmlns:p14="http://schemas.microsoft.com/office/powerpoint/2010/main" val="424265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B997D1B4-29DD-43B6-8AD0-6481403C2D1A}"/>
              </a:ext>
            </a:extLst>
          </p:cNvPr>
          <p:cNvSpPr/>
          <p:nvPr/>
        </p:nvSpPr>
        <p:spPr>
          <a:xfrm>
            <a:off x="456239" y="525256"/>
            <a:ext cx="10897561" cy="7049366"/>
          </a:xfrm>
          <a:prstGeom prst="rect">
            <a:avLst/>
          </a:prstGeom>
        </p:spPr>
        <p:txBody>
          <a:bodyPr wrap="square">
            <a:spAutoFit/>
          </a:bodyPr>
          <a:lstStyle/>
          <a:p>
            <a:pPr marL="2114550" lvl="4" indent="-285750">
              <a:buFont typeface="Arial" panose="020B0604020202020204" pitchFamily="34" charset="0"/>
              <a:buChar char="•"/>
            </a:pPr>
            <a:r>
              <a:rPr lang="lv-LV" dirty="0">
                <a:solidFill>
                  <a:schemeClr val="bg1"/>
                </a:solidFill>
                <a:latin typeface="+mj-lt"/>
                <a:ea typeface="Times New Roman" panose="02020603050405020304" pitchFamily="18" charset="0"/>
              </a:rPr>
              <a:t>SIBK e-veidlapas</a:t>
            </a:r>
          </a:p>
          <a:p>
            <a:pPr marL="2114550" lvl="4" indent="-285750">
              <a:lnSpc>
                <a:spcPct val="115000"/>
              </a:lnSpc>
              <a:buFont typeface="Arial" panose="020B0604020202020204" pitchFamily="34" charset="0"/>
              <a:buChar char="•"/>
            </a:pPr>
            <a:r>
              <a:rPr lang="lv-LV" dirty="0">
                <a:solidFill>
                  <a:schemeClr val="bg1"/>
                </a:solidFill>
                <a:latin typeface="+mj-lt"/>
                <a:ea typeface="Times New Roman" panose="02020603050405020304" pitchFamily="18" charset="0"/>
              </a:rPr>
              <a:t>Tiesvedības datu monitorings</a:t>
            </a:r>
            <a:endParaRPr lang="lv-LV" dirty="0">
              <a:solidFill>
                <a:schemeClr val="bg1"/>
              </a:solidFill>
              <a:latin typeface="+mj-lt"/>
              <a:ea typeface="Calibri" panose="020F0502020204030204" pitchFamily="34" charset="0"/>
            </a:endParaRPr>
          </a:p>
          <a:p>
            <a:pPr marL="2114550" lvl="4" indent="-285750">
              <a:lnSpc>
                <a:spcPct val="115000"/>
              </a:lnSpc>
              <a:buFont typeface="Arial" panose="020B0604020202020204" pitchFamily="34" charset="0"/>
              <a:buChar char="•"/>
            </a:pPr>
            <a:r>
              <a:rPr lang="lv-LV" dirty="0">
                <a:solidFill>
                  <a:schemeClr val="bg1"/>
                </a:solidFill>
                <a:latin typeface="+mj-lt"/>
                <a:ea typeface="Times New Roman" panose="02020603050405020304" pitchFamily="18" charset="0"/>
              </a:rPr>
              <a:t>Ieviesti papildinājumi tiesu nolēmumu </a:t>
            </a:r>
            <a:r>
              <a:rPr lang="lv-LV" dirty="0" err="1">
                <a:solidFill>
                  <a:schemeClr val="bg1"/>
                </a:solidFill>
                <a:latin typeface="+mj-lt"/>
                <a:ea typeface="Times New Roman" panose="02020603050405020304" pitchFamily="18" charset="0"/>
              </a:rPr>
              <a:t>anonimizācijas</a:t>
            </a:r>
            <a:r>
              <a:rPr lang="lv-LV" dirty="0">
                <a:solidFill>
                  <a:schemeClr val="bg1"/>
                </a:solidFill>
                <a:latin typeface="+mj-lt"/>
                <a:ea typeface="Times New Roman" panose="02020603050405020304" pitchFamily="18" charset="0"/>
              </a:rPr>
              <a:t> risinājumā</a:t>
            </a:r>
          </a:p>
          <a:p>
            <a:pPr marL="2114550" lvl="4" indent="-285750">
              <a:lnSpc>
                <a:spcPct val="115000"/>
              </a:lnSpc>
              <a:buFont typeface="Arial" panose="020B0604020202020204" pitchFamily="34" charset="0"/>
              <a:buChar char="•"/>
            </a:pPr>
            <a:r>
              <a:rPr lang="lv-LV" dirty="0">
                <a:solidFill>
                  <a:schemeClr val="bg1"/>
                </a:solidFill>
                <a:latin typeface="+mj-lt"/>
                <a:ea typeface="Times New Roman" panose="02020603050405020304" pitchFamily="18" charset="0"/>
              </a:rPr>
              <a:t>TIS/DIS izmaiņas attiecībā uz rajonu (pilsētu) tiesu un zemesgrāmatu nodaļu reorganizāciju</a:t>
            </a:r>
          </a:p>
          <a:p>
            <a:pPr marL="800100" lvl="1" indent="-342900">
              <a:lnSpc>
                <a:spcPct val="115000"/>
              </a:lnSpc>
              <a:spcAft>
                <a:spcPts val="0"/>
              </a:spcAft>
              <a:buFont typeface="Arial" panose="020B0604020202020204" pitchFamily="34" charset="0"/>
              <a:buChar char="•"/>
            </a:pPr>
            <a:endParaRPr lang="lv-LV" dirty="0">
              <a:solidFill>
                <a:schemeClr val="bg1"/>
              </a:solidFill>
              <a:latin typeface="+mj-lt"/>
              <a:ea typeface="Times New Roman" panose="02020603050405020304" pitchFamily="18" charset="0"/>
            </a:endParaRPr>
          </a:p>
          <a:p>
            <a:pPr marL="2114550" lvl="4" indent="-285750">
              <a:buFont typeface="Arial" panose="020B0604020202020204" pitchFamily="34" charset="0"/>
              <a:buChar char="•"/>
            </a:pPr>
            <a:r>
              <a:rPr lang="lv-LV" dirty="0">
                <a:solidFill>
                  <a:schemeClr val="bg1"/>
                </a:solidFill>
                <a:latin typeface="+mj-lt"/>
                <a:ea typeface="Times New Roman" panose="02020603050405020304" pitchFamily="18" charset="0"/>
              </a:rPr>
              <a:t>VVDZ sistēmas pielāgošana apbūves tiesību ierakstīšanai</a:t>
            </a:r>
            <a:endParaRPr lang="lv-LV" dirty="0">
              <a:solidFill>
                <a:schemeClr val="bg1"/>
              </a:solidFill>
              <a:latin typeface="+mj-lt"/>
              <a:ea typeface="Calibri" panose="020F0502020204030204" pitchFamily="34" charset="0"/>
            </a:endParaRPr>
          </a:p>
          <a:p>
            <a:pPr marL="2114550" lvl="4" indent="-285750">
              <a:buFont typeface="Arial" panose="020B0604020202020204" pitchFamily="34" charset="0"/>
              <a:buChar char="•"/>
            </a:pPr>
            <a:r>
              <a:rPr lang="lv-LV" dirty="0">
                <a:solidFill>
                  <a:schemeClr val="bg1"/>
                </a:solidFill>
                <a:latin typeface="+mj-lt"/>
                <a:ea typeface="Times New Roman" panose="02020603050405020304" pitchFamily="18" charset="0"/>
              </a:rPr>
              <a:t>www.zemesgramata.lv – iespēja iesniegt un dzēst paziņojumus par atzīmi Zemesgrāmatu likuma</a:t>
            </a:r>
            <a:r>
              <a:rPr lang="lv-LV" dirty="0">
                <a:solidFill>
                  <a:schemeClr val="bg1"/>
                </a:solidFill>
                <a:latin typeface="+mj-lt"/>
              </a:rPr>
              <a:t> 118.</a:t>
            </a:r>
            <a:r>
              <a:rPr lang="lv-LV" baseline="30000" dirty="0">
                <a:solidFill>
                  <a:schemeClr val="bg1"/>
                </a:solidFill>
                <a:latin typeface="+mj-lt"/>
              </a:rPr>
              <a:t>1</a:t>
            </a:r>
            <a:r>
              <a:rPr lang="lv-LV" dirty="0">
                <a:solidFill>
                  <a:schemeClr val="bg1"/>
                </a:solidFill>
                <a:latin typeface="+mj-lt"/>
                <a:ea typeface="Times New Roman" panose="02020603050405020304" pitchFamily="18" charset="0"/>
              </a:rPr>
              <a:t> pantā noteiktā kārtībā </a:t>
            </a:r>
            <a:r>
              <a:rPr lang="lv-LV" dirty="0">
                <a:solidFill>
                  <a:schemeClr val="bg1"/>
                </a:solidFill>
                <a:latin typeface="+mj-lt"/>
              </a:rPr>
              <a:t>  </a:t>
            </a:r>
            <a:endParaRPr lang="lv-LV" dirty="0">
              <a:solidFill>
                <a:schemeClr val="bg1"/>
              </a:solidFill>
              <a:latin typeface="+mj-lt"/>
              <a:ea typeface="Calibri" panose="020F0502020204030204" pitchFamily="34" charset="0"/>
            </a:endParaRPr>
          </a:p>
          <a:p>
            <a:pPr marL="2114550" lvl="4" indent="-285750">
              <a:buFont typeface="Arial" panose="020B0604020202020204" pitchFamily="34" charset="0"/>
              <a:buChar char="•"/>
            </a:pPr>
            <a:r>
              <a:rPr lang="lv-LV" dirty="0">
                <a:solidFill>
                  <a:schemeClr val="bg1"/>
                </a:solidFill>
                <a:latin typeface="+mj-lt"/>
                <a:ea typeface="Times New Roman" panose="02020603050405020304" pitchFamily="18" charset="0"/>
              </a:rPr>
              <a:t>Sasaiste ar www.kadastrs.lv īpašumu līmenī</a:t>
            </a:r>
          </a:p>
          <a:p>
            <a:pPr marL="2114550" lvl="4" indent="-285750">
              <a:buFont typeface="Arial" panose="020B0604020202020204" pitchFamily="34" charset="0"/>
              <a:buChar char="•"/>
            </a:pPr>
            <a:r>
              <a:rPr lang="lv-LV" dirty="0">
                <a:solidFill>
                  <a:schemeClr val="bg1"/>
                </a:solidFill>
                <a:latin typeface="+mj-lt"/>
                <a:ea typeface="Calibri" panose="020F0502020204030204" pitchFamily="34" charset="0"/>
              </a:rPr>
              <a:t>Īpašumtiesību monitorings VVDZ</a:t>
            </a:r>
          </a:p>
          <a:p>
            <a:pPr marL="2286000" lvl="4" indent="-457200">
              <a:buFont typeface="Arial" panose="020B0604020202020204" pitchFamily="34" charset="0"/>
              <a:buChar char="•"/>
            </a:pPr>
            <a:endParaRPr lang="lv-LV" dirty="0">
              <a:solidFill>
                <a:schemeClr val="bg1"/>
              </a:solidFill>
              <a:latin typeface="+mj-lt"/>
              <a:ea typeface="Calibri" panose="020F0502020204030204" pitchFamily="34" charset="0"/>
            </a:endParaRPr>
          </a:p>
          <a:p>
            <a:pPr marL="2286000" lvl="4" indent="-457200">
              <a:buFont typeface="Arial" panose="020B0604020202020204" pitchFamily="34" charset="0"/>
              <a:buChar char="•"/>
            </a:pPr>
            <a:endParaRPr lang="lv-LV" dirty="0">
              <a:solidFill>
                <a:schemeClr val="bg1"/>
              </a:solidFill>
              <a:latin typeface="+mj-lt"/>
              <a:ea typeface="Calibri" panose="020F0502020204030204" pitchFamily="34" charset="0"/>
            </a:endParaRPr>
          </a:p>
          <a:p>
            <a:pPr lvl="5"/>
            <a:r>
              <a:rPr lang="lv-LV" dirty="0">
                <a:solidFill>
                  <a:schemeClr val="bg1"/>
                </a:solidFill>
                <a:latin typeface="+mj-lt"/>
              </a:rPr>
              <a:t>Datu saņemšanas tiešsaistē: </a:t>
            </a:r>
          </a:p>
          <a:p>
            <a:r>
              <a:rPr lang="lv-LV" dirty="0">
                <a:solidFill>
                  <a:schemeClr val="bg1"/>
                </a:solidFill>
                <a:latin typeface="+mj-lt"/>
              </a:rPr>
              <a:t>			Kontu reģistrs 				Mantojumu reģistrs</a:t>
            </a:r>
          </a:p>
          <a:p>
            <a:pPr marL="2114550" lvl="4" indent="-285750">
              <a:buFont typeface="Arial" panose="020B0604020202020204" pitchFamily="34" charset="0"/>
              <a:buChar char="•"/>
            </a:pPr>
            <a:r>
              <a:rPr lang="lv-LV" dirty="0">
                <a:solidFill>
                  <a:schemeClr val="bg1"/>
                </a:solidFill>
                <a:latin typeface="+mj-lt"/>
              </a:rPr>
              <a:t>Izpildu lietu un saistīto ierakstu arhivēšanas funkcionalitāte</a:t>
            </a:r>
          </a:p>
          <a:p>
            <a:pPr marL="2114550" lvl="4" indent="-285750">
              <a:buFont typeface="Arial" panose="020B0604020202020204" pitchFamily="34" charset="0"/>
              <a:buChar char="•"/>
            </a:pPr>
            <a:r>
              <a:rPr lang="lv-LV" dirty="0">
                <a:solidFill>
                  <a:schemeClr val="bg1"/>
                </a:solidFill>
                <a:latin typeface="+mj-lt"/>
              </a:rPr>
              <a:t>Naudas līdzekļu deponēšanas lietas</a:t>
            </a:r>
          </a:p>
          <a:p>
            <a:pPr marL="2114550" lvl="4" indent="-285750">
              <a:buFont typeface="Arial" panose="020B0604020202020204" pitchFamily="34" charset="0"/>
              <a:buChar char="•"/>
            </a:pPr>
            <a:r>
              <a:rPr lang="lv-LV" dirty="0">
                <a:solidFill>
                  <a:schemeClr val="bg1"/>
                </a:solidFill>
                <a:latin typeface="+mj-lt"/>
              </a:rPr>
              <a:t>Sasaiste ar VVDZ IS</a:t>
            </a:r>
          </a:p>
          <a:p>
            <a:pPr lvl="4"/>
            <a:endParaRPr lang="lv-LV" dirty="0">
              <a:solidFill>
                <a:schemeClr val="bg1"/>
              </a:solidFill>
              <a:latin typeface="+mj-lt"/>
            </a:endParaRPr>
          </a:p>
          <a:p>
            <a:pPr marL="2571750" lvl="5" indent="-285750">
              <a:buFont typeface="Arial" panose="020B0604020202020204" pitchFamily="34" charset="0"/>
              <a:buChar char="•"/>
            </a:pPr>
            <a:endParaRPr lang="lv-LV" dirty="0">
              <a:solidFill>
                <a:schemeClr val="bg1"/>
              </a:solidFill>
              <a:latin typeface="+mj-lt"/>
            </a:endParaRPr>
          </a:p>
          <a:p>
            <a:pPr marL="2171700" lvl="4" indent="-342900">
              <a:buFont typeface="Arial" panose="020B0604020202020204" pitchFamily="34" charset="0"/>
              <a:buChar char="•"/>
            </a:pPr>
            <a:r>
              <a:rPr lang="lv-LV" sz="2000" dirty="0">
                <a:solidFill>
                  <a:schemeClr val="bg1"/>
                </a:solidFill>
                <a:latin typeface="+mj-lt"/>
                <a:ea typeface="Calibri" panose="020F0502020204030204" pitchFamily="34" charset="0"/>
              </a:rPr>
              <a:t>E-vēlēšanu nodrošināšana tiesnešu pašpārvaldes institūcijām  </a:t>
            </a:r>
          </a:p>
          <a:p>
            <a:pPr marL="800100" lvl="1" indent="-342900">
              <a:lnSpc>
                <a:spcPct val="115000"/>
              </a:lnSpc>
              <a:spcAft>
                <a:spcPts val="0"/>
              </a:spcAft>
              <a:buFont typeface="Arial" panose="020B0604020202020204" pitchFamily="34" charset="0"/>
              <a:buChar char="•"/>
            </a:pPr>
            <a:endParaRPr lang="lv-LV" sz="2800" dirty="0">
              <a:solidFill>
                <a:schemeClr val="bg1"/>
              </a:solidFill>
              <a:latin typeface="+mj-lt"/>
              <a:ea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endParaRPr lang="lv-LV" sz="2400" dirty="0">
              <a:latin typeface="+mj-lt"/>
              <a:ea typeface="Calibri" panose="020F0502020204030204" pitchFamily="34" charset="0"/>
            </a:endParaRPr>
          </a:p>
          <a:p>
            <a:pPr marL="742950" lvl="1" indent="-285750">
              <a:lnSpc>
                <a:spcPct val="115000"/>
              </a:lnSpc>
              <a:spcAft>
                <a:spcPts val="0"/>
              </a:spcAft>
              <a:buFont typeface="Courier New" panose="02070309020205020404" pitchFamily="49" charset="0"/>
              <a:buChar char="o"/>
            </a:pPr>
            <a:endParaRPr lang="lv-LV" dirty="0">
              <a:effectLst/>
            </a:endParaRPr>
          </a:p>
        </p:txBody>
      </p:sp>
      <p:sp>
        <p:nvSpPr>
          <p:cNvPr id="7" name="Taisnstūris 6">
            <a:extLst>
              <a:ext uri="{FF2B5EF4-FFF2-40B4-BE49-F238E27FC236}">
                <a16:creationId xmlns:a16="http://schemas.microsoft.com/office/drawing/2014/main" id="{67702E0A-D37C-4929-9F2B-0247C0996CDE}"/>
              </a:ext>
            </a:extLst>
          </p:cNvPr>
          <p:cNvSpPr/>
          <p:nvPr/>
        </p:nvSpPr>
        <p:spPr>
          <a:xfrm>
            <a:off x="1809750" y="4429125"/>
            <a:ext cx="8972550" cy="2047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sz="2400" dirty="0"/>
          </a:p>
        </p:txBody>
      </p:sp>
      <p:sp>
        <p:nvSpPr>
          <p:cNvPr id="2" name="Taisnstūris 1">
            <a:extLst>
              <a:ext uri="{FF2B5EF4-FFF2-40B4-BE49-F238E27FC236}">
                <a16:creationId xmlns:a16="http://schemas.microsoft.com/office/drawing/2014/main" id="{7A9493B4-FE4C-451F-A4F2-E5701B40D8F6}"/>
              </a:ext>
            </a:extLst>
          </p:cNvPr>
          <p:cNvSpPr/>
          <p:nvPr/>
        </p:nvSpPr>
        <p:spPr>
          <a:xfrm>
            <a:off x="838200" y="652007"/>
            <a:ext cx="1463040" cy="1129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dirty="0"/>
              <a:t>TIS</a:t>
            </a:r>
          </a:p>
        </p:txBody>
      </p:sp>
      <p:cxnSp>
        <p:nvCxnSpPr>
          <p:cNvPr id="8" name="Taisns savienotājs 7">
            <a:extLst>
              <a:ext uri="{FF2B5EF4-FFF2-40B4-BE49-F238E27FC236}">
                <a16:creationId xmlns:a16="http://schemas.microsoft.com/office/drawing/2014/main" id="{39F5746B-72BB-4BB1-B11E-B2E7907A520D}"/>
              </a:ext>
            </a:extLst>
          </p:cNvPr>
          <p:cNvCxnSpPr/>
          <p:nvPr/>
        </p:nvCxnSpPr>
        <p:spPr>
          <a:xfrm>
            <a:off x="2115047" y="652007"/>
            <a:ext cx="0" cy="11290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aisnstūris: ar vienu apaļu stūri 8">
            <a:extLst>
              <a:ext uri="{FF2B5EF4-FFF2-40B4-BE49-F238E27FC236}">
                <a16:creationId xmlns:a16="http://schemas.microsoft.com/office/drawing/2014/main" id="{CCA8A64C-D495-4446-84AA-63C08ECF7309}"/>
              </a:ext>
            </a:extLst>
          </p:cNvPr>
          <p:cNvSpPr/>
          <p:nvPr/>
        </p:nvSpPr>
        <p:spPr>
          <a:xfrm>
            <a:off x="946219" y="1979875"/>
            <a:ext cx="1168828" cy="1296062"/>
          </a:xfrm>
          <a:prstGeom prst="round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dirty="0"/>
              <a:t>VVDZ</a:t>
            </a:r>
          </a:p>
        </p:txBody>
      </p:sp>
      <p:cxnSp>
        <p:nvCxnSpPr>
          <p:cNvPr id="11" name="Taisns savienotājs 10">
            <a:extLst>
              <a:ext uri="{FF2B5EF4-FFF2-40B4-BE49-F238E27FC236}">
                <a16:creationId xmlns:a16="http://schemas.microsoft.com/office/drawing/2014/main" id="{960D2896-B226-4C3D-9866-DF0D5912BB5D}"/>
              </a:ext>
            </a:extLst>
          </p:cNvPr>
          <p:cNvCxnSpPr/>
          <p:nvPr/>
        </p:nvCxnSpPr>
        <p:spPr>
          <a:xfrm>
            <a:off x="2115047" y="2178657"/>
            <a:ext cx="0" cy="10257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aisnstūris 11">
            <a:extLst>
              <a:ext uri="{FF2B5EF4-FFF2-40B4-BE49-F238E27FC236}">
                <a16:creationId xmlns:a16="http://schemas.microsoft.com/office/drawing/2014/main" id="{79E4D9DE-8F99-4E53-A81C-96FD5F83ABA9}"/>
              </a:ext>
            </a:extLst>
          </p:cNvPr>
          <p:cNvSpPr/>
          <p:nvPr/>
        </p:nvSpPr>
        <p:spPr>
          <a:xfrm>
            <a:off x="799117" y="3582064"/>
            <a:ext cx="1463031" cy="1363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dirty="0"/>
              <a:t>ILR</a:t>
            </a:r>
          </a:p>
        </p:txBody>
      </p:sp>
      <p:cxnSp>
        <p:nvCxnSpPr>
          <p:cNvPr id="14" name="Taisns savienotājs 13">
            <a:extLst>
              <a:ext uri="{FF2B5EF4-FFF2-40B4-BE49-F238E27FC236}">
                <a16:creationId xmlns:a16="http://schemas.microsoft.com/office/drawing/2014/main" id="{012F72F9-7D86-4B6F-90F0-7F66D83EC068}"/>
              </a:ext>
            </a:extLst>
          </p:cNvPr>
          <p:cNvCxnSpPr/>
          <p:nvPr/>
        </p:nvCxnSpPr>
        <p:spPr>
          <a:xfrm>
            <a:off x="2115047" y="3825380"/>
            <a:ext cx="0" cy="12583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Taisns savienotājs 15">
            <a:extLst>
              <a:ext uri="{FF2B5EF4-FFF2-40B4-BE49-F238E27FC236}">
                <a16:creationId xmlns:a16="http://schemas.microsoft.com/office/drawing/2014/main" id="{E0081DC8-79EB-4806-A3F3-6FEA9C1A6F68}"/>
              </a:ext>
            </a:extLst>
          </p:cNvPr>
          <p:cNvCxnSpPr/>
          <p:nvPr/>
        </p:nvCxnSpPr>
        <p:spPr>
          <a:xfrm>
            <a:off x="2301240" y="4051883"/>
            <a:ext cx="80810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aisnstūris 16">
            <a:extLst>
              <a:ext uri="{FF2B5EF4-FFF2-40B4-BE49-F238E27FC236}">
                <a16:creationId xmlns:a16="http://schemas.microsoft.com/office/drawing/2014/main" id="{0ACB4A2C-D2BA-4C41-A165-7A16FB0C9300}"/>
              </a:ext>
            </a:extLst>
          </p:cNvPr>
          <p:cNvSpPr/>
          <p:nvPr/>
        </p:nvSpPr>
        <p:spPr>
          <a:xfrm>
            <a:off x="1110060" y="5327186"/>
            <a:ext cx="919320" cy="931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dirty="0"/>
              <a:t>+</a:t>
            </a:r>
          </a:p>
        </p:txBody>
      </p:sp>
      <p:cxnSp>
        <p:nvCxnSpPr>
          <p:cNvPr id="6" name="Taisns savienotājs 5">
            <a:extLst>
              <a:ext uri="{FF2B5EF4-FFF2-40B4-BE49-F238E27FC236}">
                <a16:creationId xmlns:a16="http://schemas.microsoft.com/office/drawing/2014/main" id="{532D9D39-5DCD-469F-8FBF-6E2805EB17EB}"/>
              </a:ext>
            </a:extLst>
          </p:cNvPr>
          <p:cNvCxnSpPr/>
          <p:nvPr/>
        </p:nvCxnSpPr>
        <p:spPr>
          <a:xfrm>
            <a:off x="2105902" y="5444632"/>
            <a:ext cx="0" cy="8137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72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0DF5EDFC-A914-4535-86CC-BDFE6F877A7D}"/>
              </a:ext>
            </a:extLst>
          </p:cNvPr>
          <p:cNvSpPr>
            <a:spLocks noGrp="1"/>
          </p:cNvSpPr>
          <p:nvPr>
            <p:ph idx="1"/>
          </p:nvPr>
        </p:nvSpPr>
        <p:spPr/>
        <p:txBody>
          <a:bodyPr/>
          <a:lstStyle/>
          <a:p>
            <a:pPr marL="0" indent="0" algn="ctr">
              <a:buNone/>
            </a:pPr>
            <a:endParaRPr lang="lv-LV" dirty="0"/>
          </a:p>
          <a:p>
            <a:pPr marL="0" indent="0" algn="ctr">
              <a:buNone/>
            </a:pPr>
            <a:endParaRPr lang="lv-LV" dirty="0">
              <a:solidFill>
                <a:schemeClr val="bg1"/>
              </a:solidFill>
            </a:endParaRPr>
          </a:p>
          <a:p>
            <a:pPr marL="0" indent="0" algn="ctr">
              <a:buNone/>
            </a:pPr>
            <a:r>
              <a:rPr lang="lv-LV" sz="4800" dirty="0">
                <a:solidFill>
                  <a:schemeClr val="bg1"/>
                </a:solidFill>
              </a:rPr>
              <a:t>PROJEKTI UN SADARBĪBA  </a:t>
            </a:r>
          </a:p>
        </p:txBody>
      </p:sp>
    </p:spTree>
    <p:extLst>
      <p:ext uri="{BB962C8B-B14F-4D97-AF65-F5344CB8AC3E}">
        <p14:creationId xmlns:p14="http://schemas.microsoft.com/office/powerpoint/2010/main" val="43378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Attēls 4" descr="Attēls, kurā ir karte, teksts&#10;&#10;Apraksts izveidots ar ļoti augstu ticamību">
            <a:extLst>
              <a:ext uri="{FF2B5EF4-FFF2-40B4-BE49-F238E27FC236}">
                <a16:creationId xmlns:a16="http://schemas.microsoft.com/office/drawing/2014/main" id="{F1FFBC28-5B4F-4A4A-9CAA-CD1727684846}"/>
              </a:ext>
            </a:extLst>
          </p:cNvPr>
          <p:cNvPicPr>
            <a:picLocks noChangeAspect="1"/>
          </p:cNvPicPr>
          <p:nvPr/>
        </p:nvPicPr>
        <p:blipFill rotWithShape="1">
          <a:blip r:embed="rId3">
            <a:extLst>
              <a:ext uri="{28A0092B-C50C-407E-A947-70E740481C1C}">
                <a14:useLocalDpi xmlns:a14="http://schemas.microsoft.com/office/drawing/2010/main" val="0"/>
              </a:ext>
            </a:extLst>
          </a:blip>
          <a:srcRect l="16293" r="3468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Satura vietturis 2">
            <a:extLst>
              <a:ext uri="{FF2B5EF4-FFF2-40B4-BE49-F238E27FC236}">
                <a16:creationId xmlns:a16="http://schemas.microsoft.com/office/drawing/2014/main" id="{1B3D4B64-5EE4-446D-BEA7-741ADE4A8B79}"/>
              </a:ext>
            </a:extLst>
          </p:cNvPr>
          <p:cNvSpPr>
            <a:spLocks noGrp="1"/>
          </p:cNvSpPr>
          <p:nvPr>
            <p:ph idx="1"/>
          </p:nvPr>
        </p:nvSpPr>
        <p:spPr>
          <a:xfrm>
            <a:off x="90535" y="270933"/>
            <a:ext cx="6750532" cy="6242756"/>
          </a:xfrm>
        </p:spPr>
        <p:txBody>
          <a:bodyPr>
            <a:normAutofit fontScale="25000" lnSpcReduction="20000"/>
          </a:bodyPr>
          <a:lstStyle/>
          <a:p>
            <a:pPr lvl="0"/>
            <a:endParaRPr lang="lv-LV" sz="900" dirty="0">
              <a:latin typeface="+mj-lt"/>
            </a:endParaRPr>
          </a:p>
          <a:p>
            <a:pPr lvl="0"/>
            <a:r>
              <a:rPr lang="lv-LV" sz="9600" dirty="0">
                <a:solidFill>
                  <a:schemeClr val="bg1"/>
                </a:solidFill>
                <a:latin typeface="+mj-lt"/>
              </a:rPr>
              <a:t>E-lietas uzsākšana</a:t>
            </a:r>
          </a:p>
          <a:p>
            <a:pPr lvl="0"/>
            <a:r>
              <a:rPr lang="lv-LV" sz="9600" dirty="0">
                <a:solidFill>
                  <a:schemeClr val="bg1"/>
                </a:solidFill>
                <a:latin typeface="+mj-lt"/>
              </a:rPr>
              <a:t>ESF projekta uzsākšana</a:t>
            </a:r>
          </a:p>
          <a:p>
            <a:pPr lvl="0"/>
            <a:r>
              <a:rPr lang="lv-LV" sz="9600" dirty="0">
                <a:solidFill>
                  <a:schemeClr val="bg1"/>
                </a:solidFill>
                <a:latin typeface="+mj-lt"/>
              </a:rPr>
              <a:t>ECLI</a:t>
            </a:r>
          </a:p>
          <a:p>
            <a:pPr lvl="0"/>
            <a:r>
              <a:rPr lang="lv-LV" sz="9600" dirty="0">
                <a:solidFill>
                  <a:schemeClr val="bg1"/>
                </a:solidFill>
                <a:latin typeface="+mj-lt"/>
              </a:rPr>
              <a:t>Baltijas valstu seminārs</a:t>
            </a:r>
          </a:p>
          <a:p>
            <a:pPr lvl="0"/>
            <a:r>
              <a:rPr lang="lv-LV" sz="9600" dirty="0">
                <a:solidFill>
                  <a:schemeClr val="bg1"/>
                </a:solidFill>
                <a:latin typeface="+mj-lt"/>
              </a:rPr>
              <a:t>ELRA</a:t>
            </a:r>
          </a:p>
          <a:p>
            <a:pPr lvl="0"/>
            <a:r>
              <a:rPr lang="lv-LV" sz="9600" dirty="0">
                <a:solidFill>
                  <a:schemeClr val="bg1"/>
                </a:solidFill>
                <a:latin typeface="+mj-lt"/>
              </a:rPr>
              <a:t>Procesu robotizācija </a:t>
            </a:r>
          </a:p>
          <a:p>
            <a:pPr lvl="0"/>
            <a:r>
              <a:rPr lang="lv-LV" sz="9600" dirty="0">
                <a:solidFill>
                  <a:schemeClr val="bg1"/>
                </a:solidFill>
                <a:latin typeface="+mj-lt"/>
              </a:rPr>
              <a:t>Biznesa inteliģences rīks </a:t>
            </a:r>
            <a:r>
              <a:rPr lang="lv-LV" sz="9600" dirty="0" err="1">
                <a:solidFill>
                  <a:schemeClr val="bg1"/>
                </a:solidFill>
                <a:latin typeface="+mj-lt"/>
              </a:rPr>
              <a:t>Microstrategy</a:t>
            </a:r>
            <a:endParaRPr lang="lv-LV" sz="9600" dirty="0">
              <a:solidFill>
                <a:schemeClr val="bg1"/>
              </a:solidFill>
              <a:latin typeface="+mj-lt"/>
            </a:endParaRPr>
          </a:p>
          <a:p>
            <a:pPr lvl="0"/>
            <a:endParaRPr lang="lv-LV" sz="4900" dirty="0">
              <a:latin typeface="+mj-lt"/>
            </a:endParaRPr>
          </a:p>
          <a:p>
            <a:pPr lvl="0"/>
            <a:r>
              <a:rPr lang="lv-LV" sz="9600" dirty="0">
                <a:solidFill>
                  <a:schemeClr val="bg1"/>
                </a:solidFill>
                <a:latin typeface="+mj-lt"/>
              </a:rPr>
              <a:t>Uzsākta </a:t>
            </a:r>
            <a:r>
              <a:rPr lang="lv-LV" sz="9600" dirty="0" err="1">
                <a:solidFill>
                  <a:schemeClr val="bg1"/>
                </a:solidFill>
                <a:latin typeface="+mj-lt"/>
              </a:rPr>
              <a:t>Twinning</a:t>
            </a:r>
            <a:r>
              <a:rPr lang="lv-LV" sz="9600" dirty="0">
                <a:solidFill>
                  <a:schemeClr val="bg1"/>
                </a:solidFill>
                <a:latin typeface="+mj-lt"/>
              </a:rPr>
              <a:t> projekta  “Tiesās nodarbināto apmācības </a:t>
            </a:r>
            <a:r>
              <a:rPr lang="lv-LV" sz="9600" dirty="0" err="1">
                <a:solidFill>
                  <a:schemeClr val="bg1"/>
                </a:solidFill>
                <a:latin typeface="+mj-lt"/>
              </a:rPr>
              <a:t>Twinning</a:t>
            </a:r>
            <a:r>
              <a:rPr lang="lv-LV" sz="9600" dirty="0">
                <a:solidFill>
                  <a:schemeClr val="bg1"/>
                </a:solidFill>
                <a:latin typeface="+mj-lt"/>
              </a:rPr>
              <a:t> ietvaros” Gruzijā īstenošana. Periods 08.2017.- 02.2019. </a:t>
            </a:r>
          </a:p>
          <a:p>
            <a:pPr lvl="0"/>
            <a:endParaRPr lang="lv-LV" sz="9600" dirty="0">
              <a:solidFill>
                <a:schemeClr val="bg1"/>
              </a:solidFill>
              <a:latin typeface="+mj-lt"/>
            </a:endParaRPr>
          </a:p>
          <a:p>
            <a:pPr lvl="0"/>
            <a:r>
              <a:rPr lang="lv-LV" sz="9600" dirty="0">
                <a:solidFill>
                  <a:schemeClr val="bg1"/>
                </a:solidFill>
                <a:latin typeface="+mj-lt"/>
              </a:rPr>
              <a:t>Īstenots Ziemeļvalstu un Baltijas valstu mobilitātes programmas „Valsts administrācija” projekts „Pieredzes un darba metožu apmaiņa tiesu komunikācijai ar masu medijiem un darbam ar patvēruma meklētāju lietām”.  </a:t>
            </a:r>
          </a:p>
          <a:p>
            <a:pPr marL="0" lvl="0" indent="0">
              <a:buNone/>
            </a:pPr>
            <a:r>
              <a:rPr lang="lv-LV" sz="9600" dirty="0">
                <a:solidFill>
                  <a:schemeClr val="bg1"/>
                </a:solidFill>
                <a:latin typeface="+mj-lt"/>
              </a:rPr>
              <a:t>   Periods 09.2017.-12.2017</a:t>
            </a:r>
          </a:p>
        </p:txBody>
      </p:sp>
      <p:cxnSp>
        <p:nvCxnSpPr>
          <p:cNvPr id="8" name="Taisns savienotājs 7">
            <a:extLst>
              <a:ext uri="{FF2B5EF4-FFF2-40B4-BE49-F238E27FC236}">
                <a16:creationId xmlns:a16="http://schemas.microsoft.com/office/drawing/2014/main" id="{FA2A9271-F761-45CE-9931-CD526546B827}"/>
              </a:ext>
            </a:extLst>
          </p:cNvPr>
          <p:cNvCxnSpPr/>
          <p:nvPr/>
        </p:nvCxnSpPr>
        <p:spPr>
          <a:xfrm>
            <a:off x="655320" y="2316480"/>
            <a:ext cx="45720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707307"/>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596</Words>
  <Application>Microsoft Office PowerPoint</Application>
  <PresentationFormat>Platekrāna</PresentationFormat>
  <Paragraphs>165</Paragraphs>
  <Slides>17</Slides>
  <Notes>1</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17</vt:i4>
      </vt:variant>
    </vt:vector>
  </HeadingPairs>
  <TitlesOfParts>
    <vt:vector size="23" baseType="lpstr">
      <vt:lpstr>Arial</vt:lpstr>
      <vt:lpstr>Calibri</vt:lpstr>
      <vt:lpstr>Calibri Light</vt:lpstr>
      <vt:lpstr>Courier New</vt:lpstr>
      <vt:lpstr>Times New Roman</vt:lpstr>
      <vt:lpstr>Office dizains</vt:lpstr>
      <vt:lpstr>PowerPoint prezentācija</vt:lpstr>
      <vt:lpstr>PowerPoint prezentācija</vt:lpstr>
      <vt:lpstr>PowerPoint prezentācija</vt:lpstr>
      <vt:lpstr>PowerPoint prezentācija</vt:lpstr>
      <vt:lpstr>Personāls </vt:lpstr>
      <vt:lpstr>PowerPoint prezentācija</vt:lpstr>
      <vt:lpstr>PowerPoint prezentācija</vt:lpstr>
      <vt:lpstr>PowerPoint prezentācija</vt:lpstr>
      <vt:lpstr>PowerPoint prezentācija</vt:lpstr>
      <vt:lpstr>PowerPoint prezentācija</vt:lpstr>
      <vt:lpstr>PowerPoint prezentācija</vt:lpstr>
      <vt:lpstr>Konferences, semināri 2018.gadā </vt:lpstr>
      <vt:lpstr>PowerPoint prezentācija</vt:lpstr>
      <vt:lpstr>PowerPoint prezentācija</vt:lpstr>
      <vt:lpstr>Sasniegumi  </vt:lpstr>
      <vt:lpstr>Izaicinājumi 2018. gadā</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Maija Orupa</dc:creator>
  <cp:lastModifiedBy>Maija Orupa</cp:lastModifiedBy>
  <cp:revision>61</cp:revision>
  <dcterms:created xsi:type="dcterms:W3CDTF">2018-06-04T10:34:33Z</dcterms:created>
  <dcterms:modified xsi:type="dcterms:W3CDTF">2018-08-23T11:01:24Z</dcterms:modified>
</cp:coreProperties>
</file>