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53"/>
  </p:notesMasterIdLst>
  <p:sldIdLst>
    <p:sldId id="256" r:id="rId2"/>
    <p:sldId id="266" r:id="rId3"/>
    <p:sldId id="259" r:id="rId4"/>
    <p:sldId id="261" r:id="rId5"/>
    <p:sldId id="306" r:id="rId6"/>
    <p:sldId id="307" r:id="rId7"/>
    <p:sldId id="302" r:id="rId8"/>
    <p:sldId id="308" r:id="rId9"/>
    <p:sldId id="328" r:id="rId10"/>
    <p:sldId id="285" r:id="rId11"/>
    <p:sldId id="303" r:id="rId12"/>
    <p:sldId id="294" r:id="rId13"/>
    <p:sldId id="287" r:id="rId14"/>
    <p:sldId id="270" r:id="rId15"/>
    <p:sldId id="327" r:id="rId16"/>
    <p:sldId id="288" r:id="rId17"/>
    <p:sldId id="290" r:id="rId18"/>
    <p:sldId id="317" r:id="rId19"/>
    <p:sldId id="289" r:id="rId20"/>
    <p:sldId id="293" r:id="rId21"/>
    <p:sldId id="319" r:id="rId22"/>
    <p:sldId id="300" r:id="rId23"/>
    <p:sldId id="315" r:id="rId24"/>
    <p:sldId id="314" r:id="rId25"/>
    <p:sldId id="301" r:id="rId26"/>
    <p:sldId id="304" r:id="rId27"/>
    <p:sldId id="305" r:id="rId28"/>
    <p:sldId id="309" r:id="rId29"/>
    <p:sldId id="310" r:id="rId30"/>
    <p:sldId id="316" r:id="rId31"/>
    <p:sldId id="291" r:id="rId32"/>
    <p:sldId id="326" r:id="rId33"/>
    <p:sldId id="324" r:id="rId34"/>
    <p:sldId id="297" r:id="rId35"/>
    <p:sldId id="320" r:id="rId36"/>
    <p:sldId id="298" r:id="rId37"/>
    <p:sldId id="322" r:id="rId38"/>
    <p:sldId id="323" r:id="rId39"/>
    <p:sldId id="321" r:id="rId40"/>
    <p:sldId id="318" r:id="rId41"/>
    <p:sldId id="325" r:id="rId42"/>
    <p:sldId id="311" r:id="rId43"/>
    <p:sldId id="312" r:id="rId44"/>
    <p:sldId id="262" r:id="rId45"/>
    <p:sldId id="260" r:id="rId46"/>
    <p:sldId id="313" r:id="rId47"/>
    <p:sldId id="329" r:id="rId48"/>
    <p:sldId id="279" r:id="rId49"/>
    <p:sldId id="282" r:id="rId50"/>
    <p:sldId id="283" r:id="rId51"/>
    <p:sldId id="284" r:id="rId52"/>
  </p:sldIdLst>
  <p:sldSz cx="9144000" cy="5143500" type="screen16x9"/>
  <p:notesSz cx="6858000" cy="9144000"/>
  <p:embeddedFontLst>
    <p:embeddedFont>
      <p:font typeface="Calibri" panose="020F0502020204030204" pitchFamily="34" charset="0"/>
      <p:regular r:id="rId54"/>
      <p:bold r:id="rId55"/>
      <p:italic r:id="rId56"/>
      <p:boldItalic r:id="rId57"/>
    </p:embeddedFont>
    <p:embeddedFont>
      <p:font typeface="Libre Baskerville" panose="020B0604020202020204" charset="0"/>
      <p:regular r:id="rId58"/>
      <p:bold r:id="rId59"/>
      <p:italic r:id="rId60"/>
    </p:embeddedFont>
    <p:embeddedFont>
      <p:font typeface="Cinzel" panose="020B0604020202020204" charset="0"/>
      <p:regular r:id="rId61"/>
      <p:bold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0B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DE1D7E-603B-40E9-A9D9-B4316449CA6E}">
  <a:tblStyle styleId="{3EDE1D7E-603B-40E9-A9D9-B4316449CA6E}"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78337" autoAdjust="0"/>
  </p:normalViewPr>
  <p:slideViewPr>
    <p:cSldViewPr snapToGrid="0">
      <p:cViewPr varScale="1">
        <p:scale>
          <a:sx n="118" d="100"/>
          <a:sy n="118" d="100"/>
        </p:scale>
        <p:origin x="3030" y="102"/>
      </p:cViewPr>
      <p:guideLst/>
    </p:cSldViewPr>
  </p:slideViewPr>
  <p:outlineViewPr>
    <p:cViewPr>
      <p:scale>
        <a:sx n="33" d="100"/>
        <a:sy n="33" d="100"/>
      </p:scale>
      <p:origin x="0" y="-234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jdreimanis\AppData\Local\Microsoft\Windows\INetCache\Content.Outlook\JOO8CB73\2016%20TA%20pars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jdreimanis\AppData\Local\Microsoft\Windows\INetCache\Content.Outlook\JOO8CB73\2016%20TA%20parsk.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sers\jdreimanis\AppData\Local\Microsoft\Windows\INetCache\Content.Outlook\JOO8CB73\2016%20TA%20parsk.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sers\jdreimanis\AppData\Local\Microsoft\Windows\INetCache\Content.Outlook\JOO8CB73\2016%20TA%20pars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Users\jdreimanis\AppData\Local\Microsoft\Windows\INetCache\Content.Outlook\JOO8CB73\2016%20TA%20parsk.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Users\jdreimanis\AppData\Local\Microsoft\Windows\INetCache\Content.Outlook\JOO8CB73\2016%20TA%20parsk.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Users\jdreimanis\AppData\Local\Microsoft\Windows\INetCache\Content.Outlook\JOO8CB73\2016%20TA%20parsk.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Sheet1!$D$2</c:f>
              <c:strCache>
                <c:ptCount val="1"/>
                <c:pt idx="0">
                  <c:v>No visiem tiesnešiem </c:v>
                </c:pt>
              </c:strCache>
            </c:strRef>
          </c:tx>
          <c:spPr>
            <a:solidFill>
              <a:schemeClr val="dk1">
                <a:tint val="885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Sheet1!$A$3:$A$8</c:f>
              <c:strCache>
                <c:ptCount val="6"/>
                <c:pt idx="0">
                  <c:v>1-10</c:v>
                </c:pt>
                <c:pt idx="1">
                  <c:v>11-50</c:v>
                </c:pt>
                <c:pt idx="2">
                  <c:v>51-100</c:v>
                </c:pt>
                <c:pt idx="3">
                  <c:v>101-200</c:v>
                </c:pt>
                <c:pt idx="4">
                  <c:v>201-500</c:v>
                </c:pt>
                <c:pt idx="5">
                  <c:v>501-2000</c:v>
                </c:pt>
              </c:strCache>
            </c:strRef>
          </c:cat>
          <c:val>
            <c:numRef>
              <c:f>Sheet1!$D$3:$D$8</c:f>
              <c:numCache>
                <c:formatCode>0%</c:formatCode>
                <c:ptCount val="6"/>
                <c:pt idx="0">
                  <c:v>0.28517110266159695</c:v>
                </c:pt>
                <c:pt idx="1">
                  <c:v>0.29277566539923955</c:v>
                </c:pt>
                <c:pt idx="2">
                  <c:v>0.18250950570342206</c:v>
                </c:pt>
                <c:pt idx="3">
                  <c:v>0.16920152091254753</c:v>
                </c:pt>
                <c:pt idx="4">
                  <c:v>6.4638783269961975E-2</c:v>
                </c:pt>
                <c:pt idx="5">
                  <c:v>2.0912547528517109E-2</c:v>
                </c:pt>
              </c:numCache>
            </c:numRef>
          </c:val>
          <c:extLst>
            <c:ext xmlns:c16="http://schemas.microsoft.com/office/drawing/2014/chart" uri="{C3380CC4-5D6E-409C-BE32-E72D297353CC}">
              <c16:uniqueId val="{00000000-621D-4CF9-ACFB-8CB290A79692}"/>
            </c:ext>
          </c:extLst>
        </c:ser>
        <c:ser>
          <c:idx val="1"/>
          <c:order val="1"/>
          <c:tx>
            <c:strRef>
              <c:f>Sheet1!$E$2</c:f>
              <c:strCache>
                <c:ptCount val="1"/>
                <c:pt idx="0">
                  <c:v>% no kopējā parakstu skaita</c:v>
                </c:pt>
              </c:strCache>
            </c:strRef>
          </c:tx>
          <c:spPr>
            <a:solidFill>
              <a:schemeClr val="dk1">
                <a:tint val="5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Sheet1!$A$3:$A$8</c:f>
              <c:strCache>
                <c:ptCount val="6"/>
                <c:pt idx="0">
                  <c:v>1-10</c:v>
                </c:pt>
                <c:pt idx="1">
                  <c:v>11-50</c:v>
                </c:pt>
                <c:pt idx="2">
                  <c:v>51-100</c:v>
                </c:pt>
                <c:pt idx="3">
                  <c:v>101-200</c:v>
                </c:pt>
                <c:pt idx="4">
                  <c:v>201-500</c:v>
                </c:pt>
                <c:pt idx="5">
                  <c:v>501-2000</c:v>
                </c:pt>
              </c:strCache>
            </c:strRef>
          </c:cat>
          <c:val>
            <c:numRef>
              <c:f>Sheet1!$E$3:$E$8</c:f>
              <c:numCache>
                <c:formatCode>0%</c:formatCode>
                <c:ptCount val="6"/>
                <c:pt idx="0">
                  <c:v>1.4940508382909681E-2</c:v>
                </c:pt>
                <c:pt idx="1">
                  <c:v>0.10115828375698575</c:v>
                </c:pt>
                <c:pt idx="2">
                  <c:v>0.15483594735893275</c:v>
                </c:pt>
                <c:pt idx="3">
                  <c:v>0.27100234360915809</c:v>
                </c:pt>
                <c:pt idx="4">
                  <c:v>0.23055255092842977</c:v>
                </c:pt>
                <c:pt idx="5">
                  <c:v>0.22751036596358393</c:v>
                </c:pt>
              </c:numCache>
            </c:numRef>
          </c:val>
          <c:extLst>
            <c:ext xmlns:c16="http://schemas.microsoft.com/office/drawing/2014/chart" uri="{C3380CC4-5D6E-409C-BE32-E72D297353CC}">
              <c16:uniqueId val="{00000001-621D-4CF9-ACFB-8CB290A79692}"/>
            </c:ext>
          </c:extLst>
        </c:ser>
        <c:dLbls>
          <c:dLblPos val="inEnd"/>
          <c:showLegendKey val="0"/>
          <c:showVal val="1"/>
          <c:showCatName val="0"/>
          <c:showSerName val="0"/>
          <c:showPercent val="0"/>
          <c:showBubbleSize val="0"/>
        </c:dLbls>
        <c:gapWidth val="65"/>
        <c:axId val="1857805247"/>
        <c:axId val="1854390799"/>
      </c:barChart>
      <c:catAx>
        <c:axId val="185780524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bg1">
                    <a:lumMod val="95000"/>
                  </a:schemeClr>
                </a:solidFill>
                <a:effectLst>
                  <a:outerShdw blurRad="38100" dist="38100" dir="2700000" algn="tl">
                    <a:srgbClr val="000000">
                      <a:alpha val="43137"/>
                    </a:srgbClr>
                  </a:outerShdw>
                </a:effectLst>
                <a:latin typeface="+mn-lt"/>
                <a:ea typeface="+mn-ea"/>
                <a:cs typeface="+mn-cs"/>
              </a:defRPr>
            </a:pPr>
            <a:endParaRPr lang="lv-LV"/>
          </a:p>
        </c:txPr>
        <c:crossAx val="1854390799"/>
        <c:crosses val="autoZero"/>
        <c:auto val="1"/>
        <c:lblAlgn val="ctr"/>
        <c:lblOffset val="100"/>
        <c:noMultiLvlLbl val="0"/>
      </c:catAx>
      <c:valAx>
        <c:axId val="1854390799"/>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857805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'[2016 TA parsk.xlsx]Sheet3'!$N$61</c:f>
              <c:strCache>
                <c:ptCount val="1"/>
                <c:pt idx="0">
                  <c:v>Saņemto lietu skaits</c:v>
                </c:pt>
              </c:strCache>
            </c:strRef>
          </c:tx>
          <c:dPt>
            <c:idx val="0"/>
            <c:bubble3D val="0"/>
            <c:spPr>
              <a:solidFill>
                <a:schemeClr val="dk1">
                  <a:tint val="885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9DD2-435B-BAF7-222632798182}"/>
              </c:ext>
            </c:extLst>
          </c:dPt>
          <c:dPt>
            <c:idx val="1"/>
            <c:bubble3D val="0"/>
            <c:spPr>
              <a:solidFill>
                <a:schemeClr val="dk1">
                  <a:tint val="5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9DD2-435B-BAF7-222632798182}"/>
              </c:ext>
            </c:extLst>
          </c:dPt>
          <c:dPt>
            <c:idx val="2"/>
            <c:bubble3D val="0"/>
            <c:spPr>
              <a:solidFill>
                <a:schemeClr val="dk1">
                  <a:tint val="7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9DD2-435B-BAF7-222632798182}"/>
              </c:ext>
            </c:extLst>
          </c:dPt>
          <c:dPt>
            <c:idx val="3"/>
            <c:bubble3D val="0"/>
            <c:spPr>
              <a:solidFill>
                <a:schemeClr val="dk1">
                  <a:tint val="985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9DD2-435B-BAF7-22263279818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'[2016 TA parsk.xlsx]Sheet3'!$O$59:$R$60</c:f>
              <c:multiLvlStrCache>
                <c:ptCount val="4"/>
                <c:lvl>
                  <c:pt idx="0">
                    <c:v>2015. gads</c:v>
                  </c:pt>
                  <c:pt idx="1">
                    <c:v>2016. gads</c:v>
                  </c:pt>
                  <c:pt idx="2">
                    <c:v>2015. gads</c:v>
                  </c:pt>
                  <c:pt idx="3">
                    <c:v>2016. gads</c:v>
                  </c:pt>
                </c:lvl>
                <c:lvl>
                  <c:pt idx="0">
                    <c:v>Pirmā instance</c:v>
                  </c:pt>
                  <c:pt idx="2">
                    <c:v>Apelācijas instance</c:v>
                  </c:pt>
                </c:lvl>
              </c:multiLvlStrCache>
            </c:multiLvlStrRef>
          </c:cat>
          <c:val>
            <c:numRef>
              <c:f>'[2016 TA parsk.xlsx]Sheet3'!$O$61:$R$61</c:f>
              <c:numCache>
                <c:formatCode>General</c:formatCode>
                <c:ptCount val="4"/>
                <c:pt idx="0">
                  <c:v>93812</c:v>
                </c:pt>
                <c:pt idx="1">
                  <c:v>94368</c:v>
                </c:pt>
                <c:pt idx="2">
                  <c:v>10410</c:v>
                </c:pt>
                <c:pt idx="3">
                  <c:v>10356</c:v>
                </c:pt>
              </c:numCache>
            </c:numRef>
          </c:val>
          <c:extLst>
            <c:ext xmlns:c16="http://schemas.microsoft.com/office/drawing/2014/chart" uri="{C3380CC4-5D6E-409C-BE32-E72D297353CC}">
              <c16:uniqueId val="{00000000-F789-4C96-8889-F72A1B59DC21}"/>
            </c:ext>
          </c:extLst>
        </c:ser>
        <c:ser>
          <c:idx val="1"/>
          <c:order val="1"/>
          <c:tx>
            <c:strRef>
              <c:f>'[2016 TA parsk.xlsx]Sheet3'!$N$62</c:f>
              <c:strCache>
                <c:ptCount val="1"/>
                <c:pt idx="0">
                  <c:v>Pabeigto lietu skaits</c:v>
                </c:pt>
              </c:strCache>
            </c:strRef>
          </c:tx>
          <c:dPt>
            <c:idx val="0"/>
            <c:bubble3D val="0"/>
            <c:spPr>
              <a:solidFill>
                <a:schemeClr val="dk1">
                  <a:tint val="885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9DD2-435B-BAF7-222632798182}"/>
              </c:ext>
            </c:extLst>
          </c:dPt>
          <c:dPt>
            <c:idx val="1"/>
            <c:bubble3D val="0"/>
            <c:spPr>
              <a:solidFill>
                <a:schemeClr val="dk1">
                  <a:tint val="5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9DD2-435B-BAF7-222632798182}"/>
              </c:ext>
            </c:extLst>
          </c:dPt>
          <c:dPt>
            <c:idx val="2"/>
            <c:bubble3D val="0"/>
            <c:spPr>
              <a:solidFill>
                <a:schemeClr val="dk1">
                  <a:tint val="75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D-9DD2-435B-BAF7-222632798182}"/>
              </c:ext>
            </c:extLst>
          </c:dPt>
          <c:dPt>
            <c:idx val="3"/>
            <c:bubble3D val="0"/>
            <c:spPr>
              <a:solidFill>
                <a:schemeClr val="dk1">
                  <a:tint val="985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F-9DD2-435B-BAF7-22263279818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'[2016 TA parsk.xlsx]Sheet3'!$O$59:$R$60</c:f>
              <c:multiLvlStrCache>
                <c:ptCount val="4"/>
                <c:lvl>
                  <c:pt idx="0">
                    <c:v>2015. gads</c:v>
                  </c:pt>
                  <c:pt idx="1">
                    <c:v>2016. gads</c:v>
                  </c:pt>
                  <c:pt idx="2">
                    <c:v>2015. gads</c:v>
                  </c:pt>
                  <c:pt idx="3">
                    <c:v>2016. gads</c:v>
                  </c:pt>
                </c:lvl>
                <c:lvl>
                  <c:pt idx="0">
                    <c:v>Pirmā instance</c:v>
                  </c:pt>
                  <c:pt idx="2">
                    <c:v>Apelācijas instance</c:v>
                  </c:pt>
                </c:lvl>
              </c:multiLvlStrCache>
            </c:multiLvlStrRef>
          </c:cat>
          <c:val>
            <c:numRef>
              <c:f>'[2016 TA parsk.xlsx]Sheet3'!$O$62:$R$62</c:f>
              <c:numCache>
                <c:formatCode>General</c:formatCode>
                <c:ptCount val="4"/>
                <c:pt idx="0">
                  <c:v>97263</c:v>
                </c:pt>
                <c:pt idx="1">
                  <c:v>94441</c:v>
                </c:pt>
                <c:pt idx="2">
                  <c:v>10403</c:v>
                </c:pt>
                <c:pt idx="3">
                  <c:v>10729</c:v>
                </c:pt>
              </c:numCache>
            </c:numRef>
          </c:val>
          <c:extLst>
            <c:ext xmlns:c16="http://schemas.microsoft.com/office/drawing/2014/chart" uri="{C3380CC4-5D6E-409C-BE32-E72D297353CC}">
              <c16:uniqueId val="{00000001-F789-4C96-8889-F72A1B59DC21}"/>
            </c:ext>
          </c:extLst>
        </c:ser>
        <c:dLbls>
          <c:showLegendKey val="0"/>
          <c:showVal val="0"/>
          <c:showCatName val="0"/>
          <c:showSerName val="0"/>
          <c:showPercent val="0"/>
          <c:showBubbleSize val="0"/>
          <c:showLeaderLines val="1"/>
        </c:dLbls>
        <c:firstSliceAng val="18"/>
      </c:pieChart>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tx>
            <c:strRef>
              <c:f>'[2016 TA parsk.xlsx]Sheet3'!$B$1:$B$2</c:f>
              <c:strCache>
                <c:ptCount val="2"/>
                <c:pt idx="0">
                  <c:v>Saņemtas lietas</c:v>
                </c:pt>
                <c:pt idx="1">
                  <c:v>2015.gadā</c:v>
                </c:pt>
              </c:strCache>
            </c:strRef>
          </c:tx>
          <c:spPr>
            <a:solidFill>
              <a:schemeClr val="dk1">
                <a:tint val="885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'[2016 TA parsk.xlsx]Sheet3'!$A$3:$A$11</c:f>
              <c:strCache>
                <c:ptCount val="8"/>
                <c:pt idx="0">
                  <c:v>civillietas 1-38.kat</c:v>
                </c:pt>
                <c:pt idx="1">
                  <c:v>civillietas 40-43.kat</c:v>
                </c:pt>
                <c:pt idx="2">
                  <c:v>civillietas 49-56.kat</c:v>
                </c:pt>
                <c:pt idx="3">
                  <c:v>Civillietas zgn</c:v>
                </c:pt>
                <c:pt idx="4">
                  <c:v>civillietas kopā</c:v>
                </c:pt>
                <c:pt idx="5">
                  <c:v>Krimināllietas</c:v>
                </c:pt>
                <c:pt idx="6">
                  <c:v>APK lietas</c:v>
                </c:pt>
                <c:pt idx="7">
                  <c:v>Administratīvās lietas</c:v>
                </c:pt>
              </c:strCache>
              <c:extLst/>
            </c:strRef>
          </c:cat>
          <c:val>
            <c:numRef>
              <c:f>'[2016 TA parsk.xlsx]Sheet3'!$B$3:$B$11</c:f>
              <c:numCache>
                <c:formatCode>General</c:formatCode>
                <c:ptCount val="8"/>
                <c:pt idx="0">
                  <c:v>37291</c:v>
                </c:pt>
                <c:pt idx="1">
                  <c:v>866</c:v>
                </c:pt>
                <c:pt idx="2">
                  <c:v>3075</c:v>
                </c:pt>
                <c:pt idx="3">
                  <c:v>28712</c:v>
                </c:pt>
                <c:pt idx="4">
                  <c:v>69944</c:v>
                </c:pt>
                <c:pt idx="5">
                  <c:v>10598</c:v>
                </c:pt>
                <c:pt idx="6">
                  <c:v>10950</c:v>
                </c:pt>
                <c:pt idx="7">
                  <c:v>2320</c:v>
                </c:pt>
              </c:numCache>
              <c:extLst/>
            </c:numRef>
          </c:val>
          <c:extLst>
            <c:ext xmlns:c16="http://schemas.microsoft.com/office/drawing/2014/chart" uri="{C3380CC4-5D6E-409C-BE32-E72D297353CC}">
              <c16:uniqueId val="{00000000-414A-40D9-BA70-9CB8B5283533}"/>
            </c:ext>
          </c:extLst>
        </c:ser>
        <c:ser>
          <c:idx val="1"/>
          <c:order val="1"/>
          <c:tx>
            <c:strRef>
              <c:f>'[2016 TA parsk.xlsx]Sheet3'!$C$1:$C$2</c:f>
              <c:strCache>
                <c:ptCount val="2"/>
                <c:pt idx="0">
                  <c:v>Saņemtas lietas</c:v>
                </c:pt>
                <c:pt idx="1">
                  <c:v>2016.gadā</c:v>
                </c:pt>
              </c:strCache>
            </c:strRef>
          </c:tx>
          <c:spPr>
            <a:solidFill>
              <a:schemeClr val="dk1">
                <a:tint val="5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'[2016 TA parsk.xlsx]Sheet3'!$A$3:$A$11</c:f>
              <c:strCache>
                <c:ptCount val="8"/>
                <c:pt idx="0">
                  <c:v>civillietas 1-38.kat</c:v>
                </c:pt>
                <c:pt idx="1">
                  <c:v>civillietas 40-43.kat</c:v>
                </c:pt>
                <c:pt idx="2">
                  <c:v>civillietas 49-56.kat</c:v>
                </c:pt>
                <c:pt idx="3">
                  <c:v>Civillietas zgn</c:v>
                </c:pt>
                <c:pt idx="4">
                  <c:v>civillietas kopā</c:v>
                </c:pt>
                <c:pt idx="5">
                  <c:v>Krimināllietas</c:v>
                </c:pt>
                <c:pt idx="6">
                  <c:v>APK lietas</c:v>
                </c:pt>
                <c:pt idx="7">
                  <c:v>Administratīvās lietas</c:v>
                </c:pt>
              </c:strCache>
              <c:extLst/>
            </c:strRef>
          </c:cat>
          <c:val>
            <c:numRef>
              <c:f>'[2016 TA parsk.xlsx]Sheet3'!$C$3:$C$11</c:f>
              <c:numCache>
                <c:formatCode>General</c:formatCode>
                <c:ptCount val="8"/>
                <c:pt idx="0">
                  <c:v>37066</c:v>
                </c:pt>
                <c:pt idx="1">
                  <c:v>647</c:v>
                </c:pt>
                <c:pt idx="2">
                  <c:v>2784</c:v>
                </c:pt>
                <c:pt idx="3">
                  <c:v>29632</c:v>
                </c:pt>
                <c:pt idx="4">
                  <c:v>70129</c:v>
                </c:pt>
                <c:pt idx="5">
                  <c:v>10790</c:v>
                </c:pt>
                <c:pt idx="6">
                  <c:v>11088</c:v>
                </c:pt>
                <c:pt idx="7">
                  <c:v>2361</c:v>
                </c:pt>
              </c:numCache>
              <c:extLst/>
            </c:numRef>
          </c:val>
          <c:extLst>
            <c:ext xmlns:c16="http://schemas.microsoft.com/office/drawing/2014/chart" uri="{C3380CC4-5D6E-409C-BE32-E72D297353CC}">
              <c16:uniqueId val="{00000001-414A-40D9-BA70-9CB8B5283533}"/>
            </c:ext>
          </c:extLst>
        </c:ser>
        <c:dLbls>
          <c:dLblPos val="inEnd"/>
          <c:showLegendKey val="0"/>
          <c:showVal val="1"/>
          <c:showCatName val="0"/>
          <c:showSerName val="0"/>
          <c:showPercent val="0"/>
          <c:showBubbleSize val="0"/>
        </c:dLbls>
        <c:gapWidth val="65"/>
        <c:axId val="513610816"/>
        <c:axId val="722855008"/>
        <c:extLst>
          <c:ext xmlns:c15="http://schemas.microsoft.com/office/drawing/2012/chart" uri="{02D57815-91ED-43cb-92C2-25804820EDAC}">
            <c15:filteredBarSeries>
              <c15:ser>
                <c:idx val="2"/>
                <c:order val="2"/>
                <c:tx>
                  <c:strRef>
                    <c:extLst>
                      <c:ext uri="{02D57815-91ED-43cb-92C2-25804820EDAC}">
                        <c15:formulaRef>
                          <c15:sqref>'[2016 TA parsk.xlsx]Sheet3'!$D$1:$D$2</c15:sqref>
                        </c15:formulaRef>
                      </c:ext>
                    </c:extLst>
                    <c:strCache>
                      <c:ptCount val="2"/>
                      <c:pt idx="0">
                        <c:v>Saņemtas lietas</c:v>
                      </c:pt>
                      <c:pt idx="1">
                        <c:v>izmaiņas</c:v>
                      </c:pt>
                    </c:strCache>
                  </c:strRef>
                </c:tx>
                <c:spPr>
                  <a:solidFill>
                    <a:schemeClr val="dk1">
                      <a:tint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'[2016 TA parsk.xlsx]Sheet3'!$A$3:$A$11</c15:sqref>
                        </c15:formulaRef>
                      </c:ext>
                    </c:extLst>
                    <c:strCache>
                      <c:ptCount val="8"/>
                      <c:pt idx="0">
                        <c:v>civillietas 1-38.kat</c:v>
                      </c:pt>
                      <c:pt idx="1">
                        <c:v>civillietas 40-43.kat</c:v>
                      </c:pt>
                      <c:pt idx="2">
                        <c:v>civillietas 49-56.kat</c:v>
                      </c:pt>
                      <c:pt idx="3">
                        <c:v>Civillietas zgn</c:v>
                      </c:pt>
                      <c:pt idx="4">
                        <c:v>civillietas kopā</c:v>
                      </c:pt>
                      <c:pt idx="5">
                        <c:v>Krimināllietas</c:v>
                      </c:pt>
                      <c:pt idx="6">
                        <c:v>APK lietas</c:v>
                      </c:pt>
                      <c:pt idx="7">
                        <c:v>Administratīvās lietas</c:v>
                      </c:pt>
                    </c:strCache>
                  </c:strRef>
                </c:cat>
                <c:val>
                  <c:numRef>
                    <c:extLst>
                      <c:ext uri="{02D57815-91ED-43cb-92C2-25804820EDAC}">
                        <c15:formulaRef>
                          <c15:sqref>'[2016 TA parsk.xlsx]Sheet3'!$D$3:$D$11</c15:sqref>
                        </c15:formulaRef>
                      </c:ext>
                    </c:extLst>
                    <c:numCache>
                      <c:formatCode>0%</c:formatCode>
                      <c:ptCount val="8"/>
                      <c:pt idx="0">
                        <c:v>-6.0336274168030224E-3</c:v>
                      </c:pt>
                      <c:pt idx="1">
                        <c:v>-0.25288683602771367</c:v>
                      </c:pt>
                      <c:pt idx="2">
                        <c:v>-9.4634146341463388E-2</c:v>
                      </c:pt>
                      <c:pt idx="3">
                        <c:v>3.2042351629980592E-2</c:v>
                      </c:pt>
                      <c:pt idx="4">
                        <c:v>2.6449731213542549E-3</c:v>
                      </c:pt>
                      <c:pt idx="5">
                        <c:v>1.8116625778448858E-2</c:v>
                      </c:pt>
                      <c:pt idx="6">
                        <c:v>1.2602739726027323E-2</c:v>
                      </c:pt>
                      <c:pt idx="7">
                        <c:v>1.767241379310347E-2</c:v>
                      </c:pt>
                    </c:numCache>
                  </c:numRef>
                </c:val>
                <c:extLst>
                  <c:ext xmlns:c16="http://schemas.microsoft.com/office/drawing/2014/chart" uri="{C3380CC4-5D6E-409C-BE32-E72D297353CC}">
                    <c16:uniqueId val="{00000002-414A-40D9-BA70-9CB8B5283533}"/>
                  </c:ext>
                </c:extLst>
              </c15:ser>
            </c15:filteredBarSeries>
          </c:ext>
        </c:extLst>
      </c:barChart>
      <c:catAx>
        <c:axId val="51361081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bg1">
                    <a:lumMod val="95000"/>
                  </a:schemeClr>
                </a:solidFill>
                <a:effectLst>
                  <a:outerShdw blurRad="38100" dist="38100" dir="2700000" algn="tl">
                    <a:srgbClr val="000000">
                      <a:alpha val="43137"/>
                    </a:srgbClr>
                  </a:outerShdw>
                </a:effectLst>
                <a:latin typeface="+mn-lt"/>
                <a:ea typeface="+mn-ea"/>
                <a:cs typeface="+mn-cs"/>
              </a:defRPr>
            </a:pPr>
            <a:endParaRPr lang="lv-LV"/>
          </a:p>
        </c:txPr>
        <c:crossAx val="722855008"/>
        <c:crosses val="autoZero"/>
        <c:auto val="1"/>
        <c:lblAlgn val="ctr"/>
        <c:lblOffset val="100"/>
        <c:noMultiLvlLbl val="0"/>
      </c:catAx>
      <c:valAx>
        <c:axId val="722855008"/>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crossAx val="5136108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tx>
            <c:strRef>
              <c:f>'[2016 TA parsk.xlsx]Sheet3'!$E$1:$E$2</c:f>
              <c:strCache>
                <c:ptCount val="2"/>
                <c:pt idx="0">
                  <c:v>Pabeigtas lietas</c:v>
                </c:pt>
                <c:pt idx="1">
                  <c:v>2015.gadā</c:v>
                </c:pt>
              </c:strCache>
            </c:strRef>
          </c:tx>
          <c:spPr>
            <a:solidFill>
              <a:schemeClr val="dk1">
                <a:tint val="885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'[2016 TA parsk.xlsx]Sheet3'!$A$3:$A$10</c:f>
              <c:strCache>
                <c:ptCount val="8"/>
                <c:pt idx="0">
                  <c:v>civillietas 1-38.kat</c:v>
                </c:pt>
                <c:pt idx="1">
                  <c:v>civillietas 40-43.kat</c:v>
                </c:pt>
                <c:pt idx="2">
                  <c:v>civillietas 49-56.kat</c:v>
                </c:pt>
                <c:pt idx="3">
                  <c:v>Civillietas zgn</c:v>
                </c:pt>
                <c:pt idx="4">
                  <c:v>civillietas kopā</c:v>
                </c:pt>
                <c:pt idx="5">
                  <c:v>Krimināllietas</c:v>
                </c:pt>
                <c:pt idx="6">
                  <c:v>APK lietas</c:v>
                </c:pt>
                <c:pt idx="7">
                  <c:v>Administratīvās lietas</c:v>
                </c:pt>
              </c:strCache>
            </c:strRef>
          </c:cat>
          <c:val>
            <c:numRef>
              <c:f>'[2016 TA parsk.xlsx]Sheet3'!$E$3:$E$10</c:f>
              <c:numCache>
                <c:formatCode>General</c:formatCode>
                <c:ptCount val="8"/>
                <c:pt idx="0">
                  <c:v>39236</c:v>
                </c:pt>
                <c:pt idx="1">
                  <c:v>912</c:v>
                </c:pt>
                <c:pt idx="2">
                  <c:v>2694</c:v>
                </c:pt>
                <c:pt idx="3">
                  <c:v>30677</c:v>
                </c:pt>
                <c:pt idx="4">
                  <c:v>73519</c:v>
                </c:pt>
                <c:pt idx="5">
                  <c:v>10620</c:v>
                </c:pt>
                <c:pt idx="6">
                  <c:v>10758</c:v>
                </c:pt>
                <c:pt idx="7">
                  <c:v>2366</c:v>
                </c:pt>
              </c:numCache>
            </c:numRef>
          </c:val>
          <c:extLst>
            <c:ext xmlns:c16="http://schemas.microsoft.com/office/drawing/2014/chart" uri="{C3380CC4-5D6E-409C-BE32-E72D297353CC}">
              <c16:uniqueId val="{00000000-1CB6-43D9-A5F4-686FCE45E87E}"/>
            </c:ext>
          </c:extLst>
        </c:ser>
        <c:ser>
          <c:idx val="1"/>
          <c:order val="1"/>
          <c:tx>
            <c:strRef>
              <c:f>'[2016 TA parsk.xlsx]Sheet3'!$F$1:$F$2</c:f>
              <c:strCache>
                <c:ptCount val="2"/>
                <c:pt idx="0">
                  <c:v>Pabeigtas lietas</c:v>
                </c:pt>
                <c:pt idx="1">
                  <c:v>2016.gadā</c:v>
                </c:pt>
              </c:strCache>
            </c:strRef>
          </c:tx>
          <c:spPr>
            <a:solidFill>
              <a:schemeClr val="dk1">
                <a:tint val="5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'[2016 TA parsk.xlsx]Sheet3'!$A$3:$A$10</c:f>
              <c:strCache>
                <c:ptCount val="8"/>
                <c:pt idx="0">
                  <c:v>civillietas 1-38.kat</c:v>
                </c:pt>
                <c:pt idx="1">
                  <c:v>civillietas 40-43.kat</c:v>
                </c:pt>
                <c:pt idx="2">
                  <c:v>civillietas 49-56.kat</c:v>
                </c:pt>
                <c:pt idx="3">
                  <c:v>Civillietas zgn</c:v>
                </c:pt>
                <c:pt idx="4">
                  <c:v>civillietas kopā</c:v>
                </c:pt>
                <c:pt idx="5">
                  <c:v>Krimināllietas</c:v>
                </c:pt>
                <c:pt idx="6">
                  <c:v>APK lietas</c:v>
                </c:pt>
                <c:pt idx="7">
                  <c:v>Administratīvās lietas</c:v>
                </c:pt>
              </c:strCache>
            </c:strRef>
          </c:cat>
          <c:val>
            <c:numRef>
              <c:f>'[2016 TA parsk.xlsx]Sheet3'!$F$3:$F$10</c:f>
              <c:numCache>
                <c:formatCode>General</c:formatCode>
                <c:ptCount val="8"/>
                <c:pt idx="0">
                  <c:v>38351</c:v>
                </c:pt>
                <c:pt idx="1">
                  <c:v>649</c:v>
                </c:pt>
                <c:pt idx="2">
                  <c:v>2691</c:v>
                </c:pt>
                <c:pt idx="3">
                  <c:v>29534</c:v>
                </c:pt>
                <c:pt idx="4">
                  <c:v>71225</c:v>
                </c:pt>
                <c:pt idx="5">
                  <c:v>10180</c:v>
                </c:pt>
                <c:pt idx="6">
                  <c:v>10792</c:v>
                </c:pt>
                <c:pt idx="7">
                  <c:v>2244</c:v>
                </c:pt>
              </c:numCache>
            </c:numRef>
          </c:val>
          <c:extLst>
            <c:ext xmlns:c16="http://schemas.microsoft.com/office/drawing/2014/chart" uri="{C3380CC4-5D6E-409C-BE32-E72D297353CC}">
              <c16:uniqueId val="{00000001-1CB6-43D9-A5F4-686FCE45E87E}"/>
            </c:ext>
          </c:extLst>
        </c:ser>
        <c:dLbls>
          <c:dLblPos val="inEnd"/>
          <c:showLegendKey val="0"/>
          <c:showVal val="1"/>
          <c:showCatName val="0"/>
          <c:showSerName val="0"/>
          <c:showPercent val="0"/>
          <c:showBubbleSize val="0"/>
        </c:dLbls>
        <c:gapWidth val="65"/>
        <c:axId val="665099056"/>
        <c:axId val="761196992"/>
        <c:extLst>
          <c:ext xmlns:c15="http://schemas.microsoft.com/office/drawing/2012/chart" uri="{02D57815-91ED-43cb-92C2-25804820EDAC}">
            <c15:filteredBarSeries>
              <c15:ser>
                <c:idx val="2"/>
                <c:order val="2"/>
                <c:tx>
                  <c:strRef>
                    <c:extLst>
                      <c:ext uri="{02D57815-91ED-43cb-92C2-25804820EDAC}">
                        <c15:formulaRef>
                          <c15:sqref>'[2016 TA parsk.xlsx]Sheet3'!$G$1:$G$2</c15:sqref>
                        </c15:formulaRef>
                      </c:ext>
                    </c:extLst>
                    <c:strCache>
                      <c:ptCount val="2"/>
                      <c:pt idx="0">
                        <c:v>Pabeigtas lietas</c:v>
                      </c:pt>
                      <c:pt idx="1">
                        <c:v>izmaiņas</c:v>
                      </c:pt>
                    </c:strCache>
                  </c:strRef>
                </c:tx>
                <c:spPr>
                  <a:solidFill>
                    <a:schemeClr val="dk1">
                      <a:tint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'[2016 TA parsk.xlsx]Sheet3'!$A$3:$A$10</c15:sqref>
                        </c15:formulaRef>
                      </c:ext>
                    </c:extLst>
                    <c:strCache>
                      <c:ptCount val="8"/>
                      <c:pt idx="0">
                        <c:v>civillietas 1-38.kat</c:v>
                      </c:pt>
                      <c:pt idx="1">
                        <c:v>civillietas 40-43.kat</c:v>
                      </c:pt>
                      <c:pt idx="2">
                        <c:v>civillietas 49-56.kat</c:v>
                      </c:pt>
                      <c:pt idx="3">
                        <c:v>Civillietas zgn</c:v>
                      </c:pt>
                      <c:pt idx="4">
                        <c:v>civillietas kopā</c:v>
                      </c:pt>
                      <c:pt idx="5">
                        <c:v>Krimināllietas</c:v>
                      </c:pt>
                      <c:pt idx="6">
                        <c:v>APK lietas</c:v>
                      </c:pt>
                      <c:pt idx="7">
                        <c:v>Administratīvās lietas</c:v>
                      </c:pt>
                    </c:strCache>
                  </c:strRef>
                </c:cat>
                <c:val>
                  <c:numRef>
                    <c:extLst>
                      <c:ext uri="{02D57815-91ED-43cb-92C2-25804820EDAC}">
                        <c15:formulaRef>
                          <c15:sqref>'[2016 TA parsk.xlsx]Sheet3'!$G$3:$G$10</c15:sqref>
                        </c15:formulaRef>
                      </c:ext>
                    </c:extLst>
                    <c:numCache>
                      <c:formatCode>0%</c:formatCode>
                      <c:ptCount val="8"/>
                      <c:pt idx="0">
                        <c:v>-2.2555816087266756E-2</c:v>
                      </c:pt>
                      <c:pt idx="1">
                        <c:v>-0.28837719298245612</c:v>
                      </c:pt>
                      <c:pt idx="2">
                        <c:v>-1.1135857461024301E-3</c:v>
                      </c:pt>
                      <c:pt idx="3">
                        <c:v>-3.7259184405254775E-2</c:v>
                      </c:pt>
                      <c:pt idx="4">
                        <c:v>-3.120281831907401E-2</c:v>
                      </c:pt>
                      <c:pt idx="5">
                        <c:v>-4.1431261770244809E-2</c:v>
                      </c:pt>
                      <c:pt idx="6">
                        <c:v>3.1604387432608849E-3</c:v>
                      </c:pt>
                      <c:pt idx="7">
                        <c:v>-5.1563820794589987E-2</c:v>
                      </c:pt>
                    </c:numCache>
                  </c:numRef>
                </c:val>
                <c:extLst>
                  <c:ext xmlns:c16="http://schemas.microsoft.com/office/drawing/2014/chart" uri="{C3380CC4-5D6E-409C-BE32-E72D297353CC}">
                    <c16:uniqueId val="{00000002-1CB6-43D9-A5F4-686FCE45E87E}"/>
                  </c:ext>
                </c:extLst>
              </c15:ser>
            </c15:filteredBarSeries>
          </c:ext>
        </c:extLst>
      </c:barChart>
      <c:catAx>
        <c:axId val="66509905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bg1">
                    <a:lumMod val="95000"/>
                  </a:schemeClr>
                </a:solidFill>
                <a:effectLst>
                  <a:outerShdw blurRad="38100" dist="38100" dir="2700000" algn="tl">
                    <a:srgbClr val="000000">
                      <a:alpha val="43137"/>
                    </a:srgbClr>
                  </a:outerShdw>
                </a:effectLst>
                <a:latin typeface="+mn-lt"/>
                <a:ea typeface="+mn-ea"/>
                <a:cs typeface="+mn-cs"/>
              </a:defRPr>
            </a:pPr>
            <a:endParaRPr lang="lv-LV"/>
          </a:p>
        </c:txPr>
        <c:crossAx val="761196992"/>
        <c:crosses val="autoZero"/>
        <c:auto val="1"/>
        <c:lblAlgn val="ctr"/>
        <c:lblOffset val="100"/>
        <c:noMultiLvlLbl val="0"/>
      </c:catAx>
      <c:valAx>
        <c:axId val="76119699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crossAx val="6650990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tx>
            <c:strRef>
              <c:f>'[2016 TA parsk.xlsx]Sheet3'!$B$14:$B$15</c:f>
              <c:strCache>
                <c:ptCount val="2"/>
                <c:pt idx="0">
                  <c:v>Lietu caurlaidība (%)</c:v>
                </c:pt>
                <c:pt idx="1">
                  <c:v>2015.gadā</c:v>
                </c:pt>
              </c:strCache>
            </c:strRef>
          </c:tx>
          <c:spPr>
            <a:solidFill>
              <a:schemeClr val="dk1">
                <a:tint val="885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'[2016 TA parsk.xlsx]Sheet3'!$A$16:$A$23</c:f>
              <c:strCache>
                <c:ptCount val="8"/>
                <c:pt idx="0">
                  <c:v>civillietas 1-38.kat</c:v>
                </c:pt>
                <c:pt idx="1">
                  <c:v>civillietas 40-43.kat</c:v>
                </c:pt>
                <c:pt idx="2">
                  <c:v>civillietas 49-56.kat</c:v>
                </c:pt>
                <c:pt idx="3">
                  <c:v>Civillietas zgn</c:v>
                </c:pt>
                <c:pt idx="4">
                  <c:v>civillietas kopā</c:v>
                </c:pt>
                <c:pt idx="5">
                  <c:v>Krimināllietas</c:v>
                </c:pt>
                <c:pt idx="6">
                  <c:v>APK lietas</c:v>
                </c:pt>
                <c:pt idx="7">
                  <c:v>Administratīvās lietas</c:v>
                </c:pt>
              </c:strCache>
            </c:strRef>
          </c:cat>
          <c:val>
            <c:numRef>
              <c:f>'[2016 TA parsk.xlsx]Sheet3'!$B$16:$B$23</c:f>
              <c:numCache>
                <c:formatCode>0%</c:formatCode>
                <c:ptCount val="8"/>
                <c:pt idx="0">
                  <c:v>1.0521573570030303</c:v>
                </c:pt>
                <c:pt idx="1">
                  <c:v>1.0531177829099307</c:v>
                </c:pt>
                <c:pt idx="2">
                  <c:v>0.87609756097560976</c:v>
                </c:pt>
                <c:pt idx="3">
                  <c:v>1.0684382836444692</c:v>
                </c:pt>
                <c:pt idx="4">
                  <c:v>1.0511123184261695</c:v>
                </c:pt>
                <c:pt idx="5">
                  <c:v>1.0020758633704472</c:v>
                </c:pt>
                <c:pt idx="6">
                  <c:v>0.98246575342465758</c:v>
                </c:pt>
                <c:pt idx="7">
                  <c:v>1.0198275862068966</c:v>
                </c:pt>
              </c:numCache>
            </c:numRef>
          </c:val>
          <c:extLst>
            <c:ext xmlns:c16="http://schemas.microsoft.com/office/drawing/2014/chart" uri="{C3380CC4-5D6E-409C-BE32-E72D297353CC}">
              <c16:uniqueId val="{00000000-8214-4FF9-B25A-FD7ADB0A843A}"/>
            </c:ext>
          </c:extLst>
        </c:ser>
        <c:ser>
          <c:idx val="1"/>
          <c:order val="1"/>
          <c:tx>
            <c:strRef>
              <c:f>'[2016 TA parsk.xlsx]Sheet3'!$C$14:$C$15</c:f>
              <c:strCache>
                <c:ptCount val="2"/>
                <c:pt idx="0">
                  <c:v>Lietu caurlaidība (%)</c:v>
                </c:pt>
                <c:pt idx="1">
                  <c:v>2016.gadā</c:v>
                </c:pt>
              </c:strCache>
            </c:strRef>
          </c:tx>
          <c:spPr>
            <a:solidFill>
              <a:schemeClr val="dk1">
                <a:tint val="5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'[2016 TA parsk.xlsx]Sheet3'!$A$16:$A$23</c:f>
              <c:strCache>
                <c:ptCount val="8"/>
                <c:pt idx="0">
                  <c:v>civillietas 1-38.kat</c:v>
                </c:pt>
                <c:pt idx="1">
                  <c:v>civillietas 40-43.kat</c:v>
                </c:pt>
                <c:pt idx="2">
                  <c:v>civillietas 49-56.kat</c:v>
                </c:pt>
                <c:pt idx="3">
                  <c:v>Civillietas zgn</c:v>
                </c:pt>
                <c:pt idx="4">
                  <c:v>civillietas kopā</c:v>
                </c:pt>
                <c:pt idx="5">
                  <c:v>Krimināllietas</c:v>
                </c:pt>
                <c:pt idx="6">
                  <c:v>APK lietas</c:v>
                </c:pt>
                <c:pt idx="7">
                  <c:v>Administratīvās lietas</c:v>
                </c:pt>
              </c:strCache>
            </c:strRef>
          </c:cat>
          <c:val>
            <c:numRef>
              <c:f>'[2016 TA parsk.xlsx]Sheet3'!$C$16:$C$23</c:f>
              <c:numCache>
                <c:formatCode>0%</c:formatCode>
                <c:ptCount val="8"/>
                <c:pt idx="0">
                  <c:v>1.0346678897102466</c:v>
                </c:pt>
                <c:pt idx="1">
                  <c:v>1.0030911901081916</c:v>
                </c:pt>
                <c:pt idx="2">
                  <c:v>0.96659482758620685</c:v>
                </c:pt>
                <c:pt idx="3">
                  <c:v>0.99669276457883371</c:v>
                </c:pt>
                <c:pt idx="4">
                  <c:v>1.0156283420553551</c:v>
                </c:pt>
                <c:pt idx="5">
                  <c:v>0.94346617238183506</c:v>
                </c:pt>
                <c:pt idx="6">
                  <c:v>0.97330447330447334</c:v>
                </c:pt>
                <c:pt idx="7">
                  <c:v>0.95044472681067349</c:v>
                </c:pt>
              </c:numCache>
            </c:numRef>
          </c:val>
          <c:extLst>
            <c:ext xmlns:c16="http://schemas.microsoft.com/office/drawing/2014/chart" uri="{C3380CC4-5D6E-409C-BE32-E72D297353CC}">
              <c16:uniqueId val="{00000001-8214-4FF9-B25A-FD7ADB0A843A}"/>
            </c:ext>
          </c:extLst>
        </c:ser>
        <c:dLbls>
          <c:dLblPos val="inEnd"/>
          <c:showLegendKey val="0"/>
          <c:showVal val="1"/>
          <c:showCatName val="0"/>
          <c:showSerName val="0"/>
          <c:showPercent val="0"/>
          <c:showBubbleSize val="0"/>
        </c:dLbls>
        <c:gapWidth val="65"/>
        <c:axId val="665099056"/>
        <c:axId val="761196992"/>
        <c:extLst>
          <c:ext xmlns:c15="http://schemas.microsoft.com/office/drawing/2012/chart" uri="{02D57815-91ED-43cb-92C2-25804820EDAC}">
            <c15:filteredBarSeries>
              <c15:ser>
                <c:idx val="2"/>
                <c:order val="2"/>
                <c:tx>
                  <c:strRef>
                    <c:extLst>
                      <c:ext uri="{02D57815-91ED-43cb-92C2-25804820EDAC}">
                        <c15:formulaRef>
                          <c15:sqref>'[2016 TA parsk.xlsx]Sheet3'!$D$14:$D$15</c15:sqref>
                        </c15:formulaRef>
                      </c:ext>
                    </c:extLst>
                    <c:strCache>
                      <c:ptCount val="2"/>
                      <c:pt idx="0">
                        <c:v>Lietu caurlaidība (%)</c:v>
                      </c:pt>
                      <c:pt idx="1">
                        <c:v>izmaiņas</c:v>
                      </c:pt>
                    </c:strCache>
                  </c:strRef>
                </c:tx>
                <c:spPr>
                  <a:solidFill>
                    <a:schemeClr val="dk1">
                      <a:tint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'[2016 TA parsk.xlsx]Sheet3'!$A$16:$A$23</c15:sqref>
                        </c15:formulaRef>
                      </c:ext>
                    </c:extLst>
                    <c:strCache>
                      <c:ptCount val="8"/>
                      <c:pt idx="0">
                        <c:v>civillietas 1-38.kat</c:v>
                      </c:pt>
                      <c:pt idx="1">
                        <c:v>civillietas 40-43.kat</c:v>
                      </c:pt>
                      <c:pt idx="2">
                        <c:v>civillietas 49-56.kat</c:v>
                      </c:pt>
                      <c:pt idx="3">
                        <c:v>Civillietas zgn</c:v>
                      </c:pt>
                      <c:pt idx="4">
                        <c:v>civillietas kopā</c:v>
                      </c:pt>
                      <c:pt idx="5">
                        <c:v>Krimināllietas</c:v>
                      </c:pt>
                      <c:pt idx="6">
                        <c:v>APK lietas</c:v>
                      </c:pt>
                      <c:pt idx="7">
                        <c:v>Administratīvās lietas</c:v>
                      </c:pt>
                    </c:strCache>
                  </c:strRef>
                </c:cat>
                <c:val>
                  <c:numRef>
                    <c:extLst>
                      <c:ext uri="{02D57815-91ED-43cb-92C2-25804820EDAC}">
                        <c15:formulaRef>
                          <c15:sqref>'[2016 TA parsk.xlsx]Sheet3'!$D$16:$D$23</c15:sqref>
                        </c15:formulaRef>
                      </c:ext>
                    </c:extLst>
                    <c:numCache>
                      <c:formatCode>0%</c:formatCode>
                      <c:ptCount val="8"/>
                      <c:pt idx="0">
                        <c:v>-1.7489467292783667E-2</c:v>
                      </c:pt>
                      <c:pt idx="1">
                        <c:v>-5.0026592801739156E-2</c:v>
                      </c:pt>
                      <c:pt idx="2">
                        <c:v>9.0497266610597094E-2</c:v>
                      </c:pt>
                      <c:pt idx="3">
                        <c:v>-7.1745519065635532E-2</c:v>
                      </c:pt>
                      <c:pt idx="4">
                        <c:v>-3.5483976370814352E-2</c:v>
                      </c:pt>
                      <c:pt idx="5">
                        <c:v>-5.8609690988612129E-2</c:v>
                      </c:pt>
                      <c:pt idx="6">
                        <c:v>-9.1612801201842453E-3</c:v>
                      </c:pt>
                      <c:pt idx="7">
                        <c:v>-6.9382859396223129E-2</c:v>
                      </c:pt>
                    </c:numCache>
                  </c:numRef>
                </c:val>
                <c:extLst>
                  <c:ext xmlns:c16="http://schemas.microsoft.com/office/drawing/2014/chart" uri="{C3380CC4-5D6E-409C-BE32-E72D297353CC}">
                    <c16:uniqueId val="{00000002-8214-4FF9-B25A-FD7ADB0A843A}"/>
                  </c:ext>
                </c:extLst>
              </c15:ser>
            </c15:filteredBarSeries>
          </c:ext>
        </c:extLst>
      </c:barChart>
      <c:catAx>
        <c:axId val="66509905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bg1">
                    <a:lumMod val="95000"/>
                  </a:schemeClr>
                </a:solidFill>
                <a:effectLst>
                  <a:outerShdw blurRad="38100" dist="38100" dir="2700000" algn="tl">
                    <a:srgbClr val="000000">
                      <a:alpha val="43137"/>
                    </a:srgbClr>
                  </a:outerShdw>
                </a:effectLst>
                <a:latin typeface="+mn-lt"/>
                <a:ea typeface="+mn-ea"/>
                <a:cs typeface="+mn-cs"/>
              </a:defRPr>
            </a:pPr>
            <a:endParaRPr lang="lv-LV"/>
          </a:p>
        </c:txPr>
        <c:crossAx val="761196992"/>
        <c:crosses val="autoZero"/>
        <c:auto val="1"/>
        <c:lblAlgn val="ctr"/>
        <c:lblOffset val="100"/>
        <c:noMultiLvlLbl val="0"/>
      </c:catAx>
      <c:valAx>
        <c:axId val="76119699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crossAx val="66509905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legendEntry>
      <c:legendEntry>
        <c:idx val="1"/>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legendEntry>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tx>
            <c:strRef>
              <c:f>'[2016 TA parsk.xlsx]Sheet3'!$B$28:$B$29</c:f>
              <c:strCache>
                <c:ptCount val="2"/>
                <c:pt idx="0">
                  <c:v>Saņemtas lietas</c:v>
                </c:pt>
                <c:pt idx="1">
                  <c:v>2015.gadā</c:v>
                </c:pt>
              </c:strCache>
            </c:strRef>
          </c:tx>
          <c:spPr>
            <a:solidFill>
              <a:schemeClr val="dk1">
                <a:tint val="885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'[2016 TA parsk.xlsx]Sheet3'!$A$30:$A$36</c:f>
              <c:strCache>
                <c:ptCount val="7"/>
                <c:pt idx="0">
                  <c:v>civillietas 1-38.kat</c:v>
                </c:pt>
                <c:pt idx="1">
                  <c:v>civillietas 40-43.kat</c:v>
                </c:pt>
                <c:pt idx="2">
                  <c:v>civillietas 49-56.kat</c:v>
                </c:pt>
                <c:pt idx="3">
                  <c:v>civillietas kopā</c:v>
                </c:pt>
                <c:pt idx="4">
                  <c:v>Krimināllietas</c:v>
                </c:pt>
                <c:pt idx="5">
                  <c:v>APK lietas</c:v>
                </c:pt>
                <c:pt idx="6">
                  <c:v>Administratīvās lietas</c:v>
                </c:pt>
              </c:strCache>
            </c:strRef>
          </c:cat>
          <c:val>
            <c:numRef>
              <c:f>'[2016 TA parsk.xlsx]Sheet3'!$B$30:$B$36</c:f>
              <c:numCache>
                <c:formatCode>General</c:formatCode>
                <c:ptCount val="7"/>
                <c:pt idx="0">
                  <c:v>5086</c:v>
                </c:pt>
                <c:pt idx="1">
                  <c:v>407</c:v>
                </c:pt>
                <c:pt idx="2">
                  <c:v>129</c:v>
                </c:pt>
                <c:pt idx="3">
                  <c:v>5622</c:v>
                </c:pt>
                <c:pt idx="4">
                  <c:v>2048</c:v>
                </c:pt>
                <c:pt idx="5">
                  <c:v>1348</c:v>
                </c:pt>
                <c:pt idx="6">
                  <c:v>1392</c:v>
                </c:pt>
              </c:numCache>
            </c:numRef>
          </c:val>
          <c:extLst>
            <c:ext xmlns:c16="http://schemas.microsoft.com/office/drawing/2014/chart" uri="{C3380CC4-5D6E-409C-BE32-E72D297353CC}">
              <c16:uniqueId val="{00000000-53EE-46B8-98E4-B9AAD45F3750}"/>
            </c:ext>
          </c:extLst>
        </c:ser>
        <c:ser>
          <c:idx val="1"/>
          <c:order val="1"/>
          <c:tx>
            <c:strRef>
              <c:f>'[2016 TA parsk.xlsx]Sheet3'!$C$28:$C$29</c:f>
              <c:strCache>
                <c:ptCount val="2"/>
                <c:pt idx="0">
                  <c:v>Saņemtas lietas</c:v>
                </c:pt>
                <c:pt idx="1">
                  <c:v>2016.gadā</c:v>
                </c:pt>
              </c:strCache>
            </c:strRef>
          </c:tx>
          <c:spPr>
            <a:solidFill>
              <a:schemeClr val="dk1">
                <a:tint val="5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'[2016 TA parsk.xlsx]Sheet3'!$A$30:$A$36</c:f>
              <c:strCache>
                <c:ptCount val="7"/>
                <c:pt idx="0">
                  <c:v>civillietas 1-38.kat</c:v>
                </c:pt>
                <c:pt idx="1">
                  <c:v>civillietas 40-43.kat</c:v>
                </c:pt>
                <c:pt idx="2">
                  <c:v>civillietas 49-56.kat</c:v>
                </c:pt>
                <c:pt idx="3">
                  <c:v>civillietas kopā</c:v>
                </c:pt>
                <c:pt idx="4">
                  <c:v>Krimināllietas</c:v>
                </c:pt>
                <c:pt idx="5">
                  <c:v>APK lietas</c:v>
                </c:pt>
                <c:pt idx="6">
                  <c:v>Administratīvās lietas</c:v>
                </c:pt>
              </c:strCache>
            </c:strRef>
          </c:cat>
          <c:val>
            <c:numRef>
              <c:f>'[2016 TA parsk.xlsx]Sheet3'!$C$30:$C$36</c:f>
              <c:numCache>
                <c:formatCode>General</c:formatCode>
                <c:ptCount val="7"/>
                <c:pt idx="0">
                  <c:v>5197</c:v>
                </c:pt>
                <c:pt idx="1">
                  <c:v>393</c:v>
                </c:pt>
                <c:pt idx="2">
                  <c:v>136</c:v>
                </c:pt>
                <c:pt idx="3">
                  <c:v>5726</c:v>
                </c:pt>
                <c:pt idx="4">
                  <c:v>2021</c:v>
                </c:pt>
                <c:pt idx="5">
                  <c:v>1325</c:v>
                </c:pt>
                <c:pt idx="6">
                  <c:v>1284</c:v>
                </c:pt>
              </c:numCache>
            </c:numRef>
          </c:val>
          <c:extLst>
            <c:ext xmlns:c16="http://schemas.microsoft.com/office/drawing/2014/chart" uri="{C3380CC4-5D6E-409C-BE32-E72D297353CC}">
              <c16:uniqueId val="{00000001-53EE-46B8-98E4-B9AAD45F3750}"/>
            </c:ext>
          </c:extLst>
        </c:ser>
        <c:dLbls>
          <c:dLblPos val="inEnd"/>
          <c:showLegendKey val="0"/>
          <c:showVal val="1"/>
          <c:showCatName val="0"/>
          <c:showSerName val="0"/>
          <c:showPercent val="0"/>
          <c:showBubbleSize val="0"/>
        </c:dLbls>
        <c:gapWidth val="65"/>
        <c:axId val="665099056"/>
        <c:axId val="761196992"/>
        <c:extLst>
          <c:ext xmlns:c15="http://schemas.microsoft.com/office/drawing/2012/chart" uri="{02D57815-91ED-43cb-92C2-25804820EDAC}">
            <c15:filteredBarSeries>
              <c15:ser>
                <c:idx val="2"/>
                <c:order val="2"/>
                <c:tx>
                  <c:strRef>
                    <c:extLst>
                      <c:ext uri="{02D57815-91ED-43cb-92C2-25804820EDAC}">
                        <c15:formulaRef>
                          <c15:sqref>'[2016 TA parsk.xlsx]Sheet3'!$D$28:$D$29</c15:sqref>
                        </c15:formulaRef>
                      </c:ext>
                    </c:extLst>
                    <c:strCache>
                      <c:ptCount val="2"/>
                      <c:pt idx="0">
                        <c:v>Saņemtas lietas</c:v>
                      </c:pt>
                      <c:pt idx="1">
                        <c:v>izmaiņas</c:v>
                      </c:pt>
                    </c:strCache>
                  </c:strRef>
                </c:tx>
                <c:spPr>
                  <a:solidFill>
                    <a:schemeClr val="dk1">
                      <a:tint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'[2016 TA parsk.xlsx]Sheet3'!$A$30:$A$36</c15:sqref>
                        </c15:formulaRef>
                      </c:ext>
                    </c:extLst>
                    <c:strCache>
                      <c:ptCount val="7"/>
                      <c:pt idx="0">
                        <c:v>civillietas 1-38.kat</c:v>
                      </c:pt>
                      <c:pt idx="1">
                        <c:v>civillietas 40-43.kat</c:v>
                      </c:pt>
                      <c:pt idx="2">
                        <c:v>civillietas 49-56.kat</c:v>
                      </c:pt>
                      <c:pt idx="3">
                        <c:v>civillietas kopā</c:v>
                      </c:pt>
                      <c:pt idx="4">
                        <c:v>Krimināllietas</c:v>
                      </c:pt>
                      <c:pt idx="5">
                        <c:v>APK lietas</c:v>
                      </c:pt>
                      <c:pt idx="6">
                        <c:v>Administratīvās lietas</c:v>
                      </c:pt>
                    </c:strCache>
                  </c:strRef>
                </c:cat>
                <c:val>
                  <c:numRef>
                    <c:extLst>
                      <c:ext uri="{02D57815-91ED-43cb-92C2-25804820EDAC}">
                        <c15:formulaRef>
                          <c15:sqref>'[2016 TA parsk.xlsx]Sheet3'!$D$30:$D$36</c15:sqref>
                        </c15:formulaRef>
                      </c:ext>
                    </c:extLst>
                    <c:numCache>
                      <c:formatCode>0%</c:formatCode>
                      <c:ptCount val="7"/>
                      <c:pt idx="0">
                        <c:v>2.1824616594573243E-2</c:v>
                      </c:pt>
                      <c:pt idx="1">
                        <c:v>-3.4398034398034349E-2</c:v>
                      </c:pt>
                      <c:pt idx="2">
                        <c:v>5.4263565891472965E-2</c:v>
                      </c:pt>
                      <c:pt idx="3">
                        <c:v>1.849875489149766E-2</c:v>
                      </c:pt>
                      <c:pt idx="4">
                        <c:v>-1.318359375E-2</c:v>
                      </c:pt>
                      <c:pt idx="5">
                        <c:v>-1.7062314540059353E-2</c:v>
                      </c:pt>
                      <c:pt idx="6">
                        <c:v>-7.7586206896551713E-2</c:v>
                      </c:pt>
                    </c:numCache>
                  </c:numRef>
                </c:val>
                <c:extLst>
                  <c:ext xmlns:c16="http://schemas.microsoft.com/office/drawing/2014/chart" uri="{C3380CC4-5D6E-409C-BE32-E72D297353CC}">
                    <c16:uniqueId val="{00000002-53EE-46B8-98E4-B9AAD45F3750}"/>
                  </c:ext>
                </c:extLst>
              </c15:ser>
            </c15:filteredBarSeries>
          </c:ext>
        </c:extLst>
      </c:barChart>
      <c:catAx>
        <c:axId val="66509905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bg1">
                    <a:lumMod val="95000"/>
                  </a:schemeClr>
                </a:solidFill>
                <a:effectLst>
                  <a:outerShdw blurRad="38100" dist="38100" dir="2700000" algn="tl">
                    <a:srgbClr val="000000">
                      <a:alpha val="43137"/>
                    </a:srgbClr>
                  </a:outerShdw>
                </a:effectLst>
                <a:latin typeface="+mn-lt"/>
                <a:ea typeface="+mn-ea"/>
                <a:cs typeface="+mn-cs"/>
              </a:defRPr>
            </a:pPr>
            <a:endParaRPr lang="lv-LV"/>
          </a:p>
        </c:txPr>
        <c:crossAx val="761196992"/>
        <c:crosses val="autoZero"/>
        <c:auto val="1"/>
        <c:lblAlgn val="ctr"/>
        <c:lblOffset val="100"/>
        <c:noMultiLvlLbl val="0"/>
      </c:catAx>
      <c:valAx>
        <c:axId val="76119699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crossAx val="6650990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tx>
            <c:strRef>
              <c:f>'[2016 TA parsk.xlsx]Sheet3'!$E$28:$E$29</c:f>
              <c:strCache>
                <c:ptCount val="2"/>
                <c:pt idx="0">
                  <c:v>Pabeigtas lietas</c:v>
                </c:pt>
                <c:pt idx="1">
                  <c:v>2015.gadā</c:v>
                </c:pt>
              </c:strCache>
            </c:strRef>
          </c:tx>
          <c:spPr>
            <a:solidFill>
              <a:schemeClr val="dk1">
                <a:tint val="885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'[2016 TA parsk.xlsx]Sheet3'!$A$30:$A$36</c:f>
              <c:strCache>
                <c:ptCount val="7"/>
                <c:pt idx="0">
                  <c:v>civillietas 1-38.kat</c:v>
                </c:pt>
                <c:pt idx="1">
                  <c:v>civillietas 40-43.kat</c:v>
                </c:pt>
                <c:pt idx="2">
                  <c:v>civillietas 49-56.kat</c:v>
                </c:pt>
                <c:pt idx="3">
                  <c:v>civillietas kopā</c:v>
                </c:pt>
                <c:pt idx="4">
                  <c:v>Krimināllietas</c:v>
                </c:pt>
                <c:pt idx="5">
                  <c:v>APK lietas</c:v>
                </c:pt>
                <c:pt idx="6">
                  <c:v>Administratīvās lietas</c:v>
                </c:pt>
              </c:strCache>
            </c:strRef>
          </c:cat>
          <c:val>
            <c:numRef>
              <c:f>'[2016 TA parsk.xlsx]Sheet3'!$E$30:$E$36</c:f>
              <c:numCache>
                <c:formatCode>General</c:formatCode>
                <c:ptCount val="7"/>
                <c:pt idx="0">
                  <c:v>4699</c:v>
                </c:pt>
                <c:pt idx="1">
                  <c:v>366</c:v>
                </c:pt>
                <c:pt idx="2">
                  <c:v>136</c:v>
                </c:pt>
                <c:pt idx="3">
                  <c:v>5201</c:v>
                </c:pt>
                <c:pt idx="4">
                  <c:v>1986</c:v>
                </c:pt>
                <c:pt idx="5">
                  <c:v>1392</c:v>
                </c:pt>
                <c:pt idx="6">
                  <c:v>1824</c:v>
                </c:pt>
              </c:numCache>
            </c:numRef>
          </c:val>
          <c:extLst>
            <c:ext xmlns:c16="http://schemas.microsoft.com/office/drawing/2014/chart" uri="{C3380CC4-5D6E-409C-BE32-E72D297353CC}">
              <c16:uniqueId val="{00000000-A6E7-4F8F-AAE7-44CF7589BA45}"/>
            </c:ext>
          </c:extLst>
        </c:ser>
        <c:ser>
          <c:idx val="1"/>
          <c:order val="1"/>
          <c:tx>
            <c:strRef>
              <c:f>'[2016 TA parsk.xlsx]Sheet3'!$F$28:$F$29</c:f>
              <c:strCache>
                <c:ptCount val="2"/>
                <c:pt idx="0">
                  <c:v>Pabeigtas lietas</c:v>
                </c:pt>
                <c:pt idx="1">
                  <c:v>2016.gadā</c:v>
                </c:pt>
              </c:strCache>
            </c:strRef>
          </c:tx>
          <c:spPr>
            <a:solidFill>
              <a:schemeClr val="dk1">
                <a:tint val="5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'[2016 TA parsk.xlsx]Sheet3'!$A$30:$A$36</c:f>
              <c:strCache>
                <c:ptCount val="7"/>
                <c:pt idx="0">
                  <c:v>civillietas 1-38.kat</c:v>
                </c:pt>
                <c:pt idx="1">
                  <c:v>civillietas 40-43.kat</c:v>
                </c:pt>
                <c:pt idx="2">
                  <c:v>civillietas 49-56.kat</c:v>
                </c:pt>
                <c:pt idx="3">
                  <c:v>civillietas kopā</c:v>
                </c:pt>
                <c:pt idx="4">
                  <c:v>Krimināllietas</c:v>
                </c:pt>
                <c:pt idx="5">
                  <c:v>APK lietas</c:v>
                </c:pt>
                <c:pt idx="6">
                  <c:v>Administratīvās lietas</c:v>
                </c:pt>
              </c:strCache>
            </c:strRef>
          </c:cat>
          <c:val>
            <c:numRef>
              <c:f>'[2016 TA parsk.xlsx]Sheet3'!$F$30:$F$36</c:f>
              <c:numCache>
                <c:formatCode>General</c:formatCode>
                <c:ptCount val="7"/>
                <c:pt idx="0">
                  <c:v>4969</c:v>
                </c:pt>
                <c:pt idx="1">
                  <c:v>378</c:v>
                </c:pt>
                <c:pt idx="2">
                  <c:v>124</c:v>
                </c:pt>
                <c:pt idx="3">
                  <c:v>5471</c:v>
                </c:pt>
                <c:pt idx="4">
                  <c:v>1998</c:v>
                </c:pt>
                <c:pt idx="5">
                  <c:v>1562</c:v>
                </c:pt>
                <c:pt idx="6">
                  <c:v>1698</c:v>
                </c:pt>
              </c:numCache>
            </c:numRef>
          </c:val>
          <c:extLst>
            <c:ext xmlns:c16="http://schemas.microsoft.com/office/drawing/2014/chart" uri="{C3380CC4-5D6E-409C-BE32-E72D297353CC}">
              <c16:uniqueId val="{00000001-A6E7-4F8F-AAE7-44CF7589BA45}"/>
            </c:ext>
          </c:extLst>
        </c:ser>
        <c:dLbls>
          <c:dLblPos val="inEnd"/>
          <c:showLegendKey val="0"/>
          <c:showVal val="1"/>
          <c:showCatName val="0"/>
          <c:showSerName val="0"/>
          <c:showPercent val="0"/>
          <c:showBubbleSize val="0"/>
        </c:dLbls>
        <c:gapWidth val="65"/>
        <c:axId val="665099056"/>
        <c:axId val="761196992"/>
        <c:extLst>
          <c:ext xmlns:c15="http://schemas.microsoft.com/office/drawing/2012/chart" uri="{02D57815-91ED-43cb-92C2-25804820EDAC}">
            <c15:filteredBarSeries>
              <c15:ser>
                <c:idx val="2"/>
                <c:order val="2"/>
                <c:tx>
                  <c:strRef>
                    <c:extLst>
                      <c:ext uri="{02D57815-91ED-43cb-92C2-25804820EDAC}">
                        <c15:formulaRef>
                          <c15:sqref>'[2016 TA parsk.xlsx]Sheet3'!$G$28:$G$29</c15:sqref>
                        </c15:formulaRef>
                      </c:ext>
                    </c:extLst>
                    <c:strCache>
                      <c:ptCount val="2"/>
                      <c:pt idx="0">
                        <c:v>Pabeigtas lietas</c:v>
                      </c:pt>
                      <c:pt idx="1">
                        <c:v>izmaiņas</c:v>
                      </c:pt>
                    </c:strCache>
                  </c:strRef>
                </c:tx>
                <c:spPr>
                  <a:solidFill>
                    <a:schemeClr val="dk1">
                      <a:tint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'[2016 TA parsk.xlsx]Sheet3'!$A$30:$A$36</c15:sqref>
                        </c15:formulaRef>
                      </c:ext>
                    </c:extLst>
                    <c:strCache>
                      <c:ptCount val="7"/>
                      <c:pt idx="0">
                        <c:v>civillietas 1-38.kat</c:v>
                      </c:pt>
                      <c:pt idx="1">
                        <c:v>civillietas 40-43.kat</c:v>
                      </c:pt>
                      <c:pt idx="2">
                        <c:v>civillietas 49-56.kat</c:v>
                      </c:pt>
                      <c:pt idx="3">
                        <c:v>civillietas kopā</c:v>
                      </c:pt>
                      <c:pt idx="4">
                        <c:v>Krimināllietas</c:v>
                      </c:pt>
                      <c:pt idx="5">
                        <c:v>APK lietas</c:v>
                      </c:pt>
                      <c:pt idx="6">
                        <c:v>Administratīvās lietas</c:v>
                      </c:pt>
                    </c:strCache>
                  </c:strRef>
                </c:cat>
                <c:val>
                  <c:numRef>
                    <c:extLst>
                      <c:ext uri="{02D57815-91ED-43cb-92C2-25804820EDAC}">
                        <c15:formulaRef>
                          <c15:sqref>'[2016 TA parsk.xlsx]Sheet3'!$G$30:$G$36</c15:sqref>
                        </c15:formulaRef>
                      </c:ext>
                    </c:extLst>
                    <c:numCache>
                      <c:formatCode>0%</c:formatCode>
                      <c:ptCount val="7"/>
                      <c:pt idx="0">
                        <c:v>5.7459033836986695E-2</c:v>
                      </c:pt>
                      <c:pt idx="1">
                        <c:v>3.2786885245901676E-2</c:v>
                      </c:pt>
                      <c:pt idx="2">
                        <c:v>-8.8235294117647078E-2</c:v>
                      </c:pt>
                      <c:pt idx="3">
                        <c:v>5.191309363583918E-2</c:v>
                      </c:pt>
                      <c:pt idx="4">
                        <c:v>6.0422960725075026E-3</c:v>
                      </c:pt>
                      <c:pt idx="5">
                        <c:v>0.12212643678160928</c:v>
                      </c:pt>
                      <c:pt idx="6">
                        <c:v>-6.9078947368421018E-2</c:v>
                      </c:pt>
                    </c:numCache>
                  </c:numRef>
                </c:val>
                <c:extLst>
                  <c:ext xmlns:c16="http://schemas.microsoft.com/office/drawing/2014/chart" uri="{C3380CC4-5D6E-409C-BE32-E72D297353CC}">
                    <c16:uniqueId val="{00000002-A6E7-4F8F-AAE7-44CF7589BA45}"/>
                  </c:ext>
                </c:extLst>
              </c15:ser>
            </c15:filteredBarSeries>
          </c:ext>
        </c:extLst>
      </c:barChart>
      <c:catAx>
        <c:axId val="66509905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bg1">
                    <a:lumMod val="95000"/>
                  </a:schemeClr>
                </a:solidFill>
                <a:effectLst>
                  <a:outerShdw blurRad="38100" dist="38100" dir="2700000" algn="tl">
                    <a:srgbClr val="000000">
                      <a:alpha val="43137"/>
                    </a:srgbClr>
                  </a:outerShdw>
                </a:effectLst>
                <a:latin typeface="+mn-lt"/>
                <a:ea typeface="+mn-ea"/>
                <a:cs typeface="+mn-cs"/>
              </a:defRPr>
            </a:pPr>
            <a:endParaRPr lang="lv-LV"/>
          </a:p>
        </c:txPr>
        <c:crossAx val="761196992"/>
        <c:crosses val="autoZero"/>
        <c:auto val="1"/>
        <c:lblAlgn val="ctr"/>
        <c:lblOffset val="100"/>
        <c:noMultiLvlLbl val="0"/>
      </c:catAx>
      <c:valAx>
        <c:axId val="76119699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crossAx val="6650990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tx>
            <c:strRef>
              <c:f>'[2016 TA parsk.xlsx]Sheet3'!$B$40:$B$41</c:f>
              <c:strCache>
                <c:ptCount val="2"/>
                <c:pt idx="0">
                  <c:v>Lietu caurlaidība (%)</c:v>
                </c:pt>
                <c:pt idx="1">
                  <c:v>2015.gadā</c:v>
                </c:pt>
              </c:strCache>
            </c:strRef>
          </c:tx>
          <c:spPr>
            <a:solidFill>
              <a:schemeClr val="dk1">
                <a:tint val="885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'[2016 TA parsk.xlsx]Sheet3'!$A$42:$A$48</c:f>
              <c:strCache>
                <c:ptCount val="7"/>
                <c:pt idx="0">
                  <c:v>civillietas 1-38.kat</c:v>
                </c:pt>
                <c:pt idx="1">
                  <c:v>civillietas 40-43.kat</c:v>
                </c:pt>
                <c:pt idx="2">
                  <c:v>civillietas 49-56.kat</c:v>
                </c:pt>
                <c:pt idx="3">
                  <c:v>civillietas kopā</c:v>
                </c:pt>
                <c:pt idx="4">
                  <c:v>Krimināllietas</c:v>
                </c:pt>
                <c:pt idx="5">
                  <c:v>APK lietas</c:v>
                </c:pt>
                <c:pt idx="6">
                  <c:v>Administratīvās lietas</c:v>
                </c:pt>
              </c:strCache>
            </c:strRef>
          </c:cat>
          <c:val>
            <c:numRef>
              <c:f>'[2016 TA parsk.xlsx]Sheet3'!$B$42:$B$48</c:f>
              <c:numCache>
                <c:formatCode>0%</c:formatCode>
                <c:ptCount val="7"/>
                <c:pt idx="0">
                  <c:v>0.92390876917027132</c:v>
                </c:pt>
                <c:pt idx="1">
                  <c:v>0.89926289926289926</c:v>
                </c:pt>
                <c:pt idx="2">
                  <c:v>1.054263565891473</c:v>
                </c:pt>
                <c:pt idx="3">
                  <c:v>0.9251156172180719</c:v>
                </c:pt>
                <c:pt idx="4">
                  <c:v>0.9697265625</c:v>
                </c:pt>
                <c:pt idx="5">
                  <c:v>1.032640949554896</c:v>
                </c:pt>
                <c:pt idx="6">
                  <c:v>1.3103448275862069</c:v>
                </c:pt>
              </c:numCache>
            </c:numRef>
          </c:val>
          <c:extLst>
            <c:ext xmlns:c16="http://schemas.microsoft.com/office/drawing/2014/chart" uri="{C3380CC4-5D6E-409C-BE32-E72D297353CC}">
              <c16:uniqueId val="{00000000-F065-44CB-8368-F68C3226EAEF}"/>
            </c:ext>
          </c:extLst>
        </c:ser>
        <c:ser>
          <c:idx val="1"/>
          <c:order val="1"/>
          <c:tx>
            <c:strRef>
              <c:f>'[2016 TA parsk.xlsx]Sheet3'!$C$40:$C$41</c:f>
              <c:strCache>
                <c:ptCount val="2"/>
                <c:pt idx="0">
                  <c:v>Lietu caurlaidība (%)</c:v>
                </c:pt>
                <c:pt idx="1">
                  <c:v>2016.gadā</c:v>
                </c:pt>
              </c:strCache>
            </c:strRef>
          </c:tx>
          <c:spPr>
            <a:solidFill>
              <a:schemeClr val="dk1">
                <a:tint val="5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effectLst>
                      <a:outerShdw blurRad="38100" dist="38100" dir="2700000" algn="tl">
                        <a:srgbClr val="000000">
                          <a:alpha val="43137"/>
                        </a:srgbClr>
                      </a:outerShdw>
                    </a:effectLst>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'[2016 TA parsk.xlsx]Sheet3'!$A$42:$A$48</c:f>
              <c:strCache>
                <c:ptCount val="7"/>
                <c:pt idx="0">
                  <c:v>civillietas 1-38.kat</c:v>
                </c:pt>
                <c:pt idx="1">
                  <c:v>civillietas 40-43.kat</c:v>
                </c:pt>
                <c:pt idx="2">
                  <c:v>civillietas 49-56.kat</c:v>
                </c:pt>
                <c:pt idx="3">
                  <c:v>civillietas kopā</c:v>
                </c:pt>
                <c:pt idx="4">
                  <c:v>Krimināllietas</c:v>
                </c:pt>
                <c:pt idx="5">
                  <c:v>APK lietas</c:v>
                </c:pt>
                <c:pt idx="6">
                  <c:v>Administratīvās lietas</c:v>
                </c:pt>
              </c:strCache>
            </c:strRef>
          </c:cat>
          <c:val>
            <c:numRef>
              <c:f>'[2016 TA parsk.xlsx]Sheet3'!$C$42:$C$48</c:f>
              <c:numCache>
                <c:formatCode>0%</c:formatCode>
                <c:ptCount val="7"/>
                <c:pt idx="0">
                  <c:v>0.9561285356936694</c:v>
                </c:pt>
                <c:pt idx="1">
                  <c:v>0.96183206106870234</c:v>
                </c:pt>
                <c:pt idx="2">
                  <c:v>0.91176470588235292</c:v>
                </c:pt>
                <c:pt idx="3">
                  <c:v>0.95546629409710093</c:v>
                </c:pt>
                <c:pt idx="4">
                  <c:v>0.98861949529935678</c:v>
                </c:pt>
                <c:pt idx="5">
                  <c:v>1.1788679245283018</c:v>
                </c:pt>
                <c:pt idx="6">
                  <c:v>1.3224299065420562</c:v>
                </c:pt>
              </c:numCache>
            </c:numRef>
          </c:val>
          <c:extLst>
            <c:ext xmlns:c16="http://schemas.microsoft.com/office/drawing/2014/chart" uri="{C3380CC4-5D6E-409C-BE32-E72D297353CC}">
              <c16:uniqueId val="{00000001-F065-44CB-8368-F68C3226EAEF}"/>
            </c:ext>
          </c:extLst>
        </c:ser>
        <c:dLbls>
          <c:dLblPos val="inEnd"/>
          <c:showLegendKey val="0"/>
          <c:showVal val="1"/>
          <c:showCatName val="0"/>
          <c:showSerName val="0"/>
          <c:showPercent val="0"/>
          <c:showBubbleSize val="0"/>
        </c:dLbls>
        <c:gapWidth val="65"/>
        <c:axId val="665099056"/>
        <c:axId val="761196992"/>
        <c:extLst>
          <c:ext xmlns:c15="http://schemas.microsoft.com/office/drawing/2012/chart" uri="{02D57815-91ED-43cb-92C2-25804820EDAC}">
            <c15:filteredBarSeries>
              <c15:ser>
                <c:idx val="2"/>
                <c:order val="2"/>
                <c:tx>
                  <c:strRef>
                    <c:extLst>
                      <c:ext uri="{02D57815-91ED-43cb-92C2-25804820EDAC}">
                        <c15:formulaRef>
                          <c15:sqref>'[2016 TA parsk.xlsx]Sheet3'!$D$40:$D$41</c15:sqref>
                        </c15:formulaRef>
                      </c:ext>
                    </c:extLst>
                    <c:strCache>
                      <c:ptCount val="2"/>
                      <c:pt idx="0">
                        <c:v>Lietu caurlaidība (%)</c:v>
                      </c:pt>
                      <c:pt idx="1">
                        <c:v>izmaiņas</c:v>
                      </c:pt>
                    </c:strCache>
                  </c:strRef>
                </c:tx>
                <c:spPr>
                  <a:solidFill>
                    <a:schemeClr val="dk1">
                      <a:tint val="75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lv-LV"/>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'[2016 TA parsk.xlsx]Sheet3'!$A$42:$A$48</c15:sqref>
                        </c15:formulaRef>
                      </c:ext>
                    </c:extLst>
                    <c:strCache>
                      <c:ptCount val="7"/>
                      <c:pt idx="0">
                        <c:v>civillietas 1-38.kat</c:v>
                      </c:pt>
                      <c:pt idx="1">
                        <c:v>civillietas 40-43.kat</c:v>
                      </c:pt>
                      <c:pt idx="2">
                        <c:v>civillietas 49-56.kat</c:v>
                      </c:pt>
                      <c:pt idx="3">
                        <c:v>civillietas kopā</c:v>
                      </c:pt>
                      <c:pt idx="4">
                        <c:v>Krimināllietas</c:v>
                      </c:pt>
                      <c:pt idx="5">
                        <c:v>APK lietas</c:v>
                      </c:pt>
                      <c:pt idx="6">
                        <c:v>Administratīvās lietas</c:v>
                      </c:pt>
                    </c:strCache>
                  </c:strRef>
                </c:cat>
                <c:val>
                  <c:numRef>
                    <c:extLst>
                      <c:ext uri="{02D57815-91ED-43cb-92C2-25804820EDAC}">
                        <c15:formulaRef>
                          <c15:sqref>'[2016 TA parsk.xlsx]Sheet3'!$D$42:$D$48</c15:sqref>
                        </c15:formulaRef>
                      </c:ext>
                    </c:extLst>
                    <c:numCache>
                      <c:formatCode>0%</c:formatCode>
                      <c:ptCount val="7"/>
                      <c:pt idx="0">
                        <c:v>3.2219766523398086E-2</c:v>
                      </c:pt>
                      <c:pt idx="1">
                        <c:v>6.2569161805803075E-2</c:v>
                      </c:pt>
                      <c:pt idx="2">
                        <c:v>-0.14249886000912004</c:v>
                      </c:pt>
                      <c:pt idx="3">
                        <c:v>3.0350676879029037E-2</c:v>
                      </c:pt>
                      <c:pt idx="4">
                        <c:v>1.8892932799356776E-2</c:v>
                      </c:pt>
                      <c:pt idx="5">
                        <c:v>0.14622697497340575</c:v>
                      </c:pt>
                      <c:pt idx="6">
                        <c:v>1.2085078955849315E-2</c:v>
                      </c:pt>
                    </c:numCache>
                  </c:numRef>
                </c:val>
                <c:extLst>
                  <c:ext xmlns:c16="http://schemas.microsoft.com/office/drawing/2014/chart" uri="{C3380CC4-5D6E-409C-BE32-E72D297353CC}">
                    <c16:uniqueId val="{00000002-F065-44CB-8368-F68C3226EAEF}"/>
                  </c:ext>
                </c:extLst>
              </c15:ser>
            </c15:filteredBarSeries>
          </c:ext>
        </c:extLst>
      </c:barChart>
      <c:catAx>
        <c:axId val="66509905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bg1">
                    <a:lumMod val="95000"/>
                  </a:schemeClr>
                </a:solidFill>
                <a:effectLst>
                  <a:outerShdw blurRad="38100" dist="38100" dir="2700000" algn="tl">
                    <a:srgbClr val="000000">
                      <a:alpha val="43137"/>
                    </a:srgbClr>
                  </a:outerShdw>
                </a:effectLst>
                <a:latin typeface="+mn-lt"/>
                <a:ea typeface="+mn-ea"/>
                <a:cs typeface="+mn-cs"/>
              </a:defRPr>
            </a:pPr>
            <a:endParaRPr lang="lv-LV"/>
          </a:p>
        </c:txPr>
        <c:crossAx val="761196992"/>
        <c:crosses val="autoZero"/>
        <c:auto val="1"/>
        <c:lblAlgn val="ctr"/>
        <c:lblOffset val="100"/>
        <c:noMultiLvlLbl val="0"/>
      </c:catAx>
      <c:valAx>
        <c:axId val="76119699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crossAx val="6650990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lv-LV"/>
        </a:p>
      </c:txPr>
    </c:legend>
    <c:plotVisOnly val="1"/>
    <c:dispBlanksAs val="gap"/>
    <c:showDLblsOverMax val="0"/>
  </c:chart>
  <c:spPr>
    <a:noFill/>
    <a:ln w="9525" cap="flat" cmpd="sng" algn="ctr">
      <a:noFill/>
      <a:round/>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5308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a:t>Lai attīstītu tiesas pieejamību elektroniskā formātā izstrādāta jauna manas.tiesas.lv tīmekļa vietne, kas ir ērtāka tiesas sniegto E-pakalpojumu platforma. Minētajā tīmekļa vietnē izstrādāta elektroniska iesniegumu/pieteikumu iesniegšanas forma tiesai, kas nodrošina ērtāku personas saziņu ar tiesu, izmantojot banku autentifikāciju, e-parakstu un eID karti, kas nozīmē, ka autorizētie lietotāji var iesniegt prasības pieteikumus elektroniski, netērējot laiku un līdzekļus iesniedzot pieteikumus tiesai papīra formātā. Tiesu informatīvajā sistēmā ieviesta rēķinu veidošanas sistēma tiesas sniegtajiem maksas pakalpojumiem, kurā izvēloties e-pakalpojuma veidu iespējams ģenerēt elektroniski sagatavotus rēķinus. </a:t>
            </a:r>
          </a:p>
          <a:p>
            <a:pPr lvl="0">
              <a:spcBef>
                <a:spcPts val="0"/>
              </a:spcBef>
              <a:buNone/>
            </a:pPr>
            <a:endParaRPr lang="lv-LV"/>
          </a:p>
          <a:p>
            <a:pPr lvl="0">
              <a:spcBef>
                <a:spcPts val="0"/>
              </a:spcBef>
              <a:buNone/>
            </a:pPr>
            <a:r>
              <a:rPr lang="lv-LV"/>
              <a:t>2016. gadā administrācijas Tiesu informācijas sistēmas nodaļa ir nodrošinājusi TIS darbu 2 783 lietotājiem, no kuriem 2 196 ir tiesu lietotāji</a:t>
            </a:r>
          </a:p>
          <a:p>
            <a:pPr lvl="0">
              <a:spcBef>
                <a:spcPts val="0"/>
              </a:spcBef>
              <a:buNone/>
            </a:pPr>
            <a:endParaRPr lang="lv-LV"/>
          </a:p>
          <a:p>
            <a:pPr lvl="0">
              <a:spcBef>
                <a:spcPts val="0"/>
              </a:spcBef>
              <a:buNone/>
            </a:pPr>
            <a:r>
              <a:rPr lang="lv-LV"/>
              <a:t>Pārskata gadā Tiesu informācijas sistēmas nodaļa kopumā ir saņēmusi 2 819 problēmziņojumus un izmaiņu pieprasījumus TIS, no kuriem apstiprināti un pabeigti ir 2 715</a:t>
            </a:r>
          </a:p>
          <a:p>
            <a:pPr lvl="0">
              <a:spcBef>
                <a:spcPts val="0"/>
              </a:spcBef>
              <a:buNone/>
            </a:pPr>
            <a:endParaRPr lang="lv-LV"/>
          </a:p>
          <a:p>
            <a:pPr lvl="0">
              <a:spcBef>
                <a:spcPts val="0"/>
              </a:spcBef>
              <a:buNone/>
            </a:pPr>
            <a:r>
              <a:rPr lang="lv-LV"/>
              <a:t>Autorizētiem lietotājiem nodrošināta saistību piespiedu izpildes brīdinājuma kārtībā (SIBK) e-veidlapu un citu elektronisku dokumentu/iesniegumu elektroniska iesniegšana tiesā no portāla manas.tiesas.lv. Uzlabota dokumentu un informācijas pieejamība autorizētiem portāla manas.tiesas.lv lietotājiem, nodrošinot visu elektroniski TIS lietai pievienoto dokumentu un pavēstu uzrādīšanu sadaļā “Manas lietas”</a:t>
            </a:r>
            <a:endParaRPr/>
          </a:p>
        </p:txBody>
      </p:sp>
    </p:spTree>
    <p:extLst>
      <p:ext uri="{BB962C8B-B14F-4D97-AF65-F5344CB8AC3E}">
        <p14:creationId xmlns:p14="http://schemas.microsoft.com/office/powerpoint/2010/main" val="830255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0243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a:t>VVDZ vajadzībām izstrādāta tīmekļa pakalpe datu apmaiņai ar Iedzīvotāju reģistru fizisko personu datu monitoringam un izsoļu aktu reģistrācijai un apstiprināšanai, kā arī izstrādāti papildinājumi nekustamā īpašuma reģistrācijas procedūru vienkāršošanai.</a:t>
            </a:r>
          </a:p>
          <a:p>
            <a:pPr lvl="0">
              <a:spcBef>
                <a:spcPts val="0"/>
              </a:spcBef>
              <a:buNone/>
            </a:pPr>
            <a:endParaRPr lang="lv-LV"/>
          </a:p>
          <a:p>
            <a:pPr lvl="0">
              <a:spcBef>
                <a:spcPts val="0"/>
              </a:spcBef>
              <a:buNone/>
            </a:pPr>
            <a:r>
              <a:rPr lang="lv-LV"/>
              <a:t>Nodrošināts VVDZ sistēmas darbs ar 4 135 sistēmas lietotājiem</a:t>
            </a:r>
          </a:p>
          <a:p>
            <a:pPr lvl="0">
              <a:spcBef>
                <a:spcPts val="0"/>
              </a:spcBef>
              <a:buNone/>
            </a:pPr>
            <a:endParaRPr lang="lv-LV"/>
          </a:p>
          <a:p>
            <a:pPr lvl="0">
              <a:spcBef>
                <a:spcPts val="0"/>
              </a:spcBef>
              <a:buNone/>
            </a:pPr>
            <a:r>
              <a:rPr lang="lv-LV"/>
              <a:t>Tiesu administrācija ir nodrošinājusi 71 739 elektroniski parakstītu nostiprinājuma lūgumu iesniegšanu zemesgrāmatās, piešķirti 1 060 nerezidentu kodu, kā arī pēc zemesgrāmatu nodaļu pieprasījuma tehniskai datu sakārtošanai sagatavots 721 ieraksts</a:t>
            </a:r>
          </a:p>
          <a:p>
            <a:pPr lvl="0">
              <a:spcBef>
                <a:spcPts val="0"/>
              </a:spcBef>
              <a:buNone/>
            </a:pPr>
            <a:endParaRPr lang="lv-LV"/>
          </a:p>
          <a:p>
            <a:pPr lvl="0">
              <a:spcBef>
                <a:spcPts val="0"/>
              </a:spcBef>
              <a:buNone/>
            </a:pPr>
            <a:r>
              <a:rPr lang="lv-LV"/>
              <a:t>Pārskata gadā kopumā ir apstrādāti 1 965 informācijas pieprasījumi no VVDZ. No VVDZ izplatīšanas sistēmas izsniegtas 2 534 datorizdrukas un sniegtas 1 552 atbildes uz informācijas pieprasījumiem.</a:t>
            </a:r>
            <a:endParaRPr/>
          </a:p>
        </p:txBody>
      </p:sp>
    </p:spTree>
    <p:extLst>
      <p:ext uri="{BB962C8B-B14F-4D97-AF65-F5344CB8AC3E}">
        <p14:creationId xmlns:p14="http://schemas.microsoft.com/office/powerpoint/2010/main" val="2763463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a:t>Pieņemot,</a:t>
            </a:r>
            <a:r>
              <a:rPr lang="lv-LV" baseline="0"/>
              <a:t> ka vienas datorizdrukas sagatavošana aizņem 2 minūtes laika, ja to darītu TA darbinieki, tad, lai šo iespētu gada laikā, vajadzētu 40 cilvēkus, kas to vien darītu, kā drukātu nodalījumus.</a:t>
            </a:r>
          </a:p>
          <a:p>
            <a:pPr lvl="0">
              <a:spcBef>
                <a:spcPts val="0"/>
              </a:spcBef>
              <a:buNone/>
            </a:pPr>
            <a:endParaRPr lang="lv-LV" baseline="0"/>
          </a:p>
          <a:p>
            <a:pPr lvl="0">
              <a:spcBef>
                <a:spcPts val="0"/>
              </a:spcBef>
              <a:buNone/>
            </a:pPr>
            <a:endParaRPr lang="lv-LV" baseline="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lv-LV" b="0" baseline="0"/>
          </a:p>
          <a:p>
            <a:pPr lvl="0">
              <a:spcBef>
                <a:spcPts val="0"/>
              </a:spcBef>
              <a:buNone/>
            </a:pPr>
            <a:r>
              <a:rPr lang="lv-LV" b="0" baseline="0"/>
              <a:t>Attēlā ir apmēram 500 koku – kociņu.</a:t>
            </a:r>
          </a:p>
          <a:p>
            <a:pPr lvl="0">
              <a:spcBef>
                <a:spcPts val="0"/>
              </a:spcBef>
              <a:buNone/>
            </a:pPr>
            <a:endParaRPr lang="lv-LV"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lv-LV" baseline="0"/>
              <a:t>Pieņemot, ka nodalījums, drukājot uz abām pusēm ir 3 lapas </a:t>
            </a:r>
            <a:r>
              <a:rPr lang="lv-LV" b="1" baseline="0"/>
              <a:t>(pieņemot!)</a:t>
            </a:r>
            <a:r>
              <a:rPr lang="lv-LV" b="0" baseline="0"/>
              <a:t>, izdrukāt šo apjomu būtu vajadzīgi 520 koki (15 000 lokšņu kokā)</a:t>
            </a:r>
            <a:endParaRPr lang="lv-LV" b="1"/>
          </a:p>
        </p:txBody>
      </p:sp>
    </p:spTree>
    <p:extLst>
      <p:ext uri="{BB962C8B-B14F-4D97-AF65-F5344CB8AC3E}">
        <p14:creationId xmlns:p14="http://schemas.microsoft.com/office/powerpoint/2010/main" val="2497982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b="1"/>
              <a:t>Uz 6500 izsolēm</a:t>
            </a:r>
            <a:r>
              <a:rPr lang="lv-LV" b="1" baseline="0"/>
              <a:t> apstiprināti 16500 dalībnieku</a:t>
            </a:r>
            <a:r>
              <a:rPr lang="lv-LV" baseline="0"/>
              <a:t>. Viņiem:</a:t>
            </a:r>
            <a:endParaRPr lang="lv-LV"/>
          </a:p>
          <a:p>
            <a:pPr lvl="0">
              <a:spcBef>
                <a:spcPts val="0"/>
              </a:spcBef>
              <a:buNone/>
            </a:pPr>
            <a:r>
              <a:rPr lang="lv-LV" b="1"/>
              <a:t>10 min, lai veiktu visas darbības </a:t>
            </a:r>
            <a:r>
              <a:rPr lang="lv-LV"/>
              <a:t>(pirmreizēji reģistrētos, pieteiktu</a:t>
            </a:r>
            <a:r>
              <a:rPr lang="lv-LV" baseline="0"/>
              <a:t> dalību, samaksātu un pieslēgto automātisko izsoles soli)</a:t>
            </a:r>
          </a:p>
          <a:p>
            <a:pPr lvl="0">
              <a:spcBef>
                <a:spcPts val="0"/>
              </a:spcBef>
              <a:buNone/>
            </a:pPr>
            <a:r>
              <a:rPr lang="lv-LV" b="1" baseline="0"/>
              <a:t>Iepriekš 1,5 stunda </a:t>
            </a:r>
            <a:r>
              <a:rPr lang="lv-LV" baseline="0"/>
              <a:t>– stunda ceļā turp un atpakaļ, pusstunda izsolē.</a:t>
            </a:r>
            <a:endParaRPr lang="lv-LV"/>
          </a:p>
          <a:p>
            <a:pPr lvl="0">
              <a:spcBef>
                <a:spcPts val="0"/>
              </a:spcBef>
              <a:buNone/>
            </a:pPr>
            <a:endParaRPr lang="lv-LV"/>
          </a:p>
          <a:p>
            <a:pPr lvl="0">
              <a:spcBef>
                <a:spcPts val="0"/>
              </a:spcBef>
              <a:buNone/>
            </a:pPr>
            <a:r>
              <a:rPr lang="lv-LV"/>
              <a:t>Ieviesta ILR datu apmaiņa ar Valsts sociālās apdrošināšanas aģentūru par datu subjekta sociālās apdrošināšanas iemaksām un apdrošināšanas periodiem, piešķirto pensiju, pabalstu, atlīdzību apmēru un izmaksai nosūtītajām pensijām, pabalstiem, atlīdzībām un VZD par VZD pārziņā esošajā Nekustamā īpašuma valsts kadastra informācijas sistēmā uz personas vārda reģistrētajiem nekustamajiem īpašumiem</a:t>
            </a:r>
          </a:p>
          <a:p>
            <a:pPr lvl="0">
              <a:spcBef>
                <a:spcPts val="0"/>
              </a:spcBef>
              <a:buNone/>
            </a:pPr>
            <a:endParaRPr lang="lv-LV"/>
          </a:p>
          <a:p>
            <a:pPr lvl="0">
              <a:spcBef>
                <a:spcPts val="0"/>
              </a:spcBef>
              <a:buNone/>
            </a:pPr>
            <a:r>
              <a:rPr lang="lv-LV"/>
              <a:t>EIV nodrošina zvērinātiem tiesu izpildītājiem iespēju izvietot nekustamā īpašuma izsoļu sludinājumus, veikt personas atbilstības dalībai izsolē pārbaudi un to autorizāciju, noturēt izsoli, veikt paziņojumu nosūtīšanu izsoles dalībniekiem, kā arī citas ar izsoles organizēšanu un norisi saistītas darbības</a:t>
            </a:r>
          </a:p>
          <a:p>
            <a:pPr lvl="0">
              <a:spcBef>
                <a:spcPts val="0"/>
              </a:spcBef>
              <a:buNone/>
            </a:pPr>
            <a:endParaRPr lang="lv-LV"/>
          </a:p>
          <a:p>
            <a:pPr lvl="0">
              <a:spcBef>
                <a:spcPts val="0"/>
              </a:spcBef>
              <a:buNone/>
            </a:pPr>
            <a:r>
              <a:rPr lang="lv-LV"/>
              <a:t>No 2016. gada 1. janvāra EIV nodrošina iespēju maksātnespējas procesa administratoriem izvietot nekustamo īpašumu izsoļu sludinājums, bet no decembra arī lietu kopības izsoles, kuru sastāvā ir nekustamais īpašums un kustamā manta. 2016. gadā EIV publicētas 6 570 nekustamā īpašuma izsoles. </a:t>
            </a:r>
          </a:p>
          <a:p>
            <a:pPr lvl="0">
              <a:spcBef>
                <a:spcPts val="0"/>
              </a:spcBef>
              <a:buNone/>
            </a:pPr>
            <a:endParaRPr lang="lv-LV"/>
          </a:p>
          <a:p>
            <a:pPr lvl="0">
              <a:spcBef>
                <a:spcPts val="0"/>
              </a:spcBef>
              <a:buNone/>
            </a:pPr>
            <a:r>
              <a:rPr lang="lv-LV"/>
              <a:t>Salīdzinājumā ar 2015. gadu, kad elektronisko izsoļu summas pieaugums no sākumcenas veidoja 26%, 2016. gadā tas ir palielinājies par 7%. Elektronisko izsoļu summas pieaugums no sākumcenas 2016. gadā veido 33% (zvērinātu tiesu izpildītāju rīkotajās izsolēs - 35%, maksātnespējas procesa administratoru izsolēs - 28%). </a:t>
            </a:r>
          </a:p>
          <a:p>
            <a:pPr lvl="0">
              <a:spcBef>
                <a:spcPts val="0"/>
              </a:spcBef>
              <a:buNone/>
            </a:pPr>
            <a:endParaRPr lang="lv-LV"/>
          </a:p>
          <a:p>
            <a:pPr lvl="0">
              <a:spcBef>
                <a:spcPts val="0"/>
              </a:spcBef>
              <a:buNone/>
            </a:pPr>
            <a:endParaRPr/>
          </a:p>
        </p:txBody>
      </p:sp>
    </p:spTree>
    <p:extLst>
      <p:ext uri="{BB962C8B-B14F-4D97-AF65-F5344CB8AC3E}">
        <p14:creationId xmlns:p14="http://schemas.microsoft.com/office/powerpoint/2010/main" val="1050053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baseline="0"/>
              <a:t>29000 pieprasījumu no katra ZTI (116)</a:t>
            </a:r>
          </a:p>
          <a:p>
            <a:pPr lvl="0">
              <a:spcBef>
                <a:spcPts val="0"/>
              </a:spcBef>
              <a:buNone/>
            </a:pPr>
            <a:r>
              <a:rPr lang="lv-LV" baseline="0"/>
              <a:t>Vienlaicīgi izsūta 10 pieprasījumu, kopumā tās ir piecas dienas, lai saņemtu desmit atbildes, tātad – 60 gadi</a:t>
            </a:r>
          </a:p>
          <a:p>
            <a:pPr lvl="0">
              <a:spcBef>
                <a:spcPts val="0"/>
              </a:spcBef>
              <a:buNone/>
            </a:pPr>
            <a:endParaRPr lang="lv-LV"/>
          </a:p>
          <a:p>
            <a:pPr lvl="0">
              <a:spcBef>
                <a:spcPts val="0"/>
              </a:spcBef>
              <a:buNone/>
            </a:pPr>
            <a:r>
              <a:rPr lang="lv-LV"/>
              <a:t>Kopumā,</a:t>
            </a:r>
            <a:r>
              <a:rPr lang="lv-LV" baseline="0"/>
              <a:t> pieņemot, ka katrs pieprasījums aizņem 2 sekundes, viss lielais daudzums pieprasījumu paveicams 230 darbdienu laikā (8h darbdiena) – viens «darbgads»</a:t>
            </a:r>
          </a:p>
          <a:p>
            <a:pPr lvl="0">
              <a:spcBef>
                <a:spcPts val="0"/>
              </a:spcBef>
              <a:buNone/>
            </a:pPr>
            <a:r>
              <a:rPr lang="lv-LV" baseline="0"/>
              <a:t>Ja katru pieprasījumu sūtītu un attiecīgo iestādi papīra formā un gaidītu atbildi (5 dienas), tad šādu daudzumu pieprasījumu būtu iespējams pieprasīt un saņemt tikai 67000 gadu laikā (250 darbdienas)</a:t>
            </a:r>
          </a:p>
          <a:p>
            <a:pPr lvl="0">
              <a:spcBef>
                <a:spcPts val="0"/>
              </a:spcBef>
              <a:buNone/>
            </a:pPr>
            <a:endParaRPr lang="lv-LV" baseline="0"/>
          </a:p>
          <a:p>
            <a:pPr lvl="0">
              <a:spcBef>
                <a:spcPts val="0"/>
              </a:spcBef>
              <a:buNone/>
            </a:pPr>
            <a:endParaRPr/>
          </a:p>
        </p:txBody>
      </p:sp>
    </p:spTree>
    <p:extLst>
      <p:ext uri="{BB962C8B-B14F-4D97-AF65-F5344CB8AC3E}">
        <p14:creationId xmlns:p14="http://schemas.microsoft.com/office/powerpoint/2010/main" val="4035247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6732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46881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t>Tiesu administrācija ir moderna, uz izaugsmi vērsta valsts pārvaldes iestāde, kuras galvenais mērķis ir nodrošināt administratīvo atbalstu tiesu un zemesgrāmatu nodaļu efektīvam darbam un attīstībai.</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a:t>Lielākie darbi – logu nomaiņa Gulbenē,</a:t>
            </a:r>
            <a:r>
              <a:rPr lang="lv-LV" baseline="0"/>
              <a:t> pagalms un kaņalizācija Cēsīs, rekonstrukcija Jelgavā, kosmētiskie remonti Siguldā, Jēkabpilī, Kuldīgā, Liepājā, Valmierā, Daugavpilī</a:t>
            </a:r>
            <a:endParaRPr lang="lv-LV"/>
          </a:p>
          <a:p>
            <a:pPr lvl="0">
              <a:spcBef>
                <a:spcPts val="0"/>
              </a:spcBef>
              <a:buNone/>
            </a:pPr>
            <a:r>
              <a:rPr lang="lv-LV"/>
              <a:t>2016. gadā „Piekļuves kontroles sistēmas un videonovērošanas sistēmas uzstādīšana Jelgavas tiesā”, iepirkums paredz videonovērošanas sistēmas, piekļuves kontroles sistēmas, tai skaitā kustības piekļuves organizēšanas turniketa izbūvi Jelgavas tiesas ēkā. </a:t>
            </a:r>
          </a:p>
          <a:p>
            <a:pPr lvl="0">
              <a:spcBef>
                <a:spcPts val="0"/>
              </a:spcBef>
              <a:buNone/>
            </a:pPr>
            <a:endParaRPr lang="lv-LV"/>
          </a:p>
          <a:p>
            <a:pPr lvl="0">
              <a:spcBef>
                <a:spcPts val="0"/>
              </a:spcBef>
              <a:buNone/>
            </a:pPr>
            <a:r>
              <a:rPr lang="lv-LV"/>
              <a:t>2016. gadā iegādāta Bagāžas kontroles rentgena iekārta tiesu namā Rīgā, Abrenes ielā. </a:t>
            </a:r>
          </a:p>
          <a:p>
            <a:pPr lvl="0">
              <a:spcBef>
                <a:spcPts val="0"/>
              </a:spcBef>
              <a:buNone/>
            </a:pPr>
            <a:endParaRPr lang="lv-LV"/>
          </a:p>
          <a:p>
            <a:pPr lvl="0">
              <a:spcBef>
                <a:spcPts val="0"/>
              </a:spcBef>
              <a:buNone/>
            </a:pPr>
            <a:r>
              <a:rPr lang="lv-LV"/>
              <a:t>tiesu iestāžu nodrošināšana ar informatīvajām izkārtnēm, plāksnēm un uzlīmēm;</a:t>
            </a:r>
          </a:p>
          <a:p>
            <a:pPr lvl="0">
              <a:spcBef>
                <a:spcPts val="0"/>
              </a:spcBef>
              <a:buNone/>
            </a:pPr>
            <a:r>
              <a:rPr lang="lv-LV"/>
              <a:t> nodrošinājusi ar 1006 spiedogiem un zīmogiem;</a:t>
            </a:r>
          </a:p>
          <a:p>
            <a:pPr lvl="0">
              <a:spcBef>
                <a:spcPts val="0"/>
              </a:spcBef>
              <a:buNone/>
            </a:pPr>
            <a:r>
              <a:rPr lang="lv-LV"/>
              <a:t> tiesnešu nodrošināšana ar 43 jaunajām mantijām un 6 tiesnešu zīmēm;</a:t>
            </a:r>
          </a:p>
          <a:p>
            <a:pPr lvl="0">
              <a:spcBef>
                <a:spcPts val="0"/>
              </a:spcBef>
              <a:buNone/>
            </a:pPr>
            <a:r>
              <a:rPr lang="lv-LV"/>
              <a:t> 21 objektos uzstādītas žalūzijas;</a:t>
            </a:r>
          </a:p>
          <a:p>
            <a:pPr lvl="0">
              <a:spcBef>
                <a:spcPts val="0"/>
              </a:spcBef>
              <a:buNone/>
            </a:pPr>
            <a:r>
              <a:rPr lang="lv-LV"/>
              <a:t> 7 tiesu iestādēs tika piegādāti 75 apmeklētāju krēsli;</a:t>
            </a:r>
          </a:p>
          <a:p>
            <a:pPr lvl="0">
              <a:spcBef>
                <a:spcPts val="0"/>
              </a:spcBef>
              <a:buNone/>
            </a:pPr>
            <a:r>
              <a:rPr lang="lv-LV"/>
              <a:t> 11 tiesu iestādēs tika piegādāti 132 biroja krēsli;</a:t>
            </a:r>
          </a:p>
          <a:p>
            <a:pPr lvl="0">
              <a:spcBef>
                <a:spcPts val="0"/>
              </a:spcBef>
              <a:buNone/>
            </a:pPr>
            <a:r>
              <a:rPr lang="lv-LV"/>
              <a:t> 8 tiesu iestādē tika piegādāti 45 vadītāja krēsli.</a:t>
            </a:r>
          </a:p>
          <a:p>
            <a:pPr lvl="0">
              <a:spcBef>
                <a:spcPts val="0"/>
              </a:spcBef>
              <a:buNone/>
            </a:pPr>
            <a:r>
              <a:rPr lang="lv-LV"/>
              <a:t>Mēbeļu nodrošinājums:</a:t>
            </a:r>
          </a:p>
          <a:p>
            <a:pPr lvl="0">
              <a:spcBef>
                <a:spcPts val="0"/>
              </a:spcBef>
              <a:buNone/>
            </a:pPr>
            <a:r>
              <a:rPr lang="lv-LV"/>
              <a:t> 18 objektiem – tiesu iestādēm izgatavotas un uzstādītas kabinetu mēbeles;</a:t>
            </a:r>
          </a:p>
          <a:p>
            <a:pPr lvl="0">
              <a:spcBef>
                <a:spcPts val="0"/>
              </a:spcBef>
              <a:buNone/>
            </a:pPr>
            <a:r>
              <a:rPr lang="lv-LV"/>
              <a:t> tiesām uzstādītas tiesu sēžu zāļu mēbeles;</a:t>
            </a:r>
          </a:p>
          <a:p>
            <a:pPr lvl="0">
              <a:spcBef>
                <a:spcPts val="0"/>
              </a:spcBef>
              <a:buNone/>
            </a:pPr>
            <a:r>
              <a:rPr lang="lv-LV"/>
              <a:t> tiesu iestādēm uzstādīti arhīva plaukti;</a:t>
            </a:r>
          </a:p>
          <a:p>
            <a:pPr lvl="0">
              <a:spcBef>
                <a:spcPts val="0"/>
              </a:spcBef>
              <a:buNone/>
            </a:pPr>
            <a:r>
              <a:rPr lang="lv-LV"/>
              <a:t> 8 tiesu iestādes nodrošinātas ar 30 slēdzamiem metāla dokumentu skapjiem;</a:t>
            </a:r>
          </a:p>
          <a:p>
            <a:pPr lvl="0">
              <a:spcBef>
                <a:spcPts val="0"/>
              </a:spcBef>
              <a:buNone/>
            </a:pPr>
            <a:endParaRPr lang="lv-LV"/>
          </a:p>
          <a:p>
            <a:pPr lvl="0">
              <a:spcBef>
                <a:spcPts val="0"/>
              </a:spcBef>
              <a:buNone/>
            </a:pPr>
            <a:r>
              <a:rPr lang="lv-LV"/>
              <a:t>2016. gadā Elektronisko iepirkumu sistēmā saņemti 2955 tiesu un zemesgrāmatu nodaļu pieprasījumi pēc dažādām darba nodrošināšanai nepieciešamām precēm (drukas iekārtu piederumi, kancelejas preces, biroja papīrs, saimniecības preces) par kopējo summu 360 631,96 EUR.</a:t>
            </a:r>
            <a:endParaRPr/>
          </a:p>
        </p:txBody>
      </p:sp>
    </p:spTree>
    <p:extLst>
      <p:ext uri="{BB962C8B-B14F-4D97-AF65-F5344CB8AC3E}">
        <p14:creationId xmlns:p14="http://schemas.microsoft.com/office/powerpoint/2010/main" val="3398795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65389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62951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a:t>Sagatavoti un noslēgti 307 līgumi administrācijas, tiesu iestāžu un zemesgrāmatu nodaļu darbības nodrošināšanai, no tiem – 58 pakalpojumu līgumi, 11 telpu, zemes nomas vai preces īres līgumi, 9 piegādes līgumi, 3 būvdarbu līgumi, 18 cita veida līgumi un 208 vienošanās pie spēkā esošiem līgumiem (papildinājumi vai grozījumi).</a:t>
            </a:r>
          </a:p>
          <a:p>
            <a:pPr lvl="0">
              <a:spcBef>
                <a:spcPts val="0"/>
              </a:spcBef>
              <a:buNone/>
            </a:pPr>
            <a:endParaRPr lang="lv-LV"/>
          </a:p>
          <a:p>
            <a:pPr lvl="0">
              <a:spcBef>
                <a:spcPts val="0"/>
              </a:spcBef>
              <a:buNone/>
            </a:pPr>
            <a:r>
              <a:rPr lang="lv-LV"/>
              <a:t>Veiktas 46 iepirkumu procedūra, t.sk. atbilstoši Publisko iepirkumu likuma 8. 2 pantam, par kopējo summu – 9 514 145,22 eiro. Administrācija nominēta 2016. gada Iepirkumu Gada balvai nominācijā "Gada pasūtītājs. Preces un pakalpojumi" par augstu kompetenci pasta pakalpojumu jomā Tiesu administrācijas un tiesu iestāžu korespondences iepirkuma ietvaros.</a:t>
            </a:r>
          </a:p>
          <a:p>
            <a:pPr lvl="0">
              <a:spcBef>
                <a:spcPts val="0"/>
              </a:spcBef>
              <a:buNone/>
            </a:pPr>
            <a:endParaRPr lang="lv-LV"/>
          </a:p>
          <a:p>
            <a:pPr lvl="0">
              <a:spcBef>
                <a:spcPts val="0"/>
              </a:spcBef>
              <a:buNone/>
            </a:pPr>
            <a:r>
              <a:rPr lang="lv-LV"/>
              <a:t>2016. gadā Juridiskā nodaļa piedalījās 16 iekšējo normatīvo aktu, trīs Tieslietu ministrijas iekšējo normatīvo aktu un 10 ārējo normatīvo aktu projektu izstrādē.</a:t>
            </a:r>
          </a:p>
          <a:p>
            <a:pPr lvl="0">
              <a:spcBef>
                <a:spcPts val="0"/>
              </a:spcBef>
              <a:buNone/>
            </a:pPr>
            <a:endParaRPr lang="lv-LV"/>
          </a:p>
          <a:p>
            <a:pPr lvl="0">
              <a:spcBef>
                <a:spcPts val="0"/>
              </a:spcBef>
              <a:buNone/>
            </a:pPr>
            <a:r>
              <a:rPr lang="lv-LV"/>
              <a:t>Pārskata gadā tika izvērtēts 381 rēķins par ekspertīžu izdevumiem 122 451,99 eiro apmērā (968 gadījumi), kā arī sagatavoti atzinumi uz 1004 pieprasījumiem par 1912 valsts nodevu un citu maksājumu atmaksu 551 387,77 eiro apmērā. </a:t>
            </a:r>
            <a:endParaRPr/>
          </a:p>
        </p:txBody>
      </p:sp>
    </p:spTree>
    <p:extLst>
      <p:ext uri="{BB962C8B-B14F-4D97-AF65-F5344CB8AC3E}">
        <p14:creationId xmlns:p14="http://schemas.microsoft.com/office/powerpoint/2010/main" val="268249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39843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a:t>2016.gada 20.decembrī Vācijas pilsētā Trīrē parakstīts līgums par Latvijas iestāšanos Eiropas Tiesību akadēmijas (Europäische Rechtsakademie – ERA) fondā.</a:t>
            </a:r>
          </a:p>
          <a:p>
            <a:pPr lvl="0">
              <a:spcBef>
                <a:spcPts val="0"/>
              </a:spcBef>
              <a:buNone/>
            </a:pPr>
            <a:endParaRPr lang="lv-LV"/>
          </a:p>
          <a:p>
            <a:pPr lvl="0">
              <a:spcBef>
                <a:spcPts val="0"/>
              </a:spcBef>
              <a:buNone/>
            </a:pPr>
            <a:r>
              <a:rPr lang="lv-LV"/>
              <a:t>Līdz ar Latvijas iestāšanos Eiropas Tiesību akadēmijas fondā, Latvijas tiesneši, tiesu darbinieki, juridisko profesiju pārstāvji, kā arī ierēdņi un valsts sektorā nodarbinātie, iegūs būtiskas priekšrocības attiecībā uz Eiropas Tiesību akadēmijas piedāvātajām mācībām un konferencēm, tostarp, 40% atlaidi dalībai tās rīkotajos pasākumos. Latvija tiks pārstāvēta arī Eiropas Tiesību akadēmijas Vadības padomē, kas ietekmē organizācijas darbības politikas attīstību un stratēģiju. </a:t>
            </a:r>
          </a:p>
          <a:p>
            <a:pPr lvl="0">
              <a:spcBef>
                <a:spcPts val="0"/>
              </a:spcBef>
              <a:buNone/>
            </a:pPr>
            <a:endParaRPr lang="lv-LV"/>
          </a:p>
          <a:p>
            <a:pPr lvl="0">
              <a:spcBef>
                <a:spcPts val="0"/>
              </a:spcBef>
              <a:buNone/>
            </a:pPr>
            <a:r>
              <a:rPr lang="lv-LV"/>
              <a:t>Latvijas pievienošanās Eiropas Tiesību Akadēmijas fondam ir nozīmīga Tiesu administrācijas īstenotā projekta “Justīcija attīstībai” kontekstā, jo līdz 2022. gadam ir plānotas vērienīgas apmācības tiesu un tiesībaizsardzības sektorā nodarbinātajiem.</a:t>
            </a:r>
          </a:p>
          <a:p>
            <a:pPr lvl="0">
              <a:spcBef>
                <a:spcPts val="0"/>
              </a:spcBef>
              <a:buNone/>
            </a:pPr>
            <a:endParaRPr lang="lv-LV"/>
          </a:p>
          <a:p>
            <a:pPr lvl="0">
              <a:spcBef>
                <a:spcPts val="0"/>
              </a:spcBef>
              <a:buNone/>
            </a:pPr>
            <a:r>
              <a:rPr lang="lv-LV"/>
              <a:t>2016. gada 29. janvārī Tiesu administrācija kā VVDZ turētājs uzņemta Eiropas zemes reģistru asociācijā (ELRA) dalībvalsts statusā – padziļināta starptautiskā sadarbība un pieredzes apmaiņa. Tās galvenais mērķis ir sekmēt savstarpējo izpratni un zināšanas par lietu tiesībām Eiropas Savienības dalībvalstīs, šo tiesību reģistriem, nolūkā veicināt atvērtu un drošu Eiropu tās pilsoņiem.  </a:t>
            </a:r>
            <a:endParaRPr/>
          </a:p>
        </p:txBody>
      </p:sp>
    </p:spTree>
    <p:extLst>
      <p:ext uri="{BB962C8B-B14F-4D97-AF65-F5344CB8AC3E}">
        <p14:creationId xmlns:p14="http://schemas.microsoft.com/office/powerpoint/2010/main" val="1147925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a:t>Pārskata gadā Ziemeļvalstu-Baltijas valstu mobilitātes programmas „Valsts administrācija” ietvaros tika īstenots projekts “Pieredzes apmaiņa ar Ziemeļvalstu tieslietu sektora institūcijām tiesu jautājumos”. Tā ietvaros tika noorganizētas divas pieredzes apmaiņas vizītes – uz Dāniju (13.09.-16.09.2016.) un Islandi (07.11.-10.11.2016.)</a:t>
            </a:r>
          </a:p>
          <a:p>
            <a:pPr lvl="0">
              <a:spcBef>
                <a:spcPts val="0"/>
              </a:spcBef>
              <a:buNone/>
            </a:pPr>
            <a:endParaRPr lang="lv-LV"/>
          </a:p>
          <a:p>
            <a:pPr lvl="0">
              <a:spcBef>
                <a:spcPts val="0"/>
              </a:spcBef>
              <a:buNone/>
            </a:pPr>
            <a:r>
              <a:rPr lang="lv-LV"/>
              <a:t>Tiesu administrācija realizēja Latvijā Ārlietu ministrijas granta “Atbalsts attīstības sadarbības projektiem Latvijas Republikas noteiktajās saņēmējvalstīs” projekta “Sadarbības attīstība starp Gruzijas un Latvijas institūcijām ar mērķi paaugstināt tiesu pieejamību, veicināt uzticēšanos tiesām un tiesībaizsardzības iestādēm un stiprināt tiesiskumu”. Projekta mērķis, pirmkārt, ir veicināt procesa efektivitāti un kvalitāti tiesu un tiesībaizsardzības iestādēs, sniedzot ieguldījumu labas pārvaldības attīstībā, tiesiskuma vērtību un likuma varas stiprināšanā. Otrkārt, nodrošināt sadarbības un kontaktu attīstību tieslietu jomā Gruzijas un Latvijas iestāžu starpā, veidojot pamatu Latvijas iesaistei citos plašākā rakstura projektos tieslietu jomā ar Gruziju, atbalstot Eiropas Savienības – Gruzijas Asociācijas līguma nosacījumu ieviešanu praksē.</a:t>
            </a:r>
          </a:p>
          <a:p>
            <a:pPr lvl="0">
              <a:spcBef>
                <a:spcPts val="0"/>
              </a:spcBef>
              <a:buNone/>
            </a:pPr>
            <a:endParaRPr lang="lv-LV"/>
          </a:p>
          <a:p>
            <a:pPr lvl="0">
              <a:spcBef>
                <a:spcPts val="0"/>
              </a:spcBef>
              <a:buNone/>
            </a:pPr>
            <a:r>
              <a:rPr lang="lv-LV"/>
              <a:t>Latvijas un Šveices sadarbības programmas individuālā projektā “Tiesu modernizācija Latvijā” ir novērtēti īstenošanas periodā sasniegtie rezultāti. 2016. gadā, nodrošinot projekta ilgtspēju, ir veiktas projekta specifiskās pārbaudes vietās, kur ir uzstādītas projekta laikā iegādātās iekārtas</a:t>
            </a:r>
            <a:endParaRPr/>
          </a:p>
        </p:txBody>
      </p:sp>
    </p:spTree>
    <p:extLst>
      <p:ext uri="{BB962C8B-B14F-4D97-AF65-F5344CB8AC3E}">
        <p14:creationId xmlns:p14="http://schemas.microsoft.com/office/powerpoint/2010/main" val="4058379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86765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55846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9872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cap="none">
                <a:solidFill>
                  <a:srgbClr val="000000"/>
                </a:solidFill>
                <a:latin typeface="Calibri" panose="020F0502020204030204" pitchFamily="34" charset="0"/>
              </a:rPr>
              <a:t>Dokumentu plūsmas elektronizācija, tai skaitā pāreja uz elektronisku kriminālprocesa, civilprocesa, administratīvā procesa tiesā un administratīvā pārkāpuma procesa lietu. Pamatdarbības procesu pilnveide. Racionāla IKT pārvaldība</a:t>
            </a:r>
          </a:p>
          <a:p>
            <a:pPr lvl="0">
              <a:spcBef>
                <a:spcPts val="0"/>
              </a:spcBef>
              <a:buNone/>
            </a:pPr>
            <a:endParaRPr lang="lv-LV" cap="none">
              <a:solidFill>
                <a:srgbClr val="000000"/>
              </a:solidFill>
              <a:latin typeface="Calibri" panose="020F0502020204030204" pitchFamily="34" charset="0"/>
            </a:endParaRPr>
          </a:p>
          <a:p>
            <a:pPr marL="0" indent="0">
              <a:buSzPts val="1800"/>
              <a:buNone/>
            </a:pPr>
            <a:r>
              <a:rPr lang="lv-LV" b="0" cap="none">
                <a:solidFill>
                  <a:srgbClr val="000000"/>
                </a:solidFill>
                <a:latin typeface="Calibri" panose="020F0502020204030204" pitchFamily="34" charset="0"/>
              </a:rPr>
              <a:t>Aktivitātes:</a:t>
            </a:r>
          </a:p>
          <a:p>
            <a:pPr>
              <a:buSzPts val="1800"/>
              <a:buFont typeface="Wingdings" panose="05000000000000000000" pitchFamily="2" charset="2"/>
              <a:buChar char="§"/>
            </a:pPr>
            <a:r>
              <a:rPr lang="lv-LV" cap="none">
                <a:solidFill>
                  <a:srgbClr val="000000"/>
                </a:solidFill>
                <a:latin typeface="Calibri" panose="020F0502020204030204" pitchFamily="34" charset="0"/>
              </a:rPr>
              <a:t>Nākotnes procesu definēšana darbam ar elektronisko lietu;</a:t>
            </a:r>
          </a:p>
          <a:p>
            <a:pPr>
              <a:buSzPts val="1800"/>
              <a:buFont typeface="Wingdings" panose="05000000000000000000" pitchFamily="2" charset="2"/>
              <a:buChar char="§"/>
            </a:pPr>
            <a:r>
              <a:rPr lang="lv-LV" cap="none">
                <a:solidFill>
                  <a:srgbClr val="000000"/>
                </a:solidFill>
                <a:latin typeface="Calibri" panose="020F0502020204030204" pitchFamily="34" charset="0"/>
              </a:rPr>
              <a:t>E-lietas koplietošanas platformas izstrāde;</a:t>
            </a:r>
          </a:p>
          <a:p>
            <a:pPr>
              <a:buSzPts val="1800"/>
              <a:buFont typeface="Wingdings" panose="05000000000000000000" pitchFamily="2" charset="2"/>
              <a:buChar char="§"/>
            </a:pPr>
            <a:r>
              <a:rPr lang="lv-LV" cap="none">
                <a:solidFill>
                  <a:srgbClr val="000000"/>
                </a:solidFill>
                <a:latin typeface="Calibri" panose="020F0502020204030204" pitchFamily="34" charset="0"/>
              </a:rPr>
              <a:t>Esošo informācijas sistēmu (TIS, ProIS, IIS un PLUS) papildinājumi un savstarpējā integrācija caur E-lietas koplietošanas platformu;</a:t>
            </a:r>
          </a:p>
          <a:p>
            <a:pPr>
              <a:buSzPts val="1800"/>
              <a:buFont typeface="Wingdings" panose="05000000000000000000" pitchFamily="2" charset="2"/>
              <a:buChar char="§"/>
            </a:pPr>
            <a:r>
              <a:rPr lang="lv-LV" cap="none">
                <a:solidFill>
                  <a:srgbClr val="000000"/>
                </a:solidFill>
                <a:latin typeface="Calibri" panose="020F0502020204030204" pitchFamily="34" charset="0"/>
              </a:rPr>
              <a:t>Nepieciešamo normatīvo aktu izmaiņu definēšana un virzīšana;</a:t>
            </a:r>
          </a:p>
          <a:p>
            <a:pPr>
              <a:buSzPts val="1800"/>
              <a:buFont typeface="Wingdings" panose="05000000000000000000" pitchFamily="2" charset="2"/>
              <a:buChar char="§"/>
            </a:pPr>
            <a:r>
              <a:rPr lang="lv-LV" cap="none">
                <a:solidFill>
                  <a:srgbClr val="000000"/>
                </a:solidFill>
                <a:latin typeface="Calibri" panose="020F0502020204030204" pitchFamily="34" charset="0"/>
              </a:rPr>
              <a:t>Izmaiņu ieviešanas vadība.</a:t>
            </a:r>
          </a:p>
          <a:p>
            <a:pPr lvl="0">
              <a:spcBef>
                <a:spcPts val="0"/>
              </a:spcBef>
              <a:buNone/>
            </a:pPr>
            <a:endParaRPr/>
          </a:p>
        </p:txBody>
      </p:sp>
    </p:spTree>
    <p:extLst>
      <p:ext uri="{BB962C8B-B14F-4D97-AF65-F5344CB8AC3E}">
        <p14:creationId xmlns:p14="http://schemas.microsoft.com/office/powerpoint/2010/main" val="433604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61728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sz="1100" b="0" i="0" u="none" strike="noStrike" kern="1200">
                <a:solidFill>
                  <a:schemeClr val="tx1"/>
                </a:solidFill>
                <a:effectLst/>
                <a:latin typeface="+mn-lt"/>
                <a:ea typeface="+mn-ea"/>
                <a:cs typeface="+mn-cs"/>
              </a:rPr>
              <a:t>Attēlā</a:t>
            </a:r>
            <a:r>
              <a:rPr lang="lv-LV" sz="1100" b="0" i="0" u="none" strike="noStrike" kern="1200" baseline="0">
                <a:solidFill>
                  <a:schemeClr val="tx1"/>
                </a:solidFill>
                <a:effectLst/>
                <a:latin typeface="+mn-lt"/>
                <a:ea typeface="+mn-ea"/>
                <a:cs typeface="+mn-cs"/>
              </a:rPr>
              <a:t> redzams, ka:</a:t>
            </a:r>
          </a:p>
          <a:p>
            <a:pPr lvl="0">
              <a:spcBef>
                <a:spcPts val="0"/>
              </a:spcBef>
              <a:buNone/>
            </a:pPr>
            <a:r>
              <a:rPr lang="lv-LV" sz="1100" b="1" i="0" u="none" strike="noStrike" kern="1200" baseline="0">
                <a:solidFill>
                  <a:schemeClr val="tx1"/>
                </a:solidFill>
                <a:effectLst/>
                <a:latin typeface="+mn-lt"/>
                <a:ea typeface="+mn-ea"/>
                <a:cs typeface="+mn-cs"/>
              </a:rPr>
              <a:t>Nepilni 10% personu</a:t>
            </a:r>
            <a:r>
              <a:rPr lang="lv-LV" sz="1100" b="0" i="0" u="none" strike="noStrike" kern="1200" baseline="0">
                <a:solidFill>
                  <a:schemeClr val="tx1"/>
                </a:solidFill>
                <a:effectLst/>
                <a:latin typeface="+mn-lt"/>
                <a:ea typeface="+mn-ea"/>
                <a:cs typeface="+mn-cs"/>
              </a:rPr>
              <a:t>, kam ir e-paraksts, radījuši </a:t>
            </a:r>
            <a:r>
              <a:rPr lang="lv-LV" sz="1100" b="1" i="0" u="none" strike="noStrike" kern="1200" baseline="0">
                <a:solidFill>
                  <a:schemeClr val="tx1"/>
                </a:solidFill>
                <a:effectLst/>
                <a:latin typeface="+mn-lt"/>
                <a:ea typeface="+mn-ea"/>
                <a:cs typeface="+mn-cs"/>
              </a:rPr>
              <a:t>gandrīz pusi no visu parakstu skaita</a:t>
            </a:r>
            <a:r>
              <a:rPr lang="lv-LV" sz="1100" b="0" i="0" u="none" strike="noStrike" kern="1200" baseline="0">
                <a:solidFill>
                  <a:schemeClr val="tx1"/>
                </a:solidFill>
                <a:effectLst/>
                <a:latin typeface="+mn-lt"/>
                <a:ea typeface="+mn-ea"/>
                <a:cs typeface="+mn-cs"/>
              </a:rPr>
              <a:t>, </a:t>
            </a:r>
          </a:p>
          <a:p>
            <a:pPr lvl="0">
              <a:spcBef>
                <a:spcPts val="0"/>
              </a:spcBef>
              <a:buNone/>
            </a:pPr>
            <a:r>
              <a:rPr lang="lv-LV" sz="1100" b="0" i="0" u="none" strike="noStrike" kern="1200" baseline="0">
                <a:solidFill>
                  <a:schemeClr val="tx1"/>
                </a:solidFill>
                <a:effectLst/>
                <a:latin typeface="+mn-lt"/>
                <a:ea typeface="+mn-ea"/>
                <a:cs typeface="+mn-cs"/>
              </a:rPr>
              <a:t>bet </a:t>
            </a:r>
            <a:r>
              <a:rPr lang="lv-LV" sz="1100" b="1" i="0" u="none" strike="noStrike" kern="1200" baseline="0">
                <a:solidFill>
                  <a:schemeClr val="tx1"/>
                </a:solidFill>
                <a:effectLst/>
                <a:latin typeface="+mn-lt"/>
                <a:ea typeface="+mn-ea"/>
                <a:cs typeface="+mn-cs"/>
              </a:rPr>
              <a:t>gandrīz 60% personu </a:t>
            </a:r>
            <a:r>
              <a:rPr lang="lv-LV" sz="1100" b="0" i="0" u="none" strike="noStrike" kern="1200" baseline="0">
                <a:solidFill>
                  <a:schemeClr val="tx1"/>
                </a:solidFill>
                <a:effectLst/>
                <a:latin typeface="+mn-lt"/>
                <a:ea typeface="+mn-ea"/>
                <a:cs typeface="+mn-cs"/>
              </a:rPr>
              <a:t>kopā ir </a:t>
            </a:r>
            <a:r>
              <a:rPr lang="lv-LV" sz="1100" b="1" i="0" u="none" strike="noStrike" kern="1200" baseline="0">
                <a:solidFill>
                  <a:schemeClr val="tx1"/>
                </a:solidFill>
                <a:effectLst/>
                <a:latin typeface="+mn-lt"/>
                <a:ea typeface="+mn-ea"/>
                <a:cs typeface="+mn-cs"/>
              </a:rPr>
              <a:t>izmantojuši tikai 10% no kopējā parakstu skaita</a:t>
            </a:r>
            <a:r>
              <a:rPr lang="lv-LV" sz="1100" b="0" i="0" u="none" strike="noStrike" kern="1200" baseline="0">
                <a:solidFill>
                  <a:schemeClr val="tx1"/>
                </a:solidFill>
                <a:effectLst/>
                <a:latin typeface="+mn-lt"/>
                <a:ea typeface="+mn-ea"/>
                <a:cs typeface="+mn-cs"/>
              </a:rPr>
              <a:t>.</a:t>
            </a:r>
          </a:p>
          <a:p>
            <a:pPr lvl="0">
              <a:spcBef>
                <a:spcPts val="0"/>
              </a:spcBef>
              <a:buNone/>
            </a:pPr>
            <a:endParaRPr lang="lv-LV" sz="1100" b="0" i="0" u="none" strike="noStrike" kern="1200" baseline="0">
              <a:solidFill>
                <a:schemeClr val="tx1"/>
              </a:solidFill>
              <a:effectLst/>
              <a:latin typeface="+mn-lt"/>
              <a:ea typeface="+mn-ea"/>
              <a:cs typeface="+mn-cs"/>
            </a:endParaRPr>
          </a:p>
          <a:p>
            <a:pPr lvl="0">
              <a:spcBef>
                <a:spcPts val="0"/>
              </a:spcBef>
              <a:buNone/>
            </a:pPr>
            <a:r>
              <a:rPr lang="lv-LV" sz="1100" b="0" i="0" u="none" strike="noStrike" kern="1200" baseline="0">
                <a:solidFill>
                  <a:schemeClr val="tx1"/>
                </a:solidFill>
                <a:effectLst/>
                <a:latin typeface="+mn-lt"/>
                <a:ea typeface="+mn-ea"/>
                <a:cs typeface="+mn-cs"/>
              </a:rPr>
              <a:t>Kopumā dati šādi:</a:t>
            </a:r>
          </a:p>
          <a:p>
            <a:pPr lvl="0">
              <a:spcBef>
                <a:spcPts val="0"/>
              </a:spcBef>
              <a:buNone/>
            </a:pPr>
            <a:endParaRPr lang="lv-LV" sz="1100" b="0" i="0" u="none" strike="noStrike" kern="1200" baseline="0">
              <a:solidFill>
                <a:schemeClr val="tx1"/>
              </a:solidFill>
              <a:effectLst/>
              <a:latin typeface="+mn-lt"/>
              <a:ea typeface="+mn-ea"/>
              <a:cs typeface="+mn-cs"/>
            </a:endParaRPr>
          </a:p>
          <a:p>
            <a:pPr lvl="0">
              <a:spcBef>
                <a:spcPts val="0"/>
              </a:spcBef>
              <a:buNone/>
            </a:pPr>
            <a:r>
              <a:rPr lang="pt-BR" sz="1100" b="0" i="0" u="none" strike="noStrike" kern="1200">
                <a:solidFill>
                  <a:schemeClr val="tx1"/>
                </a:solidFill>
                <a:effectLst/>
                <a:latin typeface="+mn-lt"/>
                <a:ea typeface="+mn-ea"/>
                <a:cs typeface="+mn-cs"/>
              </a:rPr>
              <a:t>E-paraksti, 2016, bez TA</a:t>
            </a:r>
            <a:r>
              <a:rPr lang="pt-BR"/>
              <a:t> </a:t>
            </a:r>
            <a:r>
              <a:rPr lang="pt-BR" sz="1100" b="0" i="0" u="none" strike="noStrike" kern="1200">
                <a:solidFill>
                  <a:schemeClr val="tx1"/>
                </a:solidFill>
                <a:effectLst/>
                <a:latin typeface="+mn-lt"/>
                <a:ea typeface="+mn-ea"/>
                <a:cs typeface="+mn-cs"/>
              </a:rPr>
              <a:t>Skaits</a:t>
            </a:r>
            <a:r>
              <a:rPr lang="pt-BR"/>
              <a:t> </a:t>
            </a:r>
            <a:r>
              <a:rPr lang="pt-BR" sz="1100" b="0" i="0" u="none" strike="noStrike" kern="1200">
                <a:solidFill>
                  <a:schemeClr val="tx1"/>
                </a:solidFill>
                <a:effectLst/>
                <a:latin typeface="+mn-lt"/>
                <a:ea typeface="+mn-ea"/>
                <a:cs typeface="+mn-cs"/>
              </a:rPr>
              <a:t>Personas</a:t>
            </a:r>
            <a:r>
              <a:rPr lang="pt-BR"/>
              <a:t> </a:t>
            </a:r>
            <a:endParaRPr lang="lv-LV"/>
          </a:p>
          <a:p>
            <a:pPr lvl="0">
              <a:spcBef>
                <a:spcPts val="0"/>
              </a:spcBef>
              <a:buNone/>
            </a:pPr>
            <a:r>
              <a:rPr lang="lv-LV" sz="1100" b="0" i="0" u="none" strike="noStrike" kern="1200">
                <a:solidFill>
                  <a:schemeClr val="tx1"/>
                </a:solidFill>
                <a:effectLst/>
                <a:latin typeface="+mn-lt"/>
                <a:ea typeface="+mn-ea"/>
                <a:cs typeface="+mn-cs"/>
              </a:rPr>
              <a:t>                              </a:t>
            </a:r>
            <a:r>
              <a:rPr lang="pt-BR" sz="1100" b="0" i="0" u="none" strike="noStrike" kern="1200">
                <a:solidFill>
                  <a:schemeClr val="tx1"/>
                </a:solidFill>
                <a:effectLst/>
                <a:latin typeface="+mn-lt"/>
                <a:ea typeface="+mn-ea"/>
                <a:cs typeface="+mn-cs"/>
              </a:rPr>
              <a:t>Parakstīšanas reizes</a:t>
            </a:r>
            <a:r>
              <a:rPr lang="pt-BR"/>
              <a:t> </a:t>
            </a:r>
            <a:r>
              <a:rPr lang="lv-LV"/>
              <a:t>    </a:t>
            </a:r>
            <a:r>
              <a:rPr lang="pt-BR" sz="1100" b="0" i="0" u="none" strike="noStrike" kern="1200">
                <a:solidFill>
                  <a:schemeClr val="tx1"/>
                </a:solidFill>
                <a:effectLst/>
                <a:latin typeface="+mn-lt"/>
                <a:ea typeface="+mn-ea"/>
                <a:cs typeface="+mn-cs"/>
              </a:rPr>
              <a:t>% no visiem</a:t>
            </a:r>
            <a:r>
              <a:rPr lang="pt-BR"/>
              <a:t> </a:t>
            </a:r>
            <a:r>
              <a:rPr lang="pt-BR" sz="1100" b="0" i="0" u="none" strike="noStrike" kern="1200">
                <a:solidFill>
                  <a:schemeClr val="tx1"/>
                </a:solidFill>
                <a:effectLst/>
                <a:latin typeface="+mn-lt"/>
                <a:ea typeface="+mn-ea"/>
                <a:cs typeface="+mn-cs"/>
              </a:rPr>
              <a:t>% no parakstiem</a:t>
            </a:r>
            <a:r>
              <a:rPr lang="pt-BR"/>
              <a:t> </a:t>
            </a:r>
            <a:endParaRPr lang="lv-LV"/>
          </a:p>
          <a:p>
            <a:pPr lvl="0">
              <a:spcBef>
                <a:spcPts val="0"/>
              </a:spcBef>
              <a:buNone/>
            </a:pPr>
            <a:r>
              <a:rPr lang="pt-BR" sz="1100" b="0" i="0" u="none" strike="noStrike" kern="1200">
                <a:solidFill>
                  <a:schemeClr val="tx1"/>
                </a:solidFill>
                <a:effectLst/>
                <a:latin typeface="+mn-lt"/>
                <a:ea typeface="+mn-ea"/>
                <a:cs typeface="+mn-cs"/>
              </a:rPr>
              <a:t>1-10</a:t>
            </a:r>
            <a:r>
              <a:rPr lang="pt-BR"/>
              <a:t> </a:t>
            </a:r>
            <a:r>
              <a:rPr lang="lv-LV"/>
              <a:t>		</a:t>
            </a:r>
            <a:r>
              <a:rPr lang="pt-BR" sz="1100" b="0" i="0" u="none" strike="noStrike" kern="1200">
                <a:solidFill>
                  <a:schemeClr val="tx1"/>
                </a:solidFill>
                <a:effectLst/>
                <a:latin typeface="+mn-lt"/>
                <a:ea typeface="+mn-ea"/>
                <a:cs typeface="+mn-cs"/>
              </a:rPr>
              <a:t>150</a:t>
            </a:r>
            <a:r>
              <a:rPr lang="pt-BR"/>
              <a:t> </a:t>
            </a:r>
            <a:r>
              <a:rPr lang="pt-BR" sz="1100" b="0" i="0" u="none" strike="noStrike" kern="1200">
                <a:solidFill>
                  <a:schemeClr val="tx1"/>
                </a:solidFill>
                <a:effectLst/>
                <a:latin typeface="+mn-lt"/>
                <a:ea typeface="+mn-ea"/>
                <a:cs typeface="+mn-cs"/>
              </a:rPr>
              <a:t>663</a:t>
            </a:r>
            <a:r>
              <a:rPr lang="pt-BR"/>
              <a:t> </a:t>
            </a:r>
            <a:r>
              <a:rPr lang="lv-LV"/>
              <a:t>	</a:t>
            </a:r>
            <a:r>
              <a:rPr lang="pt-BR" sz="1100" b="0" i="0" u="none" strike="noStrike" kern="1200">
                <a:solidFill>
                  <a:schemeClr val="tx1"/>
                </a:solidFill>
                <a:effectLst/>
                <a:latin typeface="+mn-lt"/>
                <a:ea typeface="+mn-ea"/>
                <a:cs typeface="+mn-cs"/>
              </a:rPr>
              <a:t>29%</a:t>
            </a:r>
            <a:r>
              <a:rPr lang="lv-LV" sz="1100" b="0" i="0" u="none" strike="noStrike" kern="1200">
                <a:solidFill>
                  <a:schemeClr val="tx1"/>
                </a:solidFill>
                <a:effectLst/>
                <a:latin typeface="+mn-lt"/>
                <a:ea typeface="+mn-ea"/>
                <a:cs typeface="+mn-cs"/>
              </a:rPr>
              <a:t>	</a:t>
            </a:r>
            <a:r>
              <a:rPr lang="pt-BR"/>
              <a:t> </a:t>
            </a:r>
            <a:r>
              <a:rPr lang="pt-BR" sz="1100" b="0" i="0" u="none" strike="noStrike" kern="1200">
                <a:solidFill>
                  <a:schemeClr val="tx1"/>
                </a:solidFill>
                <a:effectLst/>
                <a:latin typeface="+mn-lt"/>
                <a:ea typeface="+mn-ea"/>
                <a:cs typeface="+mn-cs"/>
              </a:rPr>
              <a:t>1%</a:t>
            </a:r>
            <a:r>
              <a:rPr lang="pt-BR"/>
              <a:t> </a:t>
            </a:r>
            <a:endParaRPr lang="lv-LV"/>
          </a:p>
          <a:p>
            <a:pPr lvl="0">
              <a:spcBef>
                <a:spcPts val="0"/>
              </a:spcBef>
              <a:buNone/>
            </a:pPr>
            <a:r>
              <a:rPr lang="pt-BR" sz="1100" b="0" i="0" u="none" strike="noStrike" kern="1200">
                <a:solidFill>
                  <a:schemeClr val="tx1"/>
                </a:solidFill>
                <a:effectLst/>
                <a:latin typeface="+mn-lt"/>
                <a:ea typeface="+mn-ea"/>
                <a:cs typeface="+mn-cs"/>
              </a:rPr>
              <a:t>11-50</a:t>
            </a:r>
            <a:r>
              <a:rPr lang="pt-BR"/>
              <a:t> </a:t>
            </a:r>
            <a:r>
              <a:rPr lang="lv-LV"/>
              <a:t>		</a:t>
            </a:r>
            <a:r>
              <a:rPr lang="pt-BR" sz="1100" b="0" i="0" u="none" strike="noStrike" kern="1200">
                <a:solidFill>
                  <a:schemeClr val="tx1"/>
                </a:solidFill>
                <a:effectLst/>
                <a:latin typeface="+mn-lt"/>
                <a:ea typeface="+mn-ea"/>
                <a:cs typeface="+mn-cs"/>
              </a:rPr>
              <a:t>152</a:t>
            </a:r>
            <a:r>
              <a:rPr lang="pt-BR"/>
              <a:t> </a:t>
            </a:r>
            <a:r>
              <a:rPr lang="pt-BR" sz="1100" b="0" i="0" u="none" strike="noStrike" kern="1200">
                <a:solidFill>
                  <a:schemeClr val="tx1"/>
                </a:solidFill>
                <a:effectLst/>
                <a:latin typeface="+mn-lt"/>
                <a:ea typeface="+mn-ea"/>
                <a:cs typeface="+mn-cs"/>
              </a:rPr>
              <a:t>4447</a:t>
            </a:r>
            <a:r>
              <a:rPr lang="pt-BR"/>
              <a:t> </a:t>
            </a:r>
            <a:r>
              <a:rPr lang="lv-LV"/>
              <a:t>	</a:t>
            </a:r>
            <a:r>
              <a:rPr lang="pt-BR" sz="1100" b="0" i="0" u="none" strike="noStrike" kern="1200">
                <a:solidFill>
                  <a:schemeClr val="tx1"/>
                </a:solidFill>
                <a:effectLst/>
                <a:latin typeface="+mn-lt"/>
                <a:ea typeface="+mn-ea"/>
                <a:cs typeface="+mn-cs"/>
              </a:rPr>
              <a:t>29%</a:t>
            </a:r>
            <a:r>
              <a:rPr lang="pt-BR"/>
              <a:t> </a:t>
            </a:r>
            <a:r>
              <a:rPr lang="lv-LV"/>
              <a:t>	</a:t>
            </a:r>
            <a:r>
              <a:rPr lang="pt-BR" sz="1100" b="0" i="0" u="none" strike="noStrike" kern="1200">
                <a:solidFill>
                  <a:schemeClr val="tx1"/>
                </a:solidFill>
                <a:effectLst/>
                <a:latin typeface="+mn-lt"/>
                <a:ea typeface="+mn-ea"/>
                <a:cs typeface="+mn-cs"/>
              </a:rPr>
              <a:t>10%</a:t>
            </a:r>
            <a:r>
              <a:rPr lang="pt-BR"/>
              <a:t> </a:t>
            </a:r>
            <a:endParaRPr lang="lv-LV"/>
          </a:p>
          <a:p>
            <a:pPr lvl="0">
              <a:spcBef>
                <a:spcPts val="0"/>
              </a:spcBef>
              <a:buNone/>
            </a:pPr>
            <a:r>
              <a:rPr lang="pt-BR" sz="1100" b="0" i="0" u="none" strike="noStrike" kern="1200">
                <a:solidFill>
                  <a:schemeClr val="tx1"/>
                </a:solidFill>
                <a:effectLst/>
                <a:latin typeface="+mn-lt"/>
                <a:ea typeface="+mn-ea"/>
                <a:cs typeface="+mn-cs"/>
              </a:rPr>
              <a:t>51-100</a:t>
            </a:r>
            <a:r>
              <a:rPr lang="pt-BR"/>
              <a:t> </a:t>
            </a:r>
            <a:r>
              <a:rPr lang="lv-LV"/>
              <a:t>		</a:t>
            </a:r>
            <a:r>
              <a:rPr lang="pt-BR" sz="1100" b="0" i="0" u="none" strike="noStrike" kern="1200">
                <a:solidFill>
                  <a:schemeClr val="tx1"/>
                </a:solidFill>
                <a:effectLst/>
                <a:latin typeface="+mn-lt"/>
                <a:ea typeface="+mn-ea"/>
                <a:cs typeface="+mn-cs"/>
              </a:rPr>
              <a:t>94</a:t>
            </a:r>
            <a:r>
              <a:rPr lang="pt-BR"/>
              <a:t> </a:t>
            </a:r>
            <a:r>
              <a:rPr lang="pt-BR" sz="1100" b="0" i="0" u="none" strike="noStrike" kern="1200">
                <a:solidFill>
                  <a:schemeClr val="tx1"/>
                </a:solidFill>
                <a:effectLst/>
                <a:latin typeface="+mn-lt"/>
                <a:ea typeface="+mn-ea"/>
                <a:cs typeface="+mn-cs"/>
              </a:rPr>
              <a:t>6728</a:t>
            </a:r>
            <a:r>
              <a:rPr lang="pt-BR"/>
              <a:t> </a:t>
            </a:r>
            <a:r>
              <a:rPr lang="lv-LV"/>
              <a:t>	</a:t>
            </a:r>
            <a:r>
              <a:rPr lang="pt-BR" sz="1100" b="0" i="0" u="none" strike="noStrike" kern="1200">
                <a:solidFill>
                  <a:schemeClr val="tx1"/>
                </a:solidFill>
                <a:effectLst/>
                <a:latin typeface="+mn-lt"/>
                <a:ea typeface="+mn-ea"/>
                <a:cs typeface="+mn-cs"/>
              </a:rPr>
              <a:t>18%</a:t>
            </a:r>
            <a:r>
              <a:rPr lang="pt-BR"/>
              <a:t> </a:t>
            </a:r>
            <a:r>
              <a:rPr lang="lv-LV"/>
              <a:t>	</a:t>
            </a:r>
            <a:r>
              <a:rPr lang="pt-BR" sz="1100" b="0" i="0" u="none" strike="noStrike" kern="1200">
                <a:solidFill>
                  <a:schemeClr val="tx1"/>
                </a:solidFill>
                <a:effectLst/>
                <a:latin typeface="+mn-lt"/>
                <a:ea typeface="+mn-ea"/>
                <a:cs typeface="+mn-cs"/>
              </a:rPr>
              <a:t>15%</a:t>
            </a:r>
            <a:r>
              <a:rPr lang="pt-BR"/>
              <a:t> </a:t>
            </a:r>
            <a:endParaRPr lang="lv-LV"/>
          </a:p>
          <a:p>
            <a:pPr lvl="0">
              <a:spcBef>
                <a:spcPts val="0"/>
              </a:spcBef>
              <a:buNone/>
            </a:pPr>
            <a:r>
              <a:rPr lang="pt-BR" sz="1100" b="0" i="0" u="none" strike="noStrike" kern="1200">
                <a:solidFill>
                  <a:schemeClr val="tx1"/>
                </a:solidFill>
                <a:effectLst/>
                <a:latin typeface="+mn-lt"/>
                <a:ea typeface="+mn-ea"/>
                <a:cs typeface="+mn-cs"/>
              </a:rPr>
              <a:t>101-200</a:t>
            </a:r>
            <a:r>
              <a:rPr lang="pt-BR"/>
              <a:t> </a:t>
            </a:r>
            <a:r>
              <a:rPr lang="lv-LV"/>
              <a:t>		</a:t>
            </a:r>
            <a:r>
              <a:rPr lang="pt-BR" sz="1100" b="0" i="0" u="none" strike="noStrike" kern="1200">
                <a:solidFill>
                  <a:schemeClr val="tx1"/>
                </a:solidFill>
                <a:effectLst/>
                <a:latin typeface="+mn-lt"/>
                <a:ea typeface="+mn-ea"/>
                <a:cs typeface="+mn-cs"/>
              </a:rPr>
              <a:t>89</a:t>
            </a:r>
            <a:r>
              <a:rPr lang="pt-BR"/>
              <a:t> </a:t>
            </a:r>
            <a:r>
              <a:rPr lang="pt-BR" sz="1100" b="0" i="0" u="none" strike="noStrike" kern="1200">
                <a:solidFill>
                  <a:schemeClr val="tx1"/>
                </a:solidFill>
                <a:effectLst/>
                <a:latin typeface="+mn-lt"/>
                <a:ea typeface="+mn-ea"/>
                <a:cs typeface="+mn-cs"/>
              </a:rPr>
              <a:t>12026</a:t>
            </a:r>
            <a:r>
              <a:rPr lang="pt-BR"/>
              <a:t> </a:t>
            </a:r>
            <a:r>
              <a:rPr lang="lv-LV"/>
              <a:t>	</a:t>
            </a:r>
            <a:r>
              <a:rPr lang="pt-BR" sz="1100" b="0" i="0" u="none" strike="noStrike" kern="1200">
                <a:solidFill>
                  <a:schemeClr val="tx1"/>
                </a:solidFill>
                <a:effectLst/>
                <a:latin typeface="+mn-lt"/>
                <a:ea typeface="+mn-ea"/>
                <a:cs typeface="+mn-cs"/>
              </a:rPr>
              <a:t>17%</a:t>
            </a:r>
            <a:r>
              <a:rPr lang="pt-BR"/>
              <a:t> </a:t>
            </a:r>
            <a:r>
              <a:rPr lang="lv-LV"/>
              <a:t>	</a:t>
            </a:r>
            <a:r>
              <a:rPr lang="pt-BR" sz="1100" b="0" i="0" u="none" strike="noStrike" kern="1200">
                <a:solidFill>
                  <a:schemeClr val="tx1"/>
                </a:solidFill>
                <a:effectLst/>
                <a:latin typeface="+mn-lt"/>
                <a:ea typeface="+mn-ea"/>
                <a:cs typeface="+mn-cs"/>
              </a:rPr>
              <a:t>27%</a:t>
            </a:r>
            <a:r>
              <a:rPr lang="pt-BR"/>
              <a:t> </a:t>
            </a:r>
            <a:endParaRPr lang="lv-LV"/>
          </a:p>
          <a:p>
            <a:pPr lvl="0">
              <a:spcBef>
                <a:spcPts val="0"/>
              </a:spcBef>
              <a:buNone/>
            </a:pPr>
            <a:r>
              <a:rPr lang="pt-BR" sz="1100" b="0" i="0" u="none" strike="noStrike" kern="1200">
                <a:solidFill>
                  <a:schemeClr val="tx1"/>
                </a:solidFill>
                <a:effectLst/>
                <a:latin typeface="+mn-lt"/>
                <a:ea typeface="+mn-ea"/>
                <a:cs typeface="+mn-cs"/>
              </a:rPr>
              <a:t>201-500</a:t>
            </a:r>
            <a:r>
              <a:rPr lang="pt-BR"/>
              <a:t> </a:t>
            </a:r>
            <a:r>
              <a:rPr lang="lv-LV"/>
              <a:t>		</a:t>
            </a:r>
            <a:r>
              <a:rPr lang="pt-BR" sz="1100" b="0" i="0" u="none" strike="noStrike" kern="1200">
                <a:solidFill>
                  <a:schemeClr val="tx1"/>
                </a:solidFill>
                <a:effectLst/>
                <a:latin typeface="+mn-lt"/>
                <a:ea typeface="+mn-ea"/>
                <a:cs typeface="+mn-cs"/>
              </a:rPr>
              <a:t>33</a:t>
            </a:r>
            <a:r>
              <a:rPr lang="pt-BR"/>
              <a:t> </a:t>
            </a:r>
            <a:r>
              <a:rPr lang="pt-BR" sz="1100" b="0" i="0" u="none" strike="noStrike" kern="1200">
                <a:solidFill>
                  <a:schemeClr val="tx1"/>
                </a:solidFill>
                <a:effectLst/>
                <a:latin typeface="+mn-lt"/>
                <a:ea typeface="+mn-ea"/>
                <a:cs typeface="+mn-cs"/>
              </a:rPr>
              <a:t>9749</a:t>
            </a:r>
            <a:r>
              <a:rPr lang="pt-BR"/>
              <a:t> </a:t>
            </a:r>
            <a:r>
              <a:rPr lang="lv-LV"/>
              <a:t>	</a:t>
            </a:r>
            <a:r>
              <a:rPr lang="pt-BR" sz="1100" b="0" i="0" u="none" strike="noStrike" kern="1200">
                <a:solidFill>
                  <a:schemeClr val="tx1"/>
                </a:solidFill>
                <a:effectLst/>
                <a:latin typeface="+mn-lt"/>
                <a:ea typeface="+mn-ea"/>
                <a:cs typeface="+mn-cs"/>
              </a:rPr>
              <a:t>6%</a:t>
            </a:r>
            <a:r>
              <a:rPr lang="pt-BR"/>
              <a:t> </a:t>
            </a:r>
            <a:r>
              <a:rPr lang="lv-LV"/>
              <a:t>	</a:t>
            </a:r>
            <a:r>
              <a:rPr lang="pt-BR" sz="1100" b="0" i="0" u="none" strike="noStrike" kern="1200">
                <a:solidFill>
                  <a:schemeClr val="tx1"/>
                </a:solidFill>
                <a:effectLst/>
                <a:latin typeface="+mn-lt"/>
                <a:ea typeface="+mn-ea"/>
                <a:cs typeface="+mn-cs"/>
              </a:rPr>
              <a:t>22%</a:t>
            </a:r>
            <a:r>
              <a:rPr lang="pt-BR"/>
              <a:t> </a:t>
            </a:r>
            <a:endParaRPr lang="lv-LV"/>
          </a:p>
          <a:p>
            <a:pPr lvl="0">
              <a:spcBef>
                <a:spcPts val="0"/>
              </a:spcBef>
              <a:buNone/>
            </a:pPr>
            <a:r>
              <a:rPr lang="pt-BR" sz="1100" b="0" i="0" u="none" strike="noStrike" kern="1200">
                <a:solidFill>
                  <a:schemeClr val="tx1"/>
                </a:solidFill>
                <a:effectLst/>
                <a:latin typeface="+mn-lt"/>
                <a:ea typeface="+mn-ea"/>
                <a:cs typeface="+mn-cs"/>
              </a:rPr>
              <a:t>501-2000</a:t>
            </a:r>
            <a:r>
              <a:rPr lang="pt-BR"/>
              <a:t> </a:t>
            </a:r>
            <a:r>
              <a:rPr lang="lv-LV"/>
              <a:t>		</a:t>
            </a:r>
            <a:r>
              <a:rPr lang="pt-BR" sz="1100" b="0" i="0" u="none" strike="noStrike" kern="1200">
                <a:solidFill>
                  <a:schemeClr val="tx1"/>
                </a:solidFill>
                <a:effectLst/>
                <a:latin typeface="+mn-lt"/>
                <a:ea typeface="+mn-ea"/>
                <a:cs typeface="+mn-cs"/>
              </a:rPr>
              <a:t>8</a:t>
            </a:r>
            <a:r>
              <a:rPr lang="pt-BR"/>
              <a:t> </a:t>
            </a:r>
            <a:r>
              <a:rPr lang="pt-BR" sz="1100" b="0" i="0" u="none" strike="noStrike" kern="1200">
                <a:solidFill>
                  <a:schemeClr val="tx1"/>
                </a:solidFill>
                <a:effectLst/>
                <a:latin typeface="+mn-lt"/>
                <a:ea typeface="+mn-ea"/>
                <a:cs typeface="+mn-cs"/>
              </a:rPr>
              <a:t>6396</a:t>
            </a:r>
            <a:r>
              <a:rPr lang="pt-BR"/>
              <a:t> </a:t>
            </a:r>
            <a:r>
              <a:rPr lang="lv-LV"/>
              <a:t>	</a:t>
            </a:r>
            <a:r>
              <a:rPr lang="pt-BR" sz="1100" b="0" i="0" u="none" strike="noStrike" kern="1200">
                <a:solidFill>
                  <a:schemeClr val="tx1"/>
                </a:solidFill>
                <a:effectLst/>
                <a:latin typeface="+mn-lt"/>
                <a:ea typeface="+mn-ea"/>
                <a:cs typeface="+mn-cs"/>
              </a:rPr>
              <a:t>2%</a:t>
            </a:r>
            <a:r>
              <a:rPr lang="lv-LV" sz="1100" b="0" i="0" u="none" strike="noStrike" kern="1200">
                <a:solidFill>
                  <a:schemeClr val="tx1"/>
                </a:solidFill>
                <a:effectLst/>
                <a:latin typeface="+mn-lt"/>
                <a:ea typeface="+mn-ea"/>
                <a:cs typeface="+mn-cs"/>
              </a:rPr>
              <a:t>	</a:t>
            </a:r>
            <a:r>
              <a:rPr lang="pt-BR" sz="1100" b="0" i="0" u="none" strike="noStrike" kern="1200">
                <a:solidFill>
                  <a:schemeClr val="tx1"/>
                </a:solidFill>
                <a:effectLst/>
                <a:latin typeface="+mn-lt"/>
                <a:ea typeface="+mn-ea"/>
                <a:cs typeface="+mn-cs"/>
              </a:rPr>
              <a:t>14%</a:t>
            </a:r>
            <a:r>
              <a:rPr lang="pt-BR"/>
              <a:t> </a:t>
            </a:r>
            <a:endParaRPr/>
          </a:p>
        </p:txBody>
      </p:sp>
    </p:spTree>
    <p:extLst>
      <p:ext uri="{BB962C8B-B14F-4D97-AF65-F5344CB8AC3E}">
        <p14:creationId xmlns:p14="http://schemas.microsoft.com/office/powerpoint/2010/main" val="10890357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sz="1100" b="0" i="0" u="none" strike="noStrike" kern="1200">
                <a:solidFill>
                  <a:schemeClr val="tx1"/>
                </a:solidFill>
                <a:effectLst/>
                <a:latin typeface="+mn-lt"/>
                <a:ea typeface="+mn-ea"/>
                <a:cs typeface="+mn-cs"/>
              </a:rPr>
              <a:t>Kopumā</a:t>
            </a:r>
            <a:r>
              <a:rPr lang="lv-LV" sz="1100" b="0" i="0" u="none" strike="noStrike" kern="1200" baseline="0">
                <a:solidFill>
                  <a:schemeClr val="tx1"/>
                </a:solidFill>
                <a:effectLst/>
                <a:latin typeface="+mn-lt"/>
                <a:ea typeface="+mn-ea"/>
                <a:cs typeface="+mn-cs"/>
              </a:rPr>
              <a:t> pirmajā instancē caurlaidība 2016. gadā samazinājusies par 4% un ir 100 procenti.</a:t>
            </a:r>
            <a:endParaRPr/>
          </a:p>
        </p:txBody>
      </p:sp>
    </p:spTree>
    <p:extLst>
      <p:ext uri="{BB962C8B-B14F-4D97-AF65-F5344CB8AC3E}">
        <p14:creationId xmlns:p14="http://schemas.microsoft.com/office/powerpoint/2010/main" val="2536213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96922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82606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sz="1100" b="0" i="0" u="none" strike="noStrike" kern="1200">
                <a:solidFill>
                  <a:schemeClr val="tx1"/>
                </a:solidFill>
                <a:effectLst/>
                <a:latin typeface="+mn-lt"/>
                <a:ea typeface="+mn-ea"/>
                <a:cs typeface="+mn-cs"/>
              </a:rPr>
              <a:t>Kopumā</a:t>
            </a:r>
            <a:r>
              <a:rPr lang="lv-LV" sz="1100" b="0" i="0" u="none" strike="noStrike" kern="1200" baseline="0">
                <a:solidFill>
                  <a:schemeClr val="tx1"/>
                </a:solidFill>
                <a:effectLst/>
                <a:latin typeface="+mn-lt"/>
                <a:ea typeface="+mn-ea"/>
                <a:cs typeface="+mn-cs"/>
              </a:rPr>
              <a:t> pirmajā instancē caurlaidība 2016. gadā samazinājusies par 4% un ir 100 procenti.</a:t>
            </a:r>
            <a:endParaRPr/>
          </a:p>
        </p:txBody>
      </p:sp>
    </p:spTree>
    <p:extLst>
      <p:ext uri="{BB962C8B-B14F-4D97-AF65-F5344CB8AC3E}">
        <p14:creationId xmlns:p14="http://schemas.microsoft.com/office/powerpoint/2010/main" val="4273678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81108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2053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sz="1100" b="0" i="0" u="none" strike="noStrike" kern="1200">
                <a:solidFill>
                  <a:schemeClr val="tx1"/>
                </a:solidFill>
                <a:effectLst/>
                <a:latin typeface="+mn-lt"/>
                <a:ea typeface="+mn-ea"/>
                <a:cs typeface="+mn-cs"/>
              </a:rPr>
              <a:t>Kopumā</a:t>
            </a:r>
            <a:r>
              <a:rPr lang="lv-LV" sz="1100" b="0" i="0" u="none" strike="noStrike" kern="1200" baseline="0">
                <a:solidFill>
                  <a:schemeClr val="tx1"/>
                </a:solidFill>
                <a:effectLst/>
                <a:latin typeface="+mn-lt"/>
                <a:ea typeface="+mn-ea"/>
                <a:cs typeface="+mn-cs"/>
              </a:rPr>
              <a:t> pirmajā instancē caurlaidība 2016. gadā samazinājusies par 4% un ir 100 procenti.</a:t>
            </a:r>
            <a:endParaRPr/>
          </a:p>
        </p:txBody>
      </p:sp>
    </p:spTree>
    <p:extLst>
      <p:ext uri="{BB962C8B-B14F-4D97-AF65-F5344CB8AC3E}">
        <p14:creationId xmlns:p14="http://schemas.microsoft.com/office/powerpoint/2010/main" val="340985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a:t>Budžeta apakšprogrammu „Tiesu administrēšana” un „Apgabaltiesas un rajonu (pilsētu) tiesas” budžeta plānošanas un finanšu uzskaites nodrošināšanu Tiesu administrācijā veic Finanšu un administratīvā departamenta Budžeta nodaļa un Finanšu nodaļa. </a:t>
            </a:r>
          </a:p>
          <a:p>
            <a:pPr lvl="0">
              <a:spcBef>
                <a:spcPts val="0"/>
              </a:spcBef>
              <a:buNone/>
            </a:pPr>
            <a:endParaRPr lang="lv-LV"/>
          </a:p>
          <a:p>
            <a:pPr lvl="0">
              <a:spcBef>
                <a:spcPts val="0"/>
              </a:spcBef>
              <a:buNone/>
            </a:pPr>
            <a:r>
              <a:rPr lang="lv-LV"/>
              <a:t>Budžeta programmā 03.00.00 „Tiesu sistēma” (Tiesu administrācijas kompetences jomā) valsts pamatfunkciju īstenošanai 2016. gadā izlietoti 51 897,9 tūkstoši eiro, un salīdzinājumā ar finansēšanas plānos apstiprināto finansējumu līdzekļi apgūti 99,6% apmērā. </a:t>
            </a:r>
          </a:p>
          <a:p>
            <a:pPr lvl="0">
              <a:spcBef>
                <a:spcPts val="0"/>
              </a:spcBef>
              <a:buNone/>
            </a:pPr>
            <a:endParaRPr lang="lv-LV"/>
          </a:p>
          <a:p>
            <a:pPr lvl="0">
              <a:spcBef>
                <a:spcPts val="0"/>
              </a:spcBef>
              <a:buNone/>
            </a:pPr>
            <a:r>
              <a:rPr lang="lv-LV"/>
              <a:t>Apakšprogrammas 03.01.00 „Tiesu administrēšana” mērķis ir 1) nodrošināt tiesu iestāžu attīstību atbilstoši mūsdienu tehnoloģiskajām iespējām un veicināt tiesas pieejamību sabiedrībai; 2) stiprināt tiesu iestāžu kapacitāti un paaugstināt to darba efektivitāti. </a:t>
            </a:r>
          </a:p>
          <a:p>
            <a:pPr lvl="0">
              <a:spcBef>
                <a:spcPts val="0"/>
              </a:spcBef>
              <a:buNone/>
            </a:pPr>
            <a:r>
              <a:rPr lang="lv-LV"/>
              <a:t>Apakšprogrammā 03.01.00 „Tiesu administrēšana” 2016. gadā izlietoti 3 621,2 tūkstoši eiro un apgūti 100% no piešķirtā finansējuma. </a:t>
            </a:r>
            <a:endParaRPr lang="lv-LV" b="1"/>
          </a:p>
          <a:p>
            <a:pPr lvl="0">
              <a:spcBef>
                <a:spcPts val="0"/>
              </a:spcBef>
              <a:buNone/>
            </a:pPr>
            <a:endParaRPr lang="lv-LV"/>
          </a:p>
          <a:p>
            <a:pPr lvl="0">
              <a:spcBef>
                <a:spcPts val="0"/>
              </a:spcBef>
              <a:buNone/>
            </a:pPr>
            <a:r>
              <a:rPr lang="lv-LV"/>
              <a:t>Apakšprogrammas 03.02.00 „Apgabaltiesas un rajonu (pilsētu) tiesas” mērķis ir taisnīgs, efektīvs (ātrs) un objektīvs tiesas process. </a:t>
            </a:r>
          </a:p>
          <a:p>
            <a:pPr lvl="0">
              <a:spcBef>
                <a:spcPts val="0"/>
              </a:spcBef>
              <a:buNone/>
            </a:pPr>
            <a:r>
              <a:rPr lang="lv-LV"/>
              <a:t>Apakšprogrammā 03.02.00 „Apgabaltiesas un rajonu (pilsētu) tiesas” 2016. gadā izlietoti 48 276,8 tūkstoši eiro un apgūti 99,5% no piešķirtā finansējuma. </a:t>
            </a:r>
          </a:p>
          <a:p>
            <a:pPr lvl="0">
              <a:spcBef>
                <a:spcPts val="0"/>
              </a:spcBef>
              <a:buNone/>
            </a:pPr>
            <a:endParaRPr lang="lv-LV"/>
          </a:p>
          <a:p>
            <a:pPr lvl="0">
              <a:spcBef>
                <a:spcPts val="0"/>
              </a:spcBef>
              <a:buNone/>
            </a:pPr>
            <a:r>
              <a:rPr lang="lv-LV"/>
              <a:t>2016. gadā ieņēmumi no maksas pakalpojumiem un citiem pašu ieņēmumiem bija 2 945,3 tūkstoši eiro, kas ir 97,2% no plānotā un par 12,5% lielāki nekā 2015. gadā gūtie ieņēmumi</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79530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kern="1200">
                <a:solidFill>
                  <a:schemeClr val="tx1"/>
                </a:solidFill>
                <a:effectLst/>
                <a:latin typeface="+mn-lt"/>
                <a:ea typeface="+mn-ea"/>
                <a:cs typeface="+mn-cs"/>
              </a:rPr>
              <a:t>2017. gadā ir paredzēts uzsākt trīs nozīmīgu būvniecības projektu īstenošanu tieslietu nozarē Jēkabpilī, Ventspilī un Tukumā, lai nodrošinātu tiesas ar to funkciju izpildei nepieciešamām kvalitatīvām darba telpām,</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1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kern="1200">
                <a:solidFill>
                  <a:schemeClr val="tx1"/>
                </a:solidFill>
                <a:effectLst/>
                <a:latin typeface="+mn-lt"/>
                <a:ea typeface="+mn-ea"/>
                <a:cs typeface="+mn-cs"/>
              </a:rPr>
              <a:t>Visi trīs projekti paredz ievērojamas izmaiņas tieslietu nozares iestāžu ikdienas darba organizēšanā, kas ietvers darba apstākļu, drošības, produktivitātes un pakalpojumu pieejamības uzlabošanu.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1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kern="1200">
                <a:solidFill>
                  <a:schemeClr val="tx1"/>
                </a:solidFill>
                <a:effectLst/>
                <a:latin typeface="+mn-lt"/>
                <a:ea typeface="+mn-ea"/>
                <a:cs typeface="+mn-cs"/>
              </a:rPr>
              <a:t>Kā arī ir paredzēts veikt dažādus remontu un renovācijas darbus citās tiesu ēkās.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1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kern="1200">
                <a:solidFill>
                  <a:schemeClr val="tx1"/>
                </a:solidFill>
                <a:effectLst/>
                <a:latin typeface="+mn-lt"/>
                <a:ea typeface="+mn-ea"/>
                <a:cs typeface="+mn-cs"/>
              </a:rPr>
              <a:t>TNA 2017. gadā plānotās kopējās remontu un renovācijas darbu izmaksas tiesu ēkās ~ 3 miljoni EUR.</a:t>
            </a:r>
          </a:p>
          <a:p>
            <a:pPr lvl="0">
              <a:spcBef>
                <a:spcPts val="0"/>
              </a:spcBef>
              <a:buNone/>
            </a:pPr>
            <a:endParaRPr/>
          </a:p>
        </p:txBody>
      </p:sp>
    </p:spTree>
    <p:extLst>
      <p:ext uri="{BB962C8B-B14F-4D97-AF65-F5344CB8AC3E}">
        <p14:creationId xmlns:p14="http://schemas.microsoft.com/office/powerpoint/2010/main" val="11276930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5367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0132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kern="1200">
                <a:solidFill>
                  <a:schemeClr val="bg1">
                    <a:lumMod val="95000"/>
                  </a:schemeClr>
                </a:solidFill>
              </a:rPr>
              <a:t>Jebkurš process, kas sevī iekļauj darbības ar datoru/informācijas sistēmām un izmanto kādu algoritmu, ir aizvietojams, izmantojot RPA</a:t>
            </a:r>
          </a:p>
          <a:p>
            <a:pPr lvl="0">
              <a:spcBef>
                <a:spcPts val="0"/>
              </a:spcBef>
              <a:buNone/>
            </a:pPr>
            <a:endParaRPr lang="lv-LV"/>
          </a:p>
          <a:p>
            <a:pPr lvl="0">
              <a:spcBef>
                <a:spcPts val="0"/>
              </a:spcBef>
              <a:buNone/>
            </a:pPr>
            <a:r>
              <a:rPr lang="lv-LV"/>
              <a:t>Analīze -&gt;</a:t>
            </a:r>
            <a:r>
              <a:rPr lang="lv-LV" baseline="0"/>
              <a:t> standartizācija -&gt; automatizācija (robotizācija)</a:t>
            </a:r>
          </a:p>
          <a:p>
            <a:pPr lvl="0">
              <a:spcBef>
                <a:spcPts val="0"/>
              </a:spcBef>
              <a:buNone/>
            </a:pPr>
            <a:endParaRPr lang="lv-LV" baseline="0"/>
          </a:p>
          <a:p>
            <a:pPr>
              <a:spcBef>
                <a:spcPts val="0"/>
              </a:spcBef>
              <a:buNone/>
            </a:pPr>
            <a:r>
              <a:rPr lang="lv-LV"/>
              <a:t>Lietvedības dokumentu reģistrācija</a:t>
            </a:r>
          </a:p>
          <a:p>
            <a:pPr>
              <a:spcBef>
                <a:spcPts val="0"/>
              </a:spcBef>
              <a:buNone/>
            </a:pPr>
            <a:r>
              <a:rPr lang="lv-LV"/>
              <a:t>Nolēmumu anonimizēšana</a:t>
            </a:r>
          </a:p>
          <a:p>
            <a:pPr>
              <a:spcBef>
                <a:spcPts val="0"/>
              </a:spcBef>
              <a:buNone/>
            </a:pPr>
            <a:r>
              <a:rPr lang="lv-LV" b="1"/>
              <a:t>TIS rēķinu apstrāde</a:t>
            </a:r>
          </a:p>
          <a:p>
            <a:pPr>
              <a:spcBef>
                <a:spcPts val="0"/>
              </a:spcBef>
              <a:buNone/>
            </a:pPr>
            <a:r>
              <a:rPr lang="lv-LV"/>
              <a:t>Izziņu un rīkojumu sagatavošana</a:t>
            </a:r>
          </a:p>
          <a:p>
            <a:pPr lvl="0">
              <a:spcBef>
                <a:spcPts val="0"/>
              </a:spcBef>
              <a:buNone/>
            </a:pPr>
            <a:endParaRPr/>
          </a:p>
        </p:txBody>
      </p:sp>
    </p:spTree>
    <p:extLst>
      <p:ext uri="{BB962C8B-B14F-4D97-AF65-F5344CB8AC3E}">
        <p14:creationId xmlns:p14="http://schemas.microsoft.com/office/powerpoint/2010/main" val="9986513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kern="1200">
                <a:solidFill>
                  <a:schemeClr val="bg1">
                    <a:lumMod val="95000"/>
                  </a:schemeClr>
                </a:solidFill>
              </a:rPr>
              <a:t>Jebkurš process, kas sevī iekļauj darbības ar datoru/informācijas sistēmām un izmanto kādu algoritmu, ir aizvietojams, izmantojot RPA</a:t>
            </a:r>
          </a:p>
          <a:p>
            <a:pPr lvl="0">
              <a:spcBef>
                <a:spcPts val="0"/>
              </a:spcBef>
              <a:buNone/>
            </a:pPr>
            <a:endParaRPr lang="lv-LV"/>
          </a:p>
          <a:p>
            <a:pPr lvl="0">
              <a:spcBef>
                <a:spcPts val="0"/>
              </a:spcBef>
              <a:buNone/>
            </a:pPr>
            <a:r>
              <a:rPr lang="lv-LV"/>
              <a:t>Analīze -&gt;</a:t>
            </a:r>
            <a:r>
              <a:rPr lang="lv-LV" baseline="0"/>
              <a:t> standartizācija -&gt; automatizācija (robotizācija)</a:t>
            </a:r>
          </a:p>
          <a:p>
            <a:pPr lvl="0">
              <a:spcBef>
                <a:spcPts val="0"/>
              </a:spcBef>
              <a:buNone/>
            </a:pPr>
            <a:endParaRPr lang="lv-LV" baseline="0"/>
          </a:p>
          <a:p>
            <a:pPr>
              <a:spcBef>
                <a:spcPts val="0"/>
              </a:spcBef>
              <a:buNone/>
            </a:pPr>
            <a:r>
              <a:rPr lang="lv-LV"/>
              <a:t>Lietvedības dokumentu reģistrācija</a:t>
            </a:r>
          </a:p>
          <a:p>
            <a:pPr>
              <a:spcBef>
                <a:spcPts val="0"/>
              </a:spcBef>
              <a:buNone/>
            </a:pPr>
            <a:r>
              <a:rPr lang="lv-LV"/>
              <a:t>Nolēmumu anonimizēšana</a:t>
            </a:r>
          </a:p>
          <a:p>
            <a:pPr>
              <a:spcBef>
                <a:spcPts val="0"/>
              </a:spcBef>
              <a:buNone/>
            </a:pPr>
            <a:r>
              <a:rPr lang="lv-LV" b="1"/>
              <a:t>TIS rēķinu apstrāde</a:t>
            </a:r>
          </a:p>
          <a:p>
            <a:pPr>
              <a:spcBef>
                <a:spcPts val="0"/>
              </a:spcBef>
              <a:buNone/>
            </a:pPr>
            <a:r>
              <a:rPr lang="lv-LV"/>
              <a:t>Izziņu un rīkojumu sagatavošana</a:t>
            </a:r>
          </a:p>
          <a:p>
            <a:pPr lvl="0">
              <a:spcBef>
                <a:spcPts val="0"/>
              </a:spcBef>
              <a:buNone/>
            </a:pPr>
            <a:endParaRPr/>
          </a:p>
        </p:txBody>
      </p:sp>
    </p:spTree>
    <p:extLst>
      <p:ext uri="{BB962C8B-B14F-4D97-AF65-F5344CB8AC3E}">
        <p14:creationId xmlns:p14="http://schemas.microsoft.com/office/powerpoint/2010/main" val="2937261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543244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Shape 7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9" name="Shape 7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a:t>Ar 2016. gada 1. februāri pabeigta Latgales tiesu apgabala reforma un Latgales apgabaltiesas darbības teritorijā izveidotas divas rajona (pilsētas) tiesas – Daugavpils tiesa un Rēzeknes tiesa (t.sk. zemesgrāmatu nodaļas). </a:t>
            </a:r>
          </a:p>
          <a:p>
            <a:pPr lvl="0">
              <a:spcBef>
                <a:spcPts val="0"/>
              </a:spcBef>
              <a:buNone/>
            </a:pPr>
            <a:endParaRPr lang="lv-LV"/>
          </a:p>
          <a:p>
            <a:pPr lvl="0">
              <a:spcBef>
                <a:spcPts val="0"/>
              </a:spcBef>
              <a:buNone/>
            </a:pPr>
            <a:r>
              <a:rPr lang="lv-LV"/>
              <a:t>Reformas mērķis ir paaugstināt tiesu efektivitāti, nodrošinot tiesnešu un tiesu specializāciju, nejaušības principa ievērošanu lietu sadalē, tiesnešu un lietu rotāciju, kā arī stiprināt tiesu priekšsēdētāju lomu tiesas resursu efektīvā izmantošanā. </a:t>
            </a:r>
          </a:p>
          <a:p>
            <a:pPr lvl="0">
              <a:spcBef>
                <a:spcPts val="0"/>
              </a:spcBef>
              <a:buNone/>
            </a:pPr>
            <a:endParaRPr lang="lv-LV"/>
          </a:p>
          <a:p>
            <a:pPr lvl="0">
              <a:spcBef>
                <a:spcPts val="0"/>
              </a:spcBef>
              <a:buNone/>
            </a:pPr>
            <a:r>
              <a:rPr lang="lv-LV"/>
              <a:t>Tāpat ir veikta arī apgabaltiesu strukturālā reforma, kuras ietvaros ir izvērtēts un optimizēts tiesnešu palīgu un tiesas sēžu sekretāru skaits atbilstoši tiesnešu skaitam. Reformas ietvaros izstrādāti jauni apgabaltiesu tiesneša palīga un tiesas sēžu sekretāra un tiesas priekšsēdētāja palīga amata apraksti. Optimizācijas rezultātā paaugstināta darba samaksa apgabaltiesu darbinieku amatos strādājošajiem – tiesas priekšsēdētāju palīgiem, tiesnešu palīgiem un tiesas sēžu sekretāriem.</a:t>
            </a:r>
          </a:p>
          <a:p>
            <a:pPr lvl="0">
              <a:spcBef>
                <a:spcPts val="0"/>
              </a:spcBef>
              <a:buNone/>
            </a:pPr>
            <a:endParaRPr lang="lv-LV"/>
          </a:p>
          <a:p>
            <a:pPr lvl="0">
              <a:spcBef>
                <a:spcPts val="0"/>
              </a:spcBef>
              <a:buNone/>
            </a:pPr>
            <a:r>
              <a:rPr lang="lv-LV"/>
              <a:t>No 2016. gada 1. aprīļa likvidētas ziņnešu amata vietas Rīgas tiesu apgabala tiesās un izveidots vienots kurjerdienests TA – 2 darbinieki (iepriekš 9 ziņnešu amata vietas). </a:t>
            </a:r>
          </a:p>
          <a:p>
            <a:pPr lvl="0">
              <a:spcBef>
                <a:spcPts val="0"/>
              </a:spcBef>
              <a:buNone/>
            </a:pPr>
            <a:endParaRPr lang="lv-LV"/>
          </a:p>
          <a:p>
            <a:pPr lvl="0">
              <a:spcBef>
                <a:spcPts val="0"/>
              </a:spcBef>
              <a:buNone/>
            </a:pPr>
            <a:r>
              <a:rPr lang="lv-LV"/>
              <a:t>2016. gadā stājās spēkā jauni iekšējie iekšzemes un ārvalstu komandējumu noteikumi. Veikta tiesnešu un tiesu darbinieku veselības apdrošināšanas administrēšana.</a:t>
            </a:r>
          </a:p>
          <a:p>
            <a:pPr lvl="0">
              <a:spcBef>
                <a:spcPts val="0"/>
              </a:spcBef>
              <a:buNone/>
            </a:pPr>
            <a:endParaRPr lang="lv-LV"/>
          </a:p>
          <a:p>
            <a:pPr lvl="0">
              <a:spcBef>
                <a:spcPts val="0"/>
              </a:spcBef>
              <a:buNone/>
            </a:pPr>
            <a:endParaRPr/>
          </a:p>
        </p:txBody>
      </p:sp>
    </p:spTree>
    <p:extLst>
      <p:ext uri="{BB962C8B-B14F-4D97-AF65-F5344CB8AC3E}">
        <p14:creationId xmlns:p14="http://schemas.microsoft.com/office/powerpoint/2010/main" val="358615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708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lv-LV"/>
              <a:t>Izsludināti 11 amatu konkursi uz vakantajām tiesu priekšsēdētāju un zemesgrāmatu nodaļu priekšnieku amata vietām. Kopumā saņemti 17 pieteikumi uz minētajiem konkursiem.</a:t>
            </a:r>
          </a:p>
          <a:p>
            <a:pPr lvl="0">
              <a:spcBef>
                <a:spcPts val="0"/>
              </a:spcBef>
              <a:buNone/>
            </a:pPr>
            <a:endParaRPr lang="lv-LV"/>
          </a:p>
          <a:p>
            <a:pPr lvl="0">
              <a:spcBef>
                <a:spcPts val="0"/>
              </a:spcBef>
              <a:buNone/>
            </a:pPr>
            <a:r>
              <a:rPr lang="lv-LV"/>
              <a:t>Izsludināti 37 tiesneša amata konkursi, no kuriem starp tiesnešiem izsludināti 27 konkursi uz vakantajām tiesneša amata vietām un 4 konkursi tiesneša aizstāšanai prombūtnes laikā, kā arī 6 ārējie konkursi. Kopumā uz minētajiem konkursiem saņemti 111 pieteikumi</a:t>
            </a:r>
          </a:p>
          <a:p>
            <a:pPr lvl="0">
              <a:spcBef>
                <a:spcPts val="0"/>
              </a:spcBef>
              <a:buNone/>
            </a:pPr>
            <a:endParaRPr lang="lv-LV"/>
          </a:p>
          <a:p>
            <a:pPr lvl="0">
              <a:spcBef>
                <a:spcPts val="0"/>
              </a:spcBef>
              <a:buNone/>
            </a:pPr>
            <a:r>
              <a:rPr lang="lv-LV"/>
              <a:t>2016. gadā rajona (pilsētas) tiesas tiesneša amatā tika iecelti 6 jaunie tiesneši. </a:t>
            </a:r>
          </a:p>
          <a:p>
            <a:pPr lvl="0">
              <a:spcBef>
                <a:spcPts val="0"/>
              </a:spcBef>
              <a:buNone/>
            </a:pPr>
            <a:endParaRPr lang="lv-LV"/>
          </a:p>
          <a:p>
            <a:pPr lvl="0">
              <a:spcBef>
                <a:spcPts val="0"/>
              </a:spcBef>
              <a:buNone/>
            </a:pPr>
            <a:r>
              <a:rPr lang="lv-LV"/>
              <a:t>Personālvadības nodaļa kopumā ir sagatavojusi 2 421 rīkojumu par tiesnešiem, 9 346 rīkojumi par tiesu un zemesgrāmatu nodaļu darbiniekiem</a:t>
            </a:r>
          </a:p>
          <a:p>
            <a:pPr lvl="0">
              <a:spcBef>
                <a:spcPts val="0"/>
              </a:spcBef>
              <a:buNone/>
            </a:pPr>
            <a:endParaRPr lang="lv-LV"/>
          </a:p>
          <a:p>
            <a:pPr lvl="0">
              <a:spcBef>
                <a:spcPts val="0"/>
              </a:spcBef>
              <a:buNone/>
            </a:pPr>
            <a:r>
              <a:rPr lang="lv-LV"/>
              <a:t>2016. gadā Tiesnešu kvalifikācijas kolēģijai sagatavotas un nosūtītas 46 lietas par tiesnešu iecelšanu un apstiprināšanu amatā, tiesneša profesionālās darbības novērtēšanu, tiesneša pārcelšanu uz citu tiesu, stažēšanās laika noteikšanu tiesneša amata kandidātiem, par kvalifikācijas eksāmena pieņemšanu, un Tieslietu padomei sagatavoti un nosūtīti dokumenti par 62 tiesnešiem jautājumos par tiesneša pārcelšanu uz citu tiesu, par tiesas noteikšanu, kurā pildāmi tiesneša amata pienākumi, saskaņošanai par tiesas priekšsēdētāja, priekšsēdētāja vietnieka, zemesgrāmatu nodaļas 13 priekšnieka iecelšanu amatā. Saeimai sagatavotas un nosūtītas 26 lietas (dokumenti) par iecelšanu, apstiprināšanu tiesneša amatā vai par atbrīvošanu no tiesneša amata. Papildus minētajam, pārskata gadā ir sagatavotas 47 atsauksmes par tiesnešiem, kā arī Tiesnešu disciplinārkolēģijai nosūtīti materiāli par tieslietu ministra ierosinātajām 6 disciplinārlietām</a:t>
            </a:r>
            <a:endParaRPr/>
          </a:p>
        </p:txBody>
      </p:sp>
    </p:spTree>
    <p:extLst>
      <p:ext uri="{BB962C8B-B14F-4D97-AF65-F5344CB8AC3E}">
        <p14:creationId xmlns:p14="http://schemas.microsoft.com/office/powerpoint/2010/main" val="11254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10280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Shape 9"/>
        <p:cNvGrpSpPr/>
        <p:nvPr/>
      </p:nvGrpSpPr>
      <p:grpSpPr>
        <a:xfrm>
          <a:off x="0" y="0"/>
          <a:ext cx="0" cy="0"/>
          <a:chOff x="0" y="0"/>
          <a:chExt cx="0" cy="0"/>
        </a:xfrm>
      </p:grpSpPr>
      <p:sp>
        <p:nvSpPr>
          <p:cNvPr id="10" name="Shape 10"/>
          <p:cNvSpPr/>
          <p:nvPr/>
        </p:nvSpPr>
        <p:spPr>
          <a:xfrm>
            <a:off x="862174" y="785200"/>
            <a:ext cx="7418913" cy="3572912"/>
          </a:xfrm>
          <a:custGeom>
            <a:avLst/>
            <a:gdLst/>
            <a:ahLst/>
            <a:cxnLst/>
            <a:rect l="0" t="0" r="0" b="0"/>
            <a:pathLst>
              <a:path w="319196" h="161890" extrusionOk="0">
                <a:moveTo>
                  <a:pt x="137286" y="300"/>
                </a:moveTo>
                <a:lnTo>
                  <a:pt x="0" y="241"/>
                </a:lnTo>
                <a:lnTo>
                  <a:pt x="0" y="161890"/>
                </a:lnTo>
                <a:lnTo>
                  <a:pt x="319196" y="161890"/>
                </a:lnTo>
                <a:lnTo>
                  <a:pt x="319196" y="0"/>
                </a:lnTo>
                <a:lnTo>
                  <a:pt x="182036" y="30"/>
                </a:lnTo>
              </a:path>
            </a:pathLst>
          </a:custGeom>
          <a:noFill/>
          <a:ln w="76200" cap="flat" cmpd="thinThick">
            <a:solidFill>
              <a:srgbClr val="FFFFFF"/>
            </a:solidFill>
            <a:prstDash val="solid"/>
            <a:miter/>
            <a:headEnd type="none" w="lg" len="lg"/>
            <a:tailEnd type="none" w="lg" len="lg"/>
          </a:ln>
        </p:spPr>
      </p:sp>
      <p:sp>
        <p:nvSpPr>
          <p:cNvPr id="11" name="Shape 11"/>
          <p:cNvSpPr txBox="1">
            <a:spLocks noGrp="1"/>
          </p:cNvSpPr>
          <p:nvPr>
            <p:ph type="ctrTitle"/>
          </p:nvPr>
        </p:nvSpPr>
        <p:spPr>
          <a:xfrm>
            <a:off x="1290775" y="1991825"/>
            <a:ext cx="6562500" cy="1159799"/>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2" name="Shape 12"/>
          <p:cNvSpPr/>
          <p:nvPr/>
        </p:nvSpPr>
        <p:spPr>
          <a:xfrm>
            <a:off x="4350935" y="424375"/>
            <a:ext cx="442142" cy="612195"/>
          </a:xfrm>
          <a:custGeom>
            <a:avLst/>
            <a:gdLst/>
            <a:ahLst/>
            <a:cxnLst/>
            <a:rect l="0" t="0" r="0" b="0"/>
            <a:pathLst>
              <a:path w="24448" h="33851" extrusionOk="0">
                <a:moveTo>
                  <a:pt x="7899" y="1881"/>
                </a:moveTo>
                <a:lnTo>
                  <a:pt x="8369" y="2821"/>
                </a:lnTo>
                <a:lnTo>
                  <a:pt x="7711" y="4138"/>
                </a:lnTo>
                <a:lnTo>
                  <a:pt x="6864" y="4984"/>
                </a:lnTo>
                <a:lnTo>
                  <a:pt x="6676" y="5266"/>
                </a:lnTo>
                <a:lnTo>
                  <a:pt x="6582" y="5642"/>
                </a:lnTo>
                <a:lnTo>
                  <a:pt x="6676" y="6018"/>
                </a:lnTo>
                <a:lnTo>
                  <a:pt x="6864" y="6300"/>
                </a:lnTo>
                <a:lnTo>
                  <a:pt x="7523" y="6958"/>
                </a:lnTo>
                <a:lnTo>
                  <a:pt x="7523" y="9027"/>
                </a:lnTo>
                <a:lnTo>
                  <a:pt x="6206" y="10343"/>
                </a:lnTo>
                <a:lnTo>
                  <a:pt x="4702" y="10343"/>
                </a:lnTo>
                <a:lnTo>
                  <a:pt x="4702" y="6864"/>
                </a:lnTo>
                <a:lnTo>
                  <a:pt x="5548" y="5172"/>
                </a:lnTo>
                <a:lnTo>
                  <a:pt x="5642" y="4984"/>
                </a:lnTo>
                <a:lnTo>
                  <a:pt x="5642" y="4702"/>
                </a:lnTo>
                <a:lnTo>
                  <a:pt x="5642" y="3103"/>
                </a:lnTo>
                <a:lnTo>
                  <a:pt x="6206" y="1881"/>
                </a:lnTo>
                <a:close/>
                <a:moveTo>
                  <a:pt x="9403" y="8087"/>
                </a:moveTo>
                <a:lnTo>
                  <a:pt x="11848" y="9309"/>
                </a:lnTo>
                <a:lnTo>
                  <a:pt x="12130" y="9403"/>
                </a:lnTo>
                <a:lnTo>
                  <a:pt x="12412" y="9403"/>
                </a:lnTo>
                <a:lnTo>
                  <a:pt x="16925" y="8651"/>
                </a:lnTo>
                <a:lnTo>
                  <a:pt x="16925" y="9591"/>
                </a:lnTo>
                <a:lnTo>
                  <a:pt x="13164" y="10343"/>
                </a:lnTo>
                <a:lnTo>
                  <a:pt x="10344" y="10343"/>
                </a:lnTo>
                <a:lnTo>
                  <a:pt x="10061" y="10437"/>
                </a:lnTo>
                <a:lnTo>
                  <a:pt x="9873" y="10531"/>
                </a:lnTo>
                <a:lnTo>
                  <a:pt x="9591" y="10720"/>
                </a:lnTo>
                <a:lnTo>
                  <a:pt x="9497" y="11002"/>
                </a:lnTo>
                <a:lnTo>
                  <a:pt x="8745" y="13164"/>
                </a:lnTo>
                <a:lnTo>
                  <a:pt x="4702" y="13164"/>
                </a:lnTo>
                <a:lnTo>
                  <a:pt x="4702" y="12224"/>
                </a:lnTo>
                <a:lnTo>
                  <a:pt x="6582" y="12224"/>
                </a:lnTo>
                <a:lnTo>
                  <a:pt x="6959" y="12130"/>
                </a:lnTo>
                <a:lnTo>
                  <a:pt x="7335" y="11942"/>
                </a:lnTo>
                <a:lnTo>
                  <a:pt x="9215" y="10061"/>
                </a:lnTo>
                <a:lnTo>
                  <a:pt x="9403" y="9779"/>
                </a:lnTo>
                <a:lnTo>
                  <a:pt x="9403" y="9403"/>
                </a:lnTo>
                <a:lnTo>
                  <a:pt x="9403" y="8087"/>
                </a:lnTo>
                <a:close/>
                <a:moveTo>
                  <a:pt x="21627" y="13540"/>
                </a:moveTo>
                <a:lnTo>
                  <a:pt x="22379" y="14951"/>
                </a:lnTo>
                <a:lnTo>
                  <a:pt x="22003" y="15045"/>
                </a:lnTo>
                <a:lnTo>
                  <a:pt x="21345" y="15045"/>
                </a:lnTo>
                <a:lnTo>
                  <a:pt x="20969" y="14951"/>
                </a:lnTo>
                <a:lnTo>
                  <a:pt x="21627" y="13540"/>
                </a:lnTo>
                <a:close/>
                <a:moveTo>
                  <a:pt x="2821" y="8275"/>
                </a:moveTo>
                <a:lnTo>
                  <a:pt x="2821" y="11284"/>
                </a:lnTo>
                <a:lnTo>
                  <a:pt x="2821" y="14105"/>
                </a:lnTo>
                <a:lnTo>
                  <a:pt x="2821" y="16549"/>
                </a:lnTo>
                <a:lnTo>
                  <a:pt x="1881" y="15609"/>
                </a:lnTo>
                <a:lnTo>
                  <a:pt x="1881" y="9685"/>
                </a:lnTo>
                <a:lnTo>
                  <a:pt x="2821" y="8275"/>
                </a:lnTo>
                <a:close/>
                <a:moveTo>
                  <a:pt x="14105" y="15327"/>
                </a:moveTo>
                <a:lnTo>
                  <a:pt x="14857" y="16643"/>
                </a:lnTo>
                <a:lnTo>
                  <a:pt x="14481" y="16737"/>
                </a:lnTo>
                <a:lnTo>
                  <a:pt x="14105" y="16831"/>
                </a:lnTo>
                <a:lnTo>
                  <a:pt x="13823" y="16737"/>
                </a:lnTo>
                <a:lnTo>
                  <a:pt x="13446" y="16643"/>
                </a:lnTo>
                <a:lnTo>
                  <a:pt x="14105" y="15327"/>
                </a:lnTo>
                <a:close/>
                <a:moveTo>
                  <a:pt x="8181" y="15045"/>
                </a:moveTo>
                <a:lnTo>
                  <a:pt x="7147" y="18900"/>
                </a:lnTo>
                <a:lnTo>
                  <a:pt x="4702" y="16549"/>
                </a:lnTo>
                <a:lnTo>
                  <a:pt x="4702" y="15045"/>
                </a:lnTo>
                <a:close/>
                <a:moveTo>
                  <a:pt x="9403" y="17772"/>
                </a:moveTo>
                <a:lnTo>
                  <a:pt x="10532" y="22379"/>
                </a:lnTo>
                <a:lnTo>
                  <a:pt x="8651" y="20404"/>
                </a:lnTo>
                <a:lnTo>
                  <a:pt x="8933" y="19370"/>
                </a:lnTo>
                <a:lnTo>
                  <a:pt x="9403" y="17772"/>
                </a:lnTo>
                <a:close/>
                <a:moveTo>
                  <a:pt x="3574" y="21721"/>
                </a:moveTo>
                <a:lnTo>
                  <a:pt x="4514" y="22755"/>
                </a:lnTo>
                <a:lnTo>
                  <a:pt x="2821" y="26516"/>
                </a:lnTo>
                <a:lnTo>
                  <a:pt x="3574" y="21721"/>
                </a:lnTo>
                <a:close/>
                <a:moveTo>
                  <a:pt x="3762" y="18242"/>
                </a:moveTo>
                <a:lnTo>
                  <a:pt x="12412" y="26798"/>
                </a:lnTo>
                <a:lnTo>
                  <a:pt x="12600" y="27645"/>
                </a:lnTo>
                <a:lnTo>
                  <a:pt x="12600" y="27645"/>
                </a:lnTo>
                <a:lnTo>
                  <a:pt x="11848" y="27362"/>
                </a:lnTo>
                <a:lnTo>
                  <a:pt x="3197" y="18806"/>
                </a:lnTo>
                <a:lnTo>
                  <a:pt x="3762" y="18242"/>
                </a:lnTo>
                <a:close/>
                <a:moveTo>
                  <a:pt x="6018" y="24165"/>
                </a:moveTo>
                <a:lnTo>
                  <a:pt x="10532" y="28773"/>
                </a:lnTo>
                <a:lnTo>
                  <a:pt x="11848" y="31970"/>
                </a:lnTo>
                <a:lnTo>
                  <a:pt x="2445" y="31970"/>
                </a:lnTo>
                <a:lnTo>
                  <a:pt x="6018" y="24165"/>
                </a:lnTo>
                <a:close/>
                <a:moveTo>
                  <a:pt x="5642" y="0"/>
                </a:moveTo>
                <a:lnTo>
                  <a:pt x="5454" y="94"/>
                </a:lnTo>
                <a:lnTo>
                  <a:pt x="5172" y="188"/>
                </a:lnTo>
                <a:lnTo>
                  <a:pt x="4984" y="282"/>
                </a:lnTo>
                <a:lnTo>
                  <a:pt x="4890" y="565"/>
                </a:lnTo>
                <a:lnTo>
                  <a:pt x="3950" y="2445"/>
                </a:lnTo>
                <a:lnTo>
                  <a:pt x="3856" y="2633"/>
                </a:lnTo>
                <a:lnTo>
                  <a:pt x="3762" y="2821"/>
                </a:lnTo>
                <a:lnTo>
                  <a:pt x="3762" y="4514"/>
                </a:lnTo>
                <a:lnTo>
                  <a:pt x="3197" y="5642"/>
                </a:lnTo>
                <a:lnTo>
                  <a:pt x="2821" y="5642"/>
                </a:lnTo>
                <a:lnTo>
                  <a:pt x="2445" y="5736"/>
                </a:lnTo>
                <a:lnTo>
                  <a:pt x="2257" y="5924"/>
                </a:lnTo>
                <a:lnTo>
                  <a:pt x="2069" y="6112"/>
                </a:lnTo>
                <a:lnTo>
                  <a:pt x="189" y="8933"/>
                </a:lnTo>
                <a:lnTo>
                  <a:pt x="94" y="9121"/>
                </a:lnTo>
                <a:lnTo>
                  <a:pt x="0" y="9403"/>
                </a:lnTo>
                <a:lnTo>
                  <a:pt x="0" y="15985"/>
                </a:lnTo>
                <a:lnTo>
                  <a:pt x="94" y="16361"/>
                </a:lnTo>
                <a:lnTo>
                  <a:pt x="283" y="16643"/>
                </a:lnTo>
                <a:lnTo>
                  <a:pt x="1505" y="17866"/>
                </a:lnTo>
                <a:lnTo>
                  <a:pt x="1223" y="18148"/>
                </a:lnTo>
                <a:lnTo>
                  <a:pt x="1035" y="18430"/>
                </a:lnTo>
                <a:lnTo>
                  <a:pt x="941" y="18806"/>
                </a:lnTo>
                <a:lnTo>
                  <a:pt x="1035" y="19182"/>
                </a:lnTo>
                <a:lnTo>
                  <a:pt x="1223" y="19464"/>
                </a:lnTo>
                <a:lnTo>
                  <a:pt x="1881" y="20028"/>
                </a:lnTo>
                <a:lnTo>
                  <a:pt x="0" y="32816"/>
                </a:lnTo>
                <a:lnTo>
                  <a:pt x="94" y="33192"/>
                </a:lnTo>
                <a:lnTo>
                  <a:pt x="283" y="33568"/>
                </a:lnTo>
                <a:lnTo>
                  <a:pt x="565" y="33756"/>
                </a:lnTo>
                <a:lnTo>
                  <a:pt x="941" y="33850"/>
                </a:lnTo>
                <a:lnTo>
                  <a:pt x="13446" y="33850"/>
                </a:lnTo>
                <a:lnTo>
                  <a:pt x="13634" y="33756"/>
                </a:lnTo>
                <a:lnTo>
                  <a:pt x="14011" y="33474"/>
                </a:lnTo>
                <a:lnTo>
                  <a:pt x="14105" y="33004"/>
                </a:lnTo>
                <a:lnTo>
                  <a:pt x="14105" y="32816"/>
                </a:lnTo>
                <a:lnTo>
                  <a:pt x="14105" y="32628"/>
                </a:lnTo>
                <a:lnTo>
                  <a:pt x="12976" y="29807"/>
                </a:lnTo>
                <a:lnTo>
                  <a:pt x="12976" y="29807"/>
                </a:lnTo>
                <a:lnTo>
                  <a:pt x="13823" y="30089"/>
                </a:lnTo>
                <a:lnTo>
                  <a:pt x="14387" y="30089"/>
                </a:lnTo>
                <a:lnTo>
                  <a:pt x="14575" y="29995"/>
                </a:lnTo>
                <a:lnTo>
                  <a:pt x="14951" y="29713"/>
                </a:lnTo>
                <a:lnTo>
                  <a:pt x="15045" y="29337"/>
                </a:lnTo>
                <a:lnTo>
                  <a:pt x="15045" y="28867"/>
                </a:lnTo>
                <a:lnTo>
                  <a:pt x="14105" y="26046"/>
                </a:lnTo>
                <a:lnTo>
                  <a:pt x="14011" y="25858"/>
                </a:lnTo>
                <a:lnTo>
                  <a:pt x="13917" y="25670"/>
                </a:lnTo>
                <a:lnTo>
                  <a:pt x="13164" y="24918"/>
                </a:lnTo>
                <a:lnTo>
                  <a:pt x="10438" y="14199"/>
                </a:lnTo>
                <a:lnTo>
                  <a:pt x="11096" y="12224"/>
                </a:lnTo>
                <a:lnTo>
                  <a:pt x="13164" y="12224"/>
                </a:lnTo>
                <a:lnTo>
                  <a:pt x="13164" y="12976"/>
                </a:lnTo>
                <a:lnTo>
                  <a:pt x="11472" y="16549"/>
                </a:lnTo>
                <a:lnTo>
                  <a:pt x="11378" y="16831"/>
                </a:lnTo>
                <a:lnTo>
                  <a:pt x="11378" y="17113"/>
                </a:lnTo>
                <a:lnTo>
                  <a:pt x="11472" y="17396"/>
                </a:lnTo>
                <a:lnTo>
                  <a:pt x="11660" y="17584"/>
                </a:lnTo>
                <a:lnTo>
                  <a:pt x="12224" y="18054"/>
                </a:lnTo>
                <a:lnTo>
                  <a:pt x="12788" y="18430"/>
                </a:lnTo>
                <a:lnTo>
                  <a:pt x="13446" y="18618"/>
                </a:lnTo>
                <a:lnTo>
                  <a:pt x="14199" y="18712"/>
                </a:lnTo>
                <a:lnTo>
                  <a:pt x="14857" y="18618"/>
                </a:lnTo>
                <a:lnTo>
                  <a:pt x="15515" y="18430"/>
                </a:lnTo>
                <a:lnTo>
                  <a:pt x="16173" y="18054"/>
                </a:lnTo>
                <a:lnTo>
                  <a:pt x="16737" y="17584"/>
                </a:lnTo>
                <a:lnTo>
                  <a:pt x="16925" y="17396"/>
                </a:lnTo>
                <a:lnTo>
                  <a:pt x="17019" y="17113"/>
                </a:lnTo>
                <a:lnTo>
                  <a:pt x="17019" y="16831"/>
                </a:lnTo>
                <a:lnTo>
                  <a:pt x="16925" y="16549"/>
                </a:lnTo>
                <a:lnTo>
                  <a:pt x="15139" y="12976"/>
                </a:lnTo>
                <a:lnTo>
                  <a:pt x="15139" y="12036"/>
                </a:lnTo>
                <a:lnTo>
                  <a:pt x="17113" y="11566"/>
                </a:lnTo>
                <a:lnTo>
                  <a:pt x="17208" y="11848"/>
                </a:lnTo>
                <a:lnTo>
                  <a:pt x="17396" y="12036"/>
                </a:lnTo>
                <a:lnTo>
                  <a:pt x="17678" y="12224"/>
                </a:lnTo>
                <a:lnTo>
                  <a:pt x="17960" y="12224"/>
                </a:lnTo>
                <a:lnTo>
                  <a:pt x="18336" y="12130"/>
                </a:lnTo>
                <a:lnTo>
                  <a:pt x="18618" y="11942"/>
                </a:lnTo>
                <a:lnTo>
                  <a:pt x="18806" y="11660"/>
                </a:lnTo>
                <a:lnTo>
                  <a:pt x="18900" y="11284"/>
                </a:lnTo>
                <a:lnTo>
                  <a:pt x="18900" y="11096"/>
                </a:lnTo>
                <a:lnTo>
                  <a:pt x="20781" y="10626"/>
                </a:lnTo>
                <a:lnTo>
                  <a:pt x="20781" y="11190"/>
                </a:lnTo>
                <a:lnTo>
                  <a:pt x="18994" y="14763"/>
                </a:lnTo>
                <a:lnTo>
                  <a:pt x="18900" y="15045"/>
                </a:lnTo>
                <a:lnTo>
                  <a:pt x="18900" y="15327"/>
                </a:lnTo>
                <a:lnTo>
                  <a:pt x="18994" y="15609"/>
                </a:lnTo>
                <a:lnTo>
                  <a:pt x="19182" y="15891"/>
                </a:lnTo>
                <a:lnTo>
                  <a:pt x="19746" y="16361"/>
                </a:lnTo>
                <a:lnTo>
                  <a:pt x="20310" y="16643"/>
                </a:lnTo>
                <a:lnTo>
                  <a:pt x="20969" y="16925"/>
                </a:lnTo>
                <a:lnTo>
                  <a:pt x="22379" y="16925"/>
                </a:lnTo>
                <a:lnTo>
                  <a:pt x="23037" y="16643"/>
                </a:lnTo>
                <a:lnTo>
                  <a:pt x="23695" y="16361"/>
                </a:lnTo>
                <a:lnTo>
                  <a:pt x="24260" y="15891"/>
                </a:lnTo>
                <a:lnTo>
                  <a:pt x="24354" y="15703"/>
                </a:lnTo>
                <a:lnTo>
                  <a:pt x="24448" y="15515"/>
                </a:lnTo>
                <a:lnTo>
                  <a:pt x="24448" y="15045"/>
                </a:lnTo>
                <a:lnTo>
                  <a:pt x="24354" y="14763"/>
                </a:lnTo>
                <a:lnTo>
                  <a:pt x="22567" y="11190"/>
                </a:lnTo>
                <a:lnTo>
                  <a:pt x="22567" y="9403"/>
                </a:lnTo>
                <a:lnTo>
                  <a:pt x="22473" y="9027"/>
                </a:lnTo>
                <a:lnTo>
                  <a:pt x="22191" y="8651"/>
                </a:lnTo>
                <a:lnTo>
                  <a:pt x="21815" y="8463"/>
                </a:lnTo>
                <a:lnTo>
                  <a:pt x="21439" y="8463"/>
                </a:lnTo>
                <a:lnTo>
                  <a:pt x="18806" y="9121"/>
                </a:lnTo>
                <a:lnTo>
                  <a:pt x="18806" y="7523"/>
                </a:lnTo>
                <a:lnTo>
                  <a:pt x="18806" y="6582"/>
                </a:lnTo>
                <a:lnTo>
                  <a:pt x="18806" y="6206"/>
                </a:lnTo>
                <a:lnTo>
                  <a:pt x="18618" y="5924"/>
                </a:lnTo>
                <a:lnTo>
                  <a:pt x="18242" y="5736"/>
                </a:lnTo>
                <a:lnTo>
                  <a:pt x="17866" y="5642"/>
                </a:lnTo>
                <a:lnTo>
                  <a:pt x="17490" y="5736"/>
                </a:lnTo>
                <a:lnTo>
                  <a:pt x="17208" y="5924"/>
                </a:lnTo>
                <a:lnTo>
                  <a:pt x="17019" y="6206"/>
                </a:lnTo>
                <a:lnTo>
                  <a:pt x="16925" y="6582"/>
                </a:lnTo>
                <a:lnTo>
                  <a:pt x="16925" y="6770"/>
                </a:lnTo>
                <a:lnTo>
                  <a:pt x="12412" y="7523"/>
                </a:lnTo>
                <a:lnTo>
                  <a:pt x="9027" y="5830"/>
                </a:lnTo>
                <a:lnTo>
                  <a:pt x="8839" y="5642"/>
                </a:lnTo>
                <a:lnTo>
                  <a:pt x="9121" y="5360"/>
                </a:lnTo>
                <a:lnTo>
                  <a:pt x="9309" y="5172"/>
                </a:lnTo>
                <a:lnTo>
                  <a:pt x="10249" y="3291"/>
                </a:lnTo>
                <a:lnTo>
                  <a:pt x="10344" y="3103"/>
                </a:lnTo>
                <a:lnTo>
                  <a:pt x="10344" y="2915"/>
                </a:lnTo>
                <a:lnTo>
                  <a:pt x="10344" y="2633"/>
                </a:lnTo>
                <a:lnTo>
                  <a:pt x="10249" y="2445"/>
                </a:lnTo>
                <a:lnTo>
                  <a:pt x="9309" y="565"/>
                </a:lnTo>
                <a:lnTo>
                  <a:pt x="9215" y="377"/>
                </a:lnTo>
                <a:lnTo>
                  <a:pt x="9027" y="188"/>
                </a:lnTo>
                <a:lnTo>
                  <a:pt x="8745" y="94"/>
                </a:lnTo>
                <a:lnTo>
                  <a:pt x="846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Subtitl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1013375" y="1601445"/>
            <a:ext cx="7117200" cy="1159799"/>
          </a:xfrm>
          <a:prstGeom prst="rect">
            <a:avLst/>
          </a:prstGeom>
        </p:spPr>
        <p:txBody>
          <a:bodyPr lIns="91425" tIns="91425" rIns="91425" bIns="91425" anchor="b" anchorCtr="0"/>
          <a:lstStyle>
            <a:lvl1pPr lvl="0" algn="ctr" rtl="0">
              <a:spcBef>
                <a:spcPts val="0"/>
              </a:spcBef>
              <a:buSzPct val="100000"/>
              <a:defRPr sz="3600"/>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5" name="Shape 15"/>
          <p:cNvSpPr txBox="1">
            <a:spLocks noGrp="1"/>
          </p:cNvSpPr>
          <p:nvPr>
            <p:ph type="subTitle" idx="1"/>
          </p:nvPr>
        </p:nvSpPr>
        <p:spPr>
          <a:xfrm>
            <a:off x="685800" y="2852116"/>
            <a:ext cx="7772400" cy="784799"/>
          </a:xfrm>
          <a:prstGeom prst="rect">
            <a:avLst/>
          </a:prstGeom>
        </p:spPr>
        <p:txBody>
          <a:bodyPr lIns="91425" tIns="91425" rIns="91425" bIns="91425" anchor="t" anchorCtr="0"/>
          <a:lstStyle>
            <a:lvl1pPr lvl="0" algn="ctr" rtl="0">
              <a:spcBef>
                <a:spcPts val="0"/>
              </a:spcBef>
              <a:buNone/>
              <a:defRPr i="1"/>
            </a:lvl1pPr>
            <a:lvl2pPr lvl="1" algn="ctr" rtl="0">
              <a:spcBef>
                <a:spcPts val="0"/>
              </a:spcBef>
              <a:buSzPct val="100000"/>
              <a:buNone/>
              <a:defRPr sz="3000" i="1"/>
            </a:lvl2pPr>
            <a:lvl3pPr lvl="2" algn="ctr" rtl="0">
              <a:spcBef>
                <a:spcPts val="0"/>
              </a:spcBef>
              <a:buSzPct val="100000"/>
              <a:buNone/>
              <a:defRPr sz="3000" i="1"/>
            </a:lvl3pPr>
            <a:lvl4pPr lvl="3" algn="ctr" rtl="0">
              <a:spcBef>
                <a:spcPts val="0"/>
              </a:spcBef>
              <a:buSzPct val="100000"/>
              <a:buNone/>
              <a:defRPr sz="3000" i="1"/>
            </a:lvl4pPr>
            <a:lvl5pPr lvl="4" algn="ctr" rtl="0">
              <a:spcBef>
                <a:spcPts val="0"/>
              </a:spcBef>
              <a:buSzPct val="100000"/>
              <a:buNone/>
              <a:defRPr sz="3000" i="1"/>
            </a:lvl5pPr>
            <a:lvl6pPr lvl="5" algn="ctr" rtl="0">
              <a:spcBef>
                <a:spcPts val="0"/>
              </a:spcBef>
              <a:buSzPct val="100000"/>
              <a:buNone/>
              <a:defRPr sz="3000" i="1"/>
            </a:lvl6pPr>
            <a:lvl7pPr lvl="6" algn="ctr" rtl="0">
              <a:spcBef>
                <a:spcPts val="0"/>
              </a:spcBef>
              <a:buSzPct val="100000"/>
              <a:buNone/>
              <a:defRPr sz="3000" i="1"/>
            </a:lvl7pPr>
            <a:lvl8pPr lvl="7" algn="ctr" rtl="0">
              <a:spcBef>
                <a:spcPts val="0"/>
              </a:spcBef>
              <a:buSzPct val="100000"/>
              <a:buNone/>
              <a:defRPr sz="3000" i="1"/>
            </a:lvl8pPr>
            <a:lvl9pPr lvl="8" algn="ctr" rtl="0">
              <a:spcBef>
                <a:spcPts val="0"/>
              </a:spcBef>
              <a:buSzPct val="100000"/>
              <a:buNone/>
              <a:defRPr sz="3000" i="1"/>
            </a:lvl9pPr>
          </a:lstStyle>
          <a:p>
            <a:endParaRPr/>
          </a:p>
        </p:txBody>
      </p:sp>
      <p:cxnSp>
        <p:nvCxnSpPr>
          <p:cNvPr id="16" name="Shape 16"/>
          <p:cNvCxnSpPr/>
          <p:nvPr/>
        </p:nvCxnSpPr>
        <p:spPr>
          <a:xfrm>
            <a:off x="2566050" y="2800350"/>
            <a:ext cx="4011899" cy="0"/>
          </a:xfrm>
          <a:prstGeom prst="straightConnector1">
            <a:avLst/>
          </a:prstGeom>
          <a:noFill/>
          <a:ln w="76200" cap="flat" cmpd="thickThin">
            <a:solidFill>
              <a:srgbClr val="FFFFFF"/>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Quote">
    <p:spTree>
      <p:nvGrpSpPr>
        <p:cNvPr id="1" name="Shape 17"/>
        <p:cNvGrpSpPr/>
        <p:nvPr/>
      </p:nvGrpSpPr>
      <p:grpSpPr>
        <a:xfrm>
          <a:off x="0" y="0"/>
          <a:ext cx="0" cy="0"/>
          <a:chOff x="0" y="0"/>
          <a:chExt cx="0" cy="0"/>
        </a:xfrm>
      </p:grpSpPr>
      <p:sp>
        <p:nvSpPr>
          <p:cNvPr id="18" name="Shape 18"/>
          <p:cNvSpPr/>
          <p:nvPr/>
        </p:nvSpPr>
        <p:spPr>
          <a:xfrm>
            <a:off x="582050" y="548125"/>
            <a:ext cx="7979900" cy="4047250"/>
          </a:xfrm>
          <a:custGeom>
            <a:avLst/>
            <a:gdLst/>
            <a:ahLst/>
            <a:cxnLst/>
            <a:rect l="0" t="0" r="0" b="0"/>
            <a:pathLst>
              <a:path w="319196" h="161890" extrusionOk="0">
                <a:moveTo>
                  <a:pt x="137286" y="300"/>
                </a:moveTo>
                <a:lnTo>
                  <a:pt x="0" y="241"/>
                </a:lnTo>
                <a:lnTo>
                  <a:pt x="0" y="161890"/>
                </a:lnTo>
                <a:lnTo>
                  <a:pt x="319196" y="161890"/>
                </a:lnTo>
                <a:lnTo>
                  <a:pt x="319196" y="0"/>
                </a:lnTo>
                <a:lnTo>
                  <a:pt x="182036" y="30"/>
                </a:lnTo>
              </a:path>
            </a:pathLst>
          </a:custGeom>
          <a:noFill/>
          <a:ln w="76200" cap="flat" cmpd="thinThick">
            <a:solidFill>
              <a:srgbClr val="FFFFFF"/>
            </a:solidFill>
            <a:prstDash val="solid"/>
            <a:miter/>
            <a:headEnd type="none" w="lg" len="lg"/>
            <a:tailEnd type="none" w="lg" len="lg"/>
          </a:ln>
        </p:spPr>
      </p:sp>
      <p:sp>
        <p:nvSpPr>
          <p:cNvPr id="19" name="Shape 19"/>
          <p:cNvSpPr txBox="1">
            <a:spLocks noGrp="1"/>
          </p:cNvSpPr>
          <p:nvPr>
            <p:ph type="body" idx="1"/>
          </p:nvPr>
        </p:nvSpPr>
        <p:spPr>
          <a:xfrm>
            <a:off x="1489575" y="2161800"/>
            <a:ext cx="6164699" cy="819899"/>
          </a:xfrm>
          <a:prstGeom prst="rect">
            <a:avLst/>
          </a:prstGeom>
        </p:spPr>
        <p:txBody>
          <a:bodyPr lIns="91425" tIns="91425" rIns="91425" bIns="91425" anchor="ctr" anchorCtr="0"/>
          <a:lstStyle>
            <a:lvl1pPr lvl="0" algn="ctr" rtl="0">
              <a:spcBef>
                <a:spcPts val="0"/>
              </a:spcBef>
              <a:buSzPct val="100000"/>
              <a:defRPr sz="2400" i="1"/>
            </a:lvl1pPr>
            <a:lvl2pPr lvl="1" algn="ctr" rtl="0">
              <a:spcBef>
                <a:spcPts val="0"/>
              </a:spcBef>
              <a:buSzPct val="100000"/>
              <a:defRPr sz="2400" i="1"/>
            </a:lvl2pPr>
            <a:lvl3pPr lvl="2" algn="ctr" rtl="0">
              <a:spcBef>
                <a:spcPts val="0"/>
              </a:spcBef>
              <a:buSzPct val="100000"/>
              <a:defRPr sz="2400" i="1"/>
            </a:lvl3pPr>
            <a:lvl4pPr lvl="3" algn="ctr" rtl="0">
              <a:spcBef>
                <a:spcPts val="0"/>
              </a:spcBef>
              <a:buSzPct val="100000"/>
              <a:defRPr sz="2400" i="1"/>
            </a:lvl4pPr>
            <a:lvl5pPr lvl="4" algn="ctr" rtl="0">
              <a:spcBef>
                <a:spcPts val="0"/>
              </a:spcBef>
              <a:buSzPct val="100000"/>
              <a:defRPr sz="2400" i="1"/>
            </a:lvl5pPr>
            <a:lvl6pPr lvl="5" algn="ctr" rtl="0">
              <a:spcBef>
                <a:spcPts val="0"/>
              </a:spcBef>
              <a:buSzPct val="100000"/>
              <a:defRPr sz="2400" i="1"/>
            </a:lvl6pPr>
            <a:lvl7pPr lvl="6" algn="ctr" rtl="0">
              <a:spcBef>
                <a:spcPts val="0"/>
              </a:spcBef>
              <a:buSzPct val="100000"/>
              <a:defRPr sz="2400" i="1"/>
            </a:lvl7pPr>
            <a:lvl8pPr lvl="7" algn="ctr" rtl="0">
              <a:spcBef>
                <a:spcPts val="0"/>
              </a:spcBef>
              <a:buSzPct val="100000"/>
              <a:defRPr sz="2400" i="1"/>
            </a:lvl8pPr>
            <a:lvl9pPr lvl="8" algn="ctr">
              <a:spcBef>
                <a:spcPts val="0"/>
              </a:spcBef>
              <a:buSzPct val="100000"/>
              <a:defRPr sz="2400" i="1"/>
            </a:lvl9pPr>
          </a:lstStyle>
          <a:p>
            <a:endParaRPr/>
          </a:p>
        </p:txBody>
      </p:sp>
      <p:sp>
        <p:nvSpPr>
          <p:cNvPr id="20" name="Shape 20"/>
          <p:cNvSpPr txBox="1"/>
          <p:nvPr/>
        </p:nvSpPr>
        <p:spPr>
          <a:xfrm>
            <a:off x="4023150" y="241925"/>
            <a:ext cx="1097700" cy="653699"/>
          </a:xfrm>
          <a:prstGeom prst="rect">
            <a:avLst/>
          </a:prstGeom>
          <a:noFill/>
          <a:ln>
            <a:noFill/>
          </a:ln>
        </p:spPr>
        <p:txBody>
          <a:bodyPr lIns="91425" tIns="91425" rIns="91425" bIns="91425" anchor="t" anchorCtr="0">
            <a:noAutofit/>
          </a:bodyPr>
          <a:lstStyle/>
          <a:p>
            <a:pPr lvl="0" algn="ctr" rtl="0">
              <a:spcBef>
                <a:spcPts val="0"/>
              </a:spcBef>
              <a:buNone/>
            </a:pPr>
            <a:r>
              <a:rPr lang="en" sz="6000" b="1">
                <a:solidFill>
                  <a:srgbClr val="FFFFFF"/>
                </a:solidFill>
                <a:latin typeface="Libre Baskerville"/>
                <a:ea typeface="Libre Baskerville"/>
                <a:cs typeface="Libre Baskerville"/>
                <a:sym typeface="Libre Baskerville"/>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1 colum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337275" y="556599"/>
            <a:ext cx="6469500" cy="7938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1337275" y="1476918"/>
            <a:ext cx="6469500" cy="3448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cxnSp>
        <p:nvCxnSpPr>
          <p:cNvPr id="24" name="Shape 24"/>
          <p:cNvCxnSpPr/>
          <p:nvPr/>
        </p:nvCxnSpPr>
        <p:spPr>
          <a:xfrm>
            <a:off x="4275600" y="925310"/>
            <a:ext cx="592800" cy="0"/>
          </a:xfrm>
          <a:prstGeom prst="straightConnector1">
            <a:avLst/>
          </a:prstGeom>
          <a:noFill/>
          <a:ln w="38100" cap="flat" cmpd="thickThin">
            <a:solidFill>
              <a:srgbClr val="FFFFFF"/>
            </a:solidFill>
            <a:prstDash val="solid"/>
            <a:round/>
            <a:headEnd type="none" w="lg" len="lg"/>
            <a:tailEnd type="none" w="lg" len="lg"/>
          </a:ln>
        </p:spPr>
      </p:cxnSp>
      <p:sp>
        <p:nvSpPr>
          <p:cNvPr id="25" name="Shape 25"/>
          <p:cNvSpPr/>
          <p:nvPr/>
        </p:nvSpPr>
        <p:spPr>
          <a:xfrm>
            <a:off x="4376962" y="429325"/>
            <a:ext cx="390121" cy="390132"/>
          </a:xfrm>
          <a:custGeom>
            <a:avLst/>
            <a:gdLst/>
            <a:ahLst/>
            <a:cxnLst/>
            <a:rect l="0" t="0" r="0" b="0"/>
            <a:pathLst>
              <a:path w="33850" h="33851" extrusionOk="0">
                <a:moveTo>
                  <a:pt x="16925" y="3104"/>
                </a:moveTo>
                <a:lnTo>
                  <a:pt x="17677" y="4514"/>
                </a:lnTo>
                <a:lnTo>
                  <a:pt x="16925" y="5266"/>
                </a:lnTo>
                <a:lnTo>
                  <a:pt x="16173" y="4514"/>
                </a:lnTo>
                <a:lnTo>
                  <a:pt x="16925" y="3104"/>
                </a:lnTo>
                <a:close/>
                <a:moveTo>
                  <a:pt x="16925" y="10344"/>
                </a:moveTo>
                <a:lnTo>
                  <a:pt x="17301" y="10438"/>
                </a:lnTo>
                <a:lnTo>
                  <a:pt x="17583" y="10626"/>
                </a:lnTo>
                <a:lnTo>
                  <a:pt x="17771" y="10908"/>
                </a:lnTo>
                <a:lnTo>
                  <a:pt x="17865" y="11284"/>
                </a:lnTo>
                <a:lnTo>
                  <a:pt x="17771" y="11660"/>
                </a:lnTo>
                <a:lnTo>
                  <a:pt x="17583" y="11942"/>
                </a:lnTo>
                <a:lnTo>
                  <a:pt x="17301" y="12224"/>
                </a:lnTo>
                <a:lnTo>
                  <a:pt x="16549" y="12224"/>
                </a:lnTo>
                <a:lnTo>
                  <a:pt x="16267" y="11942"/>
                </a:lnTo>
                <a:lnTo>
                  <a:pt x="16079" y="11660"/>
                </a:lnTo>
                <a:lnTo>
                  <a:pt x="15985" y="11284"/>
                </a:lnTo>
                <a:lnTo>
                  <a:pt x="16079" y="10908"/>
                </a:lnTo>
                <a:lnTo>
                  <a:pt x="16267" y="10626"/>
                </a:lnTo>
                <a:lnTo>
                  <a:pt x="16549" y="10438"/>
                </a:lnTo>
                <a:lnTo>
                  <a:pt x="16925" y="10344"/>
                </a:lnTo>
                <a:close/>
                <a:moveTo>
                  <a:pt x="6582" y="15327"/>
                </a:moveTo>
                <a:lnTo>
                  <a:pt x="10719" y="23508"/>
                </a:lnTo>
                <a:lnTo>
                  <a:pt x="2445" y="23508"/>
                </a:lnTo>
                <a:lnTo>
                  <a:pt x="6582" y="15327"/>
                </a:lnTo>
                <a:close/>
                <a:moveTo>
                  <a:pt x="27268" y="15327"/>
                </a:moveTo>
                <a:lnTo>
                  <a:pt x="31405" y="23508"/>
                </a:lnTo>
                <a:lnTo>
                  <a:pt x="23131" y="23508"/>
                </a:lnTo>
                <a:lnTo>
                  <a:pt x="27268" y="15327"/>
                </a:lnTo>
                <a:close/>
                <a:moveTo>
                  <a:pt x="9779" y="25388"/>
                </a:moveTo>
                <a:lnTo>
                  <a:pt x="9027" y="25858"/>
                </a:lnTo>
                <a:lnTo>
                  <a:pt x="8274" y="26140"/>
                </a:lnTo>
                <a:lnTo>
                  <a:pt x="7428" y="26328"/>
                </a:lnTo>
                <a:lnTo>
                  <a:pt x="5736" y="26328"/>
                </a:lnTo>
                <a:lnTo>
                  <a:pt x="4890" y="26140"/>
                </a:lnTo>
                <a:lnTo>
                  <a:pt x="4043" y="25858"/>
                </a:lnTo>
                <a:lnTo>
                  <a:pt x="3291" y="25388"/>
                </a:lnTo>
                <a:close/>
                <a:moveTo>
                  <a:pt x="30465" y="25388"/>
                </a:moveTo>
                <a:lnTo>
                  <a:pt x="29713" y="25858"/>
                </a:lnTo>
                <a:lnTo>
                  <a:pt x="28961" y="26140"/>
                </a:lnTo>
                <a:lnTo>
                  <a:pt x="28114" y="26328"/>
                </a:lnTo>
                <a:lnTo>
                  <a:pt x="26422" y="26328"/>
                </a:lnTo>
                <a:lnTo>
                  <a:pt x="25576" y="26140"/>
                </a:lnTo>
                <a:lnTo>
                  <a:pt x="24729" y="25858"/>
                </a:lnTo>
                <a:lnTo>
                  <a:pt x="23977" y="25388"/>
                </a:lnTo>
                <a:close/>
                <a:moveTo>
                  <a:pt x="19370" y="31030"/>
                </a:moveTo>
                <a:lnTo>
                  <a:pt x="20310" y="31970"/>
                </a:lnTo>
                <a:lnTo>
                  <a:pt x="13540" y="31970"/>
                </a:lnTo>
                <a:lnTo>
                  <a:pt x="14480" y="31030"/>
                </a:lnTo>
                <a:close/>
                <a:moveTo>
                  <a:pt x="16643" y="1"/>
                </a:moveTo>
                <a:lnTo>
                  <a:pt x="16455" y="95"/>
                </a:lnTo>
                <a:lnTo>
                  <a:pt x="16267" y="283"/>
                </a:lnTo>
                <a:lnTo>
                  <a:pt x="16079" y="565"/>
                </a:lnTo>
                <a:lnTo>
                  <a:pt x="14198" y="4326"/>
                </a:lnTo>
                <a:lnTo>
                  <a:pt x="14104" y="4608"/>
                </a:lnTo>
                <a:lnTo>
                  <a:pt x="14104" y="4890"/>
                </a:lnTo>
                <a:lnTo>
                  <a:pt x="14198" y="5172"/>
                </a:lnTo>
                <a:lnTo>
                  <a:pt x="14386" y="5360"/>
                </a:lnTo>
                <a:lnTo>
                  <a:pt x="15985" y="6959"/>
                </a:lnTo>
                <a:lnTo>
                  <a:pt x="15985" y="8651"/>
                </a:lnTo>
                <a:lnTo>
                  <a:pt x="15421" y="8933"/>
                </a:lnTo>
                <a:lnTo>
                  <a:pt x="14950" y="9309"/>
                </a:lnTo>
                <a:lnTo>
                  <a:pt x="14574" y="9780"/>
                </a:lnTo>
                <a:lnTo>
                  <a:pt x="14292" y="10344"/>
                </a:lnTo>
                <a:lnTo>
                  <a:pt x="8463" y="10344"/>
                </a:lnTo>
                <a:lnTo>
                  <a:pt x="8086" y="10438"/>
                </a:lnTo>
                <a:lnTo>
                  <a:pt x="7804" y="10626"/>
                </a:lnTo>
                <a:lnTo>
                  <a:pt x="7616" y="10908"/>
                </a:lnTo>
                <a:lnTo>
                  <a:pt x="7522" y="11284"/>
                </a:lnTo>
                <a:lnTo>
                  <a:pt x="7428" y="11660"/>
                </a:lnTo>
                <a:lnTo>
                  <a:pt x="7240" y="11942"/>
                </a:lnTo>
                <a:lnTo>
                  <a:pt x="6958" y="12224"/>
                </a:lnTo>
                <a:lnTo>
                  <a:pt x="6206" y="12224"/>
                </a:lnTo>
                <a:lnTo>
                  <a:pt x="5924" y="11942"/>
                </a:lnTo>
                <a:lnTo>
                  <a:pt x="5736" y="11660"/>
                </a:lnTo>
                <a:lnTo>
                  <a:pt x="5642" y="11284"/>
                </a:lnTo>
                <a:lnTo>
                  <a:pt x="5548" y="10908"/>
                </a:lnTo>
                <a:lnTo>
                  <a:pt x="5360" y="10626"/>
                </a:lnTo>
                <a:lnTo>
                  <a:pt x="5078" y="10438"/>
                </a:lnTo>
                <a:lnTo>
                  <a:pt x="4701" y="10344"/>
                </a:lnTo>
                <a:lnTo>
                  <a:pt x="4325" y="10438"/>
                </a:lnTo>
                <a:lnTo>
                  <a:pt x="4043" y="10626"/>
                </a:lnTo>
                <a:lnTo>
                  <a:pt x="3855" y="10908"/>
                </a:lnTo>
                <a:lnTo>
                  <a:pt x="3761" y="11284"/>
                </a:lnTo>
                <a:lnTo>
                  <a:pt x="3855" y="12036"/>
                </a:lnTo>
                <a:lnTo>
                  <a:pt x="4137" y="12789"/>
                </a:lnTo>
                <a:lnTo>
                  <a:pt x="4607" y="13353"/>
                </a:lnTo>
                <a:lnTo>
                  <a:pt x="5172" y="13823"/>
                </a:lnTo>
                <a:lnTo>
                  <a:pt x="94" y="24072"/>
                </a:lnTo>
                <a:lnTo>
                  <a:pt x="0" y="24260"/>
                </a:lnTo>
                <a:lnTo>
                  <a:pt x="0" y="24542"/>
                </a:lnTo>
                <a:lnTo>
                  <a:pt x="94" y="24824"/>
                </a:lnTo>
                <a:lnTo>
                  <a:pt x="188" y="25012"/>
                </a:lnTo>
                <a:lnTo>
                  <a:pt x="752" y="25764"/>
                </a:lnTo>
                <a:lnTo>
                  <a:pt x="1505" y="26423"/>
                </a:lnTo>
                <a:lnTo>
                  <a:pt x="2163" y="26987"/>
                </a:lnTo>
                <a:lnTo>
                  <a:pt x="3009" y="27363"/>
                </a:lnTo>
                <a:lnTo>
                  <a:pt x="3855" y="27739"/>
                </a:lnTo>
                <a:lnTo>
                  <a:pt x="4701" y="28021"/>
                </a:lnTo>
                <a:lnTo>
                  <a:pt x="5642" y="28209"/>
                </a:lnTo>
                <a:lnTo>
                  <a:pt x="7522" y="28209"/>
                </a:lnTo>
                <a:lnTo>
                  <a:pt x="8463" y="28021"/>
                </a:lnTo>
                <a:lnTo>
                  <a:pt x="9309" y="27739"/>
                </a:lnTo>
                <a:lnTo>
                  <a:pt x="10155" y="27363"/>
                </a:lnTo>
                <a:lnTo>
                  <a:pt x="10907" y="26987"/>
                </a:lnTo>
                <a:lnTo>
                  <a:pt x="11659" y="26423"/>
                </a:lnTo>
                <a:lnTo>
                  <a:pt x="12318" y="25764"/>
                </a:lnTo>
                <a:lnTo>
                  <a:pt x="12976" y="25012"/>
                </a:lnTo>
                <a:lnTo>
                  <a:pt x="13070" y="24824"/>
                </a:lnTo>
                <a:lnTo>
                  <a:pt x="13164" y="24542"/>
                </a:lnTo>
                <a:lnTo>
                  <a:pt x="13164" y="24260"/>
                </a:lnTo>
                <a:lnTo>
                  <a:pt x="13070" y="24072"/>
                </a:lnTo>
                <a:lnTo>
                  <a:pt x="7898" y="13823"/>
                </a:lnTo>
                <a:lnTo>
                  <a:pt x="8369" y="13541"/>
                </a:lnTo>
                <a:lnTo>
                  <a:pt x="8745" y="13165"/>
                </a:lnTo>
                <a:lnTo>
                  <a:pt x="9027" y="12694"/>
                </a:lnTo>
                <a:lnTo>
                  <a:pt x="9215" y="12224"/>
                </a:lnTo>
                <a:lnTo>
                  <a:pt x="14292" y="12224"/>
                </a:lnTo>
                <a:lnTo>
                  <a:pt x="14574" y="12789"/>
                </a:lnTo>
                <a:lnTo>
                  <a:pt x="14950" y="13259"/>
                </a:lnTo>
                <a:lnTo>
                  <a:pt x="15421" y="13729"/>
                </a:lnTo>
                <a:lnTo>
                  <a:pt x="15985" y="14011"/>
                </a:lnTo>
                <a:lnTo>
                  <a:pt x="15985" y="29149"/>
                </a:lnTo>
                <a:lnTo>
                  <a:pt x="14104" y="29149"/>
                </a:lnTo>
                <a:lnTo>
                  <a:pt x="13728" y="29243"/>
                </a:lnTo>
                <a:lnTo>
                  <a:pt x="13446" y="29431"/>
                </a:lnTo>
                <a:lnTo>
                  <a:pt x="10625" y="32252"/>
                </a:lnTo>
                <a:lnTo>
                  <a:pt x="10437" y="32534"/>
                </a:lnTo>
                <a:lnTo>
                  <a:pt x="10343" y="32722"/>
                </a:lnTo>
                <a:lnTo>
                  <a:pt x="10343" y="33004"/>
                </a:lnTo>
                <a:lnTo>
                  <a:pt x="10437" y="33287"/>
                </a:lnTo>
                <a:lnTo>
                  <a:pt x="10531" y="33569"/>
                </a:lnTo>
                <a:lnTo>
                  <a:pt x="10719" y="33757"/>
                </a:lnTo>
                <a:lnTo>
                  <a:pt x="11001" y="33851"/>
                </a:lnTo>
                <a:lnTo>
                  <a:pt x="22849" y="33851"/>
                </a:lnTo>
                <a:lnTo>
                  <a:pt x="23037" y="33757"/>
                </a:lnTo>
                <a:lnTo>
                  <a:pt x="23319" y="33569"/>
                </a:lnTo>
                <a:lnTo>
                  <a:pt x="23413" y="33287"/>
                </a:lnTo>
                <a:lnTo>
                  <a:pt x="23507" y="33004"/>
                </a:lnTo>
                <a:lnTo>
                  <a:pt x="23507" y="32722"/>
                </a:lnTo>
                <a:lnTo>
                  <a:pt x="23413" y="32534"/>
                </a:lnTo>
                <a:lnTo>
                  <a:pt x="23225" y="32252"/>
                </a:lnTo>
                <a:lnTo>
                  <a:pt x="20404" y="29431"/>
                </a:lnTo>
                <a:lnTo>
                  <a:pt x="20122" y="29243"/>
                </a:lnTo>
                <a:lnTo>
                  <a:pt x="19746" y="29149"/>
                </a:lnTo>
                <a:lnTo>
                  <a:pt x="17865" y="29149"/>
                </a:lnTo>
                <a:lnTo>
                  <a:pt x="17865" y="14011"/>
                </a:lnTo>
                <a:lnTo>
                  <a:pt x="18429" y="13729"/>
                </a:lnTo>
                <a:lnTo>
                  <a:pt x="18900" y="13353"/>
                </a:lnTo>
                <a:lnTo>
                  <a:pt x="19276" y="12789"/>
                </a:lnTo>
                <a:lnTo>
                  <a:pt x="19558" y="12224"/>
                </a:lnTo>
                <a:lnTo>
                  <a:pt x="24635" y="12224"/>
                </a:lnTo>
                <a:lnTo>
                  <a:pt x="24823" y="12694"/>
                </a:lnTo>
                <a:lnTo>
                  <a:pt x="25105" y="13165"/>
                </a:lnTo>
                <a:lnTo>
                  <a:pt x="25482" y="13541"/>
                </a:lnTo>
                <a:lnTo>
                  <a:pt x="25952" y="13823"/>
                </a:lnTo>
                <a:lnTo>
                  <a:pt x="20780" y="24072"/>
                </a:lnTo>
                <a:lnTo>
                  <a:pt x="20686" y="24260"/>
                </a:lnTo>
                <a:lnTo>
                  <a:pt x="20686" y="24542"/>
                </a:lnTo>
                <a:lnTo>
                  <a:pt x="20780" y="24824"/>
                </a:lnTo>
                <a:lnTo>
                  <a:pt x="20874" y="25012"/>
                </a:lnTo>
                <a:lnTo>
                  <a:pt x="21438" y="25764"/>
                </a:lnTo>
                <a:lnTo>
                  <a:pt x="22191" y="26423"/>
                </a:lnTo>
                <a:lnTo>
                  <a:pt x="22849" y="26987"/>
                </a:lnTo>
                <a:lnTo>
                  <a:pt x="23695" y="27363"/>
                </a:lnTo>
                <a:lnTo>
                  <a:pt x="24541" y="27739"/>
                </a:lnTo>
                <a:lnTo>
                  <a:pt x="25388" y="28021"/>
                </a:lnTo>
                <a:lnTo>
                  <a:pt x="26328" y="28209"/>
                </a:lnTo>
                <a:lnTo>
                  <a:pt x="28208" y="28209"/>
                </a:lnTo>
                <a:lnTo>
                  <a:pt x="29149" y="28021"/>
                </a:lnTo>
                <a:lnTo>
                  <a:pt x="29995" y="27739"/>
                </a:lnTo>
                <a:lnTo>
                  <a:pt x="30841" y="27363"/>
                </a:lnTo>
                <a:lnTo>
                  <a:pt x="31593" y="26987"/>
                </a:lnTo>
                <a:lnTo>
                  <a:pt x="32346" y="26423"/>
                </a:lnTo>
                <a:lnTo>
                  <a:pt x="33004" y="25764"/>
                </a:lnTo>
                <a:lnTo>
                  <a:pt x="33662" y="25012"/>
                </a:lnTo>
                <a:lnTo>
                  <a:pt x="33850" y="24730"/>
                </a:lnTo>
                <a:lnTo>
                  <a:pt x="33850" y="24354"/>
                </a:lnTo>
                <a:lnTo>
                  <a:pt x="33756" y="24072"/>
                </a:lnTo>
                <a:lnTo>
                  <a:pt x="28584" y="13823"/>
                </a:lnTo>
                <a:lnTo>
                  <a:pt x="29243" y="13353"/>
                </a:lnTo>
                <a:lnTo>
                  <a:pt x="29619" y="12789"/>
                </a:lnTo>
                <a:lnTo>
                  <a:pt x="29995" y="12130"/>
                </a:lnTo>
                <a:lnTo>
                  <a:pt x="30089" y="11284"/>
                </a:lnTo>
                <a:lnTo>
                  <a:pt x="29995" y="10908"/>
                </a:lnTo>
                <a:lnTo>
                  <a:pt x="29807" y="10626"/>
                </a:lnTo>
                <a:lnTo>
                  <a:pt x="29525" y="10438"/>
                </a:lnTo>
                <a:lnTo>
                  <a:pt x="29149" y="10344"/>
                </a:lnTo>
                <a:lnTo>
                  <a:pt x="28773" y="10438"/>
                </a:lnTo>
                <a:lnTo>
                  <a:pt x="28490" y="10626"/>
                </a:lnTo>
                <a:lnTo>
                  <a:pt x="28302" y="10908"/>
                </a:lnTo>
                <a:lnTo>
                  <a:pt x="28208" y="11284"/>
                </a:lnTo>
                <a:lnTo>
                  <a:pt x="28114" y="11660"/>
                </a:lnTo>
                <a:lnTo>
                  <a:pt x="27926" y="11942"/>
                </a:lnTo>
                <a:lnTo>
                  <a:pt x="27644" y="12224"/>
                </a:lnTo>
                <a:lnTo>
                  <a:pt x="26892" y="12224"/>
                </a:lnTo>
                <a:lnTo>
                  <a:pt x="26610" y="11942"/>
                </a:lnTo>
                <a:lnTo>
                  <a:pt x="26422" y="11660"/>
                </a:lnTo>
                <a:lnTo>
                  <a:pt x="26328" y="11284"/>
                </a:lnTo>
                <a:lnTo>
                  <a:pt x="26234" y="10908"/>
                </a:lnTo>
                <a:lnTo>
                  <a:pt x="26046" y="10626"/>
                </a:lnTo>
                <a:lnTo>
                  <a:pt x="25764" y="10438"/>
                </a:lnTo>
                <a:lnTo>
                  <a:pt x="25388" y="10344"/>
                </a:lnTo>
                <a:lnTo>
                  <a:pt x="19558" y="10344"/>
                </a:lnTo>
                <a:lnTo>
                  <a:pt x="19276" y="9780"/>
                </a:lnTo>
                <a:lnTo>
                  <a:pt x="18900" y="9309"/>
                </a:lnTo>
                <a:lnTo>
                  <a:pt x="18429" y="8933"/>
                </a:lnTo>
                <a:lnTo>
                  <a:pt x="17865" y="8651"/>
                </a:lnTo>
                <a:lnTo>
                  <a:pt x="17865" y="6959"/>
                </a:lnTo>
                <a:lnTo>
                  <a:pt x="19464" y="5360"/>
                </a:lnTo>
                <a:lnTo>
                  <a:pt x="19652" y="5172"/>
                </a:lnTo>
                <a:lnTo>
                  <a:pt x="19746" y="4890"/>
                </a:lnTo>
                <a:lnTo>
                  <a:pt x="19746" y="4608"/>
                </a:lnTo>
                <a:lnTo>
                  <a:pt x="19652" y="4326"/>
                </a:lnTo>
                <a:lnTo>
                  <a:pt x="17771" y="565"/>
                </a:lnTo>
                <a:lnTo>
                  <a:pt x="17583" y="283"/>
                </a:lnTo>
                <a:lnTo>
                  <a:pt x="17395" y="95"/>
                </a:lnTo>
                <a:lnTo>
                  <a:pt x="1720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4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gs>
            <a:gs pos="47000">
              <a:srgbClr val="840B55"/>
            </a:gs>
          </a:gsLst>
          <a:lin ang="5400000" scaled="1"/>
          <a:tileRect/>
        </a:gradFill>
        <a:effectLst/>
      </p:bgPr>
    </p:bg>
    <p:spTree>
      <p:nvGrpSpPr>
        <p:cNvPr id="1" name="Shape 5"/>
        <p:cNvGrpSpPr/>
        <p:nvPr/>
      </p:nvGrpSpPr>
      <p:grpSpPr>
        <a:xfrm>
          <a:off x="0" y="0"/>
          <a:ext cx="0" cy="0"/>
          <a:chOff x="0" y="0"/>
          <a:chExt cx="0" cy="0"/>
        </a:xfrm>
      </p:grpSpPr>
      <p:pic>
        <p:nvPicPr>
          <p:cNvPr id="6" name="Shape 6" descr="blue_red_gradient.png"/>
          <p:cNvPicPr preferRelativeResize="0"/>
          <p:nvPr/>
        </p:nvPicPr>
        <p:blipFill>
          <a:blip r:embed="rId7">
            <a:alphaModFix amt="82000"/>
          </a:blip>
          <a:stretch>
            <a:fillRect/>
          </a:stretch>
        </p:blipFill>
        <p:spPr>
          <a:xfrm>
            <a:off x="0" y="0"/>
            <a:ext cx="9144000" cy="5143500"/>
          </a:xfrm>
          <a:prstGeom prst="rect">
            <a:avLst/>
          </a:prstGeom>
          <a:noFill/>
          <a:ln>
            <a:noFill/>
          </a:ln>
        </p:spPr>
      </p:pic>
      <p:sp>
        <p:nvSpPr>
          <p:cNvPr id="7" name="Shape 7"/>
          <p:cNvSpPr txBox="1">
            <a:spLocks noGrp="1"/>
          </p:cNvSpPr>
          <p:nvPr>
            <p:ph type="title"/>
          </p:nvPr>
        </p:nvSpPr>
        <p:spPr>
          <a:xfrm>
            <a:off x="1337275" y="556599"/>
            <a:ext cx="6469500" cy="793800"/>
          </a:xfrm>
          <a:prstGeom prst="rect">
            <a:avLst/>
          </a:prstGeom>
          <a:noFill/>
          <a:ln>
            <a:noFill/>
          </a:ln>
        </p:spPr>
        <p:txBody>
          <a:bodyPr lIns="91425" tIns="91425" rIns="91425" bIns="91425" anchor="b" anchorCtr="0"/>
          <a:lstStyle>
            <a:lvl1pPr lvl="0" algn="ctr">
              <a:spcBef>
                <a:spcPts val="0"/>
              </a:spcBef>
              <a:buClr>
                <a:srgbClr val="FFFFFF"/>
              </a:buClr>
              <a:buSzPct val="100000"/>
              <a:buFont typeface="Cinzel"/>
              <a:buNone/>
              <a:defRPr sz="1800">
                <a:solidFill>
                  <a:srgbClr val="FFFFFF"/>
                </a:solidFill>
                <a:latin typeface="Cinzel"/>
                <a:ea typeface="Cinzel"/>
                <a:cs typeface="Cinzel"/>
                <a:sym typeface="Cinzel"/>
              </a:defRPr>
            </a:lvl1pPr>
            <a:lvl2pPr lvl="1" algn="ctr">
              <a:spcBef>
                <a:spcPts val="0"/>
              </a:spcBef>
              <a:buClr>
                <a:srgbClr val="FFFFFF"/>
              </a:buClr>
              <a:buSzPct val="100000"/>
              <a:buFont typeface="Cinzel"/>
              <a:buNone/>
              <a:defRPr sz="3600">
                <a:solidFill>
                  <a:srgbClr val="FFFFFF"/>
                </a:solidFill>
                <a:latin typeface="Cinzel"/>
                <a:ea typeface="Cinzel"/>
                <a:cs typeface="Cinzel"/>
                <a:sym typeface="Cinzel"/>
              </a:defRPr>
            </a:lvl2pPr>
            <a:lvl3pPr lvl="2" algn="ctr">
              <a:spcBef>
                <a:spcPts val="0"/>
              </a:spcBef>
              <a:buClr>
                <a:srgbClr val="FFFFFF"/>
              </a:buClr>
              <a:buSzPct val="100000"/>
              <a:buFont typeface="Cinzel"/>
              <a:buNone/>
              <a:defRPr sz="3600">
                <a:solidFill>
                  <a:srgbClr val="FFFFFF"/>
                </a:solidFill>
                <a:latin typeface="Cinzel"/>
                <a:ea typeface="Cinzel"/>
                <a:cs typeface="Cinzel"/>
                <a:sym typeface="Cinzel"/>
              </a:defRPr>
            </a:lvl3pPr>
            <a:lvl4pPr lvl="3" algn="ctr">
              <a:spcBef>
                <a:spcPts val="0"/>
              </a:spcBef>
              <a:buClr>
                <a:srgbClr val="FFFFFF"/>
              </a:buClr>
              <a:buSzPct val="100000"/>
              <a:buFont typeface="Cinzel"/>
              <a:buNone/>
              <a:defRPr sz="3600">
                <a:solidFill>
                  <a:srgbClr val="FFFFFF"/>
                </a:solidFill>
                <a:latin typeface="Cinzel"/>
                <a:ea typeface="Cinzel"/>
                <a:cs typeface="Cinzel"/>
                <a:sym typeface="Cinzel"/>
              </a:defRPr>
            </a:lvl4pPr>
            <a:lvl5pPr lvl="4" algn="ctr">
              <a:spcBef>
                <a:spcPts val="0"/>
              </a:spcBef>
              <a:buClr>
                <a:srgbClr val="FFFFFF"/>
              </a:buClr>
              <a:buSzPct val="100000"/>
              <a:buFont typeface="Cinzel"/>
              <a:buNone/>
              <a:defRPr sz="3600">
                <a:solidFill>
                  <a:srgbClr val="FFFFFF"/>
                </a:solidFill>
                <a:latin typeface="Cinzel"/>
                <a:ea typeface="Cinzel"/>
                <a:cs typeface="Cinzel"/>
                <a:sym typeface="Cinzel"/>
              </a:defRPr>
            </a:lvl5pPr>
            <a:lvl6pPr lvl="5" algn="ctr">
              <a:spcBef>
                <a:spcPts val="0"/>
              </a:spcBef>
              <a:buClr>
                <a:srgbClr val="FFFFFF"/>
              </a:buClr>
              <a:buSzPct val="100000"/>
              <a:buFont typeface="Cinzel"/>
              <a:buNone/>
              <a:defRPr sz="3600">
                <a:solidFill>
                  <a:srgbClr val="FFFFFF"/>
                </a:solidFill>
                <a:latin typeface="Cinzel"/>
                <a:ea typeface="Cinzel"/>
                <a:cs typeface="Cinzel"/>
                <a:sym typeface="Cinzel"/>
              </a:defRPr>
            </a:lvl6pPr>
            <a:lvl7pPr lvl="6" algn="ctr">
              <a:spcBef>
                <a:spcPts val="0"/>
              </a:spcBef>
              <a:buClr>
                <a:srgbClr val="FFFFFF"/>
              </a:buClr>
              <a:buSzPct val="100000"/>
              <a:buFont typeface="Cinzel"/>
              <a:buNone/>
              <a:defRPr sz="3600">
                <a:solidFill>
                  <a:srgbClr val="FFFFFF"/>
                </a:solidFill>
                <a:latin typeface="Cinzel"/>
                <a:ea typeface="Cinzel"/>
                <a:cs typeface="Cinzel"/>
                <a:sym typeface="Cinzel"/>
              </a:defRPr>
            </a:lvl7pPr>
            <a:lvl8pPr lvl="7" algn="ctr">
              <a:spcBef>
                <a:spcPts val="0"/>
              </a:spcBef>
              <a:buClr>
                <a:srgbClr val="FFFFFF"/>
              </a:buClr>
              <a:buSzPct val="100000"/>
              <a:buFont typeface="Cinzel"/>
              <a:buNone/>
              <a:defRPr sz="3600">
                <a:solidFill>
                  <a:srgbClr val="FFFFFF"/>
                </a:solidFill>
                <a:latin typeface="Cinzel"/>
                <a:ea typeface="Cinzel"/>
                <a:cs typeface="Cinzel"/>
                <a:sym typeface="Cinzel"/>
              </a:defRPr>
            </a:lvl8pPr>
            <a:lvl9pPr lvl="8" algn="ctr">
              <a:spcBef>
                <a:spcPts val="0"/>
              </a:spcBef>
              <a:buClr>
                <a:srgbClr val="FFFFFF"/>
              </a:buClr>
              <a:buSzPct val="100000"/>
              <a:buFont typeface="Cinzel"/>
              <a:buNone/>
              <a:defRPr sz="3600">
                <a:solidFill>
                  <a:srgbClr val="FFFFFF"/>
                </a:solidFill>
                <a:latin typeface="Cinzel"/>
                <a:ea typeface="Cinzel"/>
                <a:cs typeface="Cinzel"/>
                <a:sym typeface="Cinzel"/>
              </a:defRPr>
            </a:lvl9pPr>
          </a:lstStyle>
          <a:p>
            <a:endParaRPr/>
          </a:p>
        </p:txBody>
      </p:sp>
      <p:sp>
        <p:nvSpPr>
          <p:cNvPr id="8" name="Shape 8"/>
          <p:cNvSpPr txBox="1">
            <a:spLocks noGrp="1"/>
          </p:cNvSpPr>
          <p:nvPr>
            <p:ph type="body" idx="1"/>
          </p:nvPr>
        </p:nvSpPr>
        <p:spPr>
          <a:xfrm>
            <a:off x="1337275" y="1476918"/>
            <a:ext cx="6469500" cy="3448800"/>
          </a:xfrm>
          <a:prstGeom prst="rect">
            <a:avLst/>
          </a:prstGeom>
          <a:noFill/>
          <a:ln>
            <a:noFill/>
          </a:ln>
        </p:spPr>
        <p:txBody>
          <a:bodyPr lIns="91425" tIns="91425" rIns="91425" bIns="91425" anchor="t" anchorCtr="0"/>
          <a:lstStyle>
            <a:lvl1pPr lvl="0">
              <a:spcBef>
                <a:spcPts val="60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1pPr>
            <a:lvl2pPr lvl="1">
              <a:spcBef>
                <a:spcPts val="48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2pPr>
            <a:lvl3pPr lvl="2">
              <a:spcBef>
                <a:spcPts val="48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3pPr>
            <a:lvl4pPr lvl="3">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4pPr>
            <a:lvl5pPr lvl="4">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5pPr>
            <a:lvl6pPr lvl="5">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6pPr>
            <a:lvl7pPr lvl="6">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7pPr>
            <a:lvl8pPr lvl="7">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8pPr>
            <a:lvl9pPr lvl="8">
              <a:spcBef>
                <a:spcPts val="360"/>
              </a:spcBef>
              <a:buClr>
                <a:srgbClr val="FFFFFF"/>
              </a:buClr>
              <a:buSzPct val="100000"/>
              <a:buFont typeface="Libre Baskerville"/>
              <a:buChar char="▫"/>
              <a:defRPr sz="1800">
                <a:solidFill>
                  <a:srgbClr val="FFFFFF"/>
                </a:solidFill>
                <a:latin typeface="Libre Baskerville"/>
                <a:ea typeface="Libre Baskerville"/>
                <a:cs typeface="Libre Baskerville"/>
                <a:sym typeface="Libre Baskervill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hyperlink" Target="https://thenounproject.com/ArtZ9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928253" y="1570382"/>
            <a:ext cx="7273636" cy="3332018"/>
          </a:xfrm>
          <a:prstGeom prst="rect">
            <a:avLst/>
          </a:prstGeom>
        </p:spPr>
        <p:txBody>
          <a:bodyPr lIns="91425" tIns="91425" rIns="91425" bIns="91425" anchor="ctr" anchorCtr="0">
            <a:noAutofit/>
          </a:bodyPr>
          <a:lstStyle/>
          <a:p>
            <a:pPr lvl="0">
              <a:spcBef>
                <a:spcPts val="0"/>
              </a:spcBef>
              <a:buNone/>
            </a:pPr>
            <a:r>
              <a:rPr lang="lv-LV">
                <a:effectLst>
                  <a:outerShdw blurRad="38100" dist="38100" dir="2700000" algn="tl">
                    <a:srgbClr val="000000">
                      <a:alpha val="43137"/>
                    </a:srgbClr>
                  </a:outerShdw>
                </a:effectLst>
              </a:rPr>
              <a:t>Tiesu administrācijas</a:t>
            </a:r>
            <a:br>
              <a:rPr lang="lv-LV">
                <a:effectLst>
                  <a:outerShdw blurRad="38100" dist="38100" dir="2700000" algn="tl">
                    <a:srgbClr val="000000">
                      <a:alpha val="43137"/>
                    </a:srgbClr>
                  </a:outerShdw>
                </a:effectLst>
              </a:rPr>
            </a:br>
            <a:r>
              <a:rPr lang="lv-LV">
                <a:effectLst>
                  <a:outerShdw blurRad="38100" dist="38100" dir="2700000" algn="tl">
                    <a:srgbClr val="000000">
                      <a:alpha val="43137"/>
                    </a:srgbClr>
                  </a:outerShdw>
                </a:effectLst>
              </a:rPr>
              <a:t>ziņojums par 2016.gadā paveikto</a:t>
            </a:r>
            <a:endParaRPr lang="en">
              <a:effectLst>
                <a:outerShdw blurRad="38100" dist="38100" dir="2700000" algn="tl">
                  <a:srgbClr val="000000">
                    <a:alpha val="43137"/>
                  </a:srgbClr>
                </a:outerShdw>
              </a:effectLst>
            </a:endParaRPr>
          </a:p>
        </p:txBody>
      </p:sp>
      <p:sp>
        <p:nvSpPr>
          <p:cNvPr id="3" name="Shape 260"/>
          <p:cNvSpPr/>
          <p:nvPr/>
        </p:nvSpPr>
        <p:spPr>
          <a:xfrm>
            <a:off x="4061804" y="392272"/>
            <a:ext cx="1006535" cy="1178110"/>
          </a:xfrm>
          <a:custGeom>
            <a:avLst/>
            <a:gdLst/>
            <a:ahLst/>
            <a:cxnLst/>
            <a:rect l="0" t="0" r="0" b="0"/>
            <a:pathLst>
              <a:path w="24448" h="33851" extrusionOk="0">
                <a:moveTo>
                  <a:pt x="7899" y="1881"/>
                </a:moveTo>
                <a:lnTo>
                  <a:pt x="8369" y="2821"/>
                </a:lnTo>
                <a:lnTo>
                  <a:pt x="7711" y="4138"/>
                </a:lnTo>
                <a:lnTo>
                  <a:pt x="6864" y="4984"/>
                </a:lnTo>
                <a:lnTo>
                  <a:pt x="6676" y="5266"/>
                </a:lnTo>
                <a:lnTo>
                  <a:pt x="6582" y="5642"/>
                </a:lnTo>
                <a:lnTo>
                  <a:pt x="6676" y="6018"/>
                </a:lnTo>
                <a:lnTo>
                  <a:pt x="6864" y="6300"/>
                </a:lnTo>
                <a:lnTo>
                  <a:pt x="7523" y="6958"/>
                </a:lnTo>
                <a:lnTo>
                  <a:pt x="7523" y="9027"/>
                </a:lnTo>
                <a:lnTo>
                  <a:pt x="6206" y="10343"/>
                </a:lnTo>
                <a:lnTo>
                  <a:pt x="4702" y="10343"/>
                </a:lnTo>
                <a:lnTo>
                  <a:pt x="4702" y="6864"/>
                </a:lnTo>
                <a:lnTo>
                  <a:pt x="5548" y="5172"/>
                </a:lnTo>
                <a:lnTo>
                  <a:pt x="5642" y="4984"/>
                </a:lnTo>
                <a:lnTo>
                  <a:pt x="5642" y="4702"/>
                </a:lnTo>
                <a:lnTo>
                  <a:pt x="5642" y="3103"/>
                </a:lnTo>
                <a:lnTo>
                  <a:pt x="6206" y="1881"/>
                </a:lnTo>
                <a:close/>
                <a:moveTo>
                  <a:pt x="9403" y="8087"/>
                </a:moveTo>
                <a:lnTo>
                  <a:pt x="11848" y="9309"/>
                </a:lnTo>
                <a:lnTo>
                  <a:pt x="12130" y="9403"/>
                </a:lnTo>
                <a:lnTo>
                  <a:pt x="12412" y="9403"/>
                </a:lnTo>
                <a:lnTo>
                  <a:pt x="16925" y="8651"/>
                </a:lnTo>
                <a:lnTo>
                  <a:pt x="16925" y="9591"/>
                </a:lnTo>
                <a:lnTo>
                  <a:pt x="13164" y="10343"/>
                </a:lnTo>
                <a:lnTo>
                  <a:pt x="10344" y="10343"/>
                </a:lnTo>
                <a:lnTo>
                  <a:pt x="10061" y="10437"/>
                </a:lnTo>
                <a:lnTo>
                  <a:pt x="9873" y="10531"/>
                </a:lnTo>
                <a:lnTo>
                  <a:pt x="9591" y="10720"/>
                </a:lnTo>
                <a:lnTo>
                  <a:pt x="9497" y="11002"/>
                </a:lnTo>
                <a:lnTo>
                  <a:pt x="8745" y="13164"/>
                </a:lnTo>
                <a:lnTo>
                  <a:pt x="4702" y="13164"/>
                </a:lnTo>
                <a:lnTo>
                  <a:pt x="4702" y="12224"/>
                </a:lnTo>
                <a:lnTo>
                  <a:pt x="6582" y="12224"/>
                </a:lnTo>
                <a:lnTo>
                  <a:pt x="6959" y="12130"/>
                </a:lnTo>
                <a:lnTo>
                  <a:pt x="7335" y="11942"/>
                </a:lnTo>
                <a:lnTo>
                  <a:pt x="9215" y="10061"/>
                </a:lnTo>
                <a:lnTo>
                  <a:pt x="9403" y="9779"/>
                </a:lnTo>
                <a:lnTo>
                  <a:pt x="9403" y="9403"/>
                </a:lnTo>
                <a:lnTo>
                  <a:pt x="9403" y="8087"/>
                </a:lnTo>
                <a:close/>
                <a:moveTo>
                  <a:pt x="21627" y="13540"/>
                </a:moveTo>
                <a:lnTo>
                  <a:pt x="22379" y="14951"/>
                </a:lnTo>
                <a:lnTo>
                  <a:pt x="22003" y="15045"/>
                </a:lnTo>
                <a:lnTo>
                  <a:pt x="21345" y="15045"/>
                </a:lnTo>
                <a:lnTo>
                  <a:pt x="20969" y="14951"/>
                </a:lnTo>
                <a:lnTo>
                  <a:pt x="21627" y="13540"/>
                </a:lnTo>
                <a:close/>
                <a:moveTo>
                  <a:pt x="2821" y="8275"/>
                </a:moveTo>
                <a:lnTo>
                  <a:pt x="2821" y="11284"/>
                </a:lnTo>
                <a:lnTo>
                  <a:pt x="2821" y="14105"/>
                </a:lnTo>
                <a:lnTo>
                  <a:pt x="2821" y="16549"/>
                </a:lnTo>
                <a:lnTo>
                  <a:pt x="1881" y="15609"/>
                </a:lnTo>
                <a:lnTo>
                  <a:pt x="1881" y="9685"/>
                </a:lnTo>
                <a:lnTo>
                  <a:pt x="2821" y="8275"/>
                </a:lnTo>
                <a:close/>
                <a:moveTo>
                  <a:pt x="14105" y="15327"/>
                </a:moveTo>
                <a:lnTo>
                  <a:pt x="14857" y="16643"/>
                </a:lnTo>
                <a:lnTo>
                  <a:pt x="14481" y="16737"/>
                </a:lnTo>
                <a:lnTo>
                  <a:pt x="14105" y="16831"/>
                </a:lnTo>
                <a:lnTo>
                  <a:pt x="13823" y="16737"/>
                </a:lnTo>
                <a:lnTo>
                  <a:pt x="13446" y="16643"/>
                </a:lnTo>
                <a:lnTo>
                  <a:pt x="14105" y="15327"/>
                </a:lnTo>
                <a:close/>
                <a:moveTo>
                  <a:pt x="8181" y="15045"/>
                </a:moveTo>
                <a:lnTo>
                  <a:pt x="7147" y="18900"/>
                </a:lnTo>
                <a:lnTo>
                  <a:pt x="4702" y="16549"/>
                </a:lnTo>
                <a:lnTo>
                  <a:pt x="4702" y="15045"/>
                </a:lnTo>
                <a:close/>
                <a:moveTo>
                  <a:pt x="9403" y="17772"/>
                </a:moveTo>
                <a:lnTo>
                  <a:pt x="10532" y="22379"/>
                </a:lnTo>
                <a:lnTo>
                  <a:pt x="8651" y="20404"/>
                </a:lnTo>
                <a:lnTo>
                  <a:pt x="8933" y="19370"/>
                </a:lnTo>
                <a:lnTo>
                  <a:pt x="9403" y="17772"/>
                </a:lnTo>
                <a:close/>
                <a:moveTo>
                  <a:pt x="3574" y="21721"/>
                </a:moveTo>
                <a:lnTo>
                  <a:pt x="4514" y="22755"/>
                </a:lnTo>
                <a:lnTo>
                  <a:pt x="2821" y="26516"/>
                </a:lnTo>
                <a:lnTo>
                  <a:pt x="3574" y="21721"/>
                </a:lnTo>
                <a:close/>
                <a:moveTo>
                  <a:pt x="3762" y="18242"/>
                </a:moveTo>
                <a:lnTo>
                  <a:pt x="12412" y="26798"/>
                </a:lnTo>
                <a:lnTo>
                  <a:pt x="12600" y="27645"/>
                </a:lnTo>
                <a:lnTo>
                  <a:pt x="12600" y="27645"/>
                </a:lnTo>
                <a:lnTo>
                  <a:pt x="11848" y="27362"/>
                </a:lnTo>
                <a:lnTo>
                  <a:pt x="3197" y="18806"/>
                </a:lnTo>
                <a:lnTo>
                  <a:pt x="3762" y="18242"/>
                </a:lnTo>
                <a:close/>
                <a:moveTo>
                  <a:pt x="6018" y="24165"/>
                </a:moveTo>
                <a:lnTo>
                  <a:pt x="10532" y="28773"/>
                </a:lnTo>
                <a:lnTo>
                  <a:pt x="11848" y="31970"/>
                </a:lnTo>
                <a:lnTo>
                  <a:pt x="2445" y="31970"/>
                </a:lnTo>
                <a:lnTo>
                  <a:pt x="6018" y="24165"/>
                </a:lnTo>
                <a:close/>
                <a:moveTo>
                  <a:pt x="5642" y="0"/>
                </a:moveTo>
                <a:lnTo>
                  <a:pt x="5454" y="94"/>
                </a:lnTo>
                <a:lnTo>
                  <a:pt x="5172" y="188"/>
                </a:lnTo>
                <a:lnTo>
                  <a:pt x="4984" y="282"/>
                </a:lnTo>
                <a:lnTo>
                  <a:pt x="4890" y="565"/>
                </a:lnTo>
                <a:lnTo>
                  <a:pt x="3950" y="2445"/>
                </a:lnTo>
                <a:lnTo>
                  <a:pt x="3856" y="2633"/>
                </a:lnTo>
                <a:lnTo>
                  <a:pt x="3762" y="2821"/>
                </a:lnTo>
                <a:lnTo>
                  <a:pt x="3762" y="4514"/>
                </a:lnTo>
                <a:lnTo>
                  <a:pt x="3197" y="5642"/>
                </a:lnTo>
                <a:lnTo>
                  <a:pt x="2821" y="5642"/>
                </a:lnTo>
                <a:lnTo>
                  <a:pt x="2445" y="5736"/>
                </a:lnTo>
                <a:lnTo>
                  <a:pt x="2257" y="5924"/>
                </a:lnTo>
                <a:lnTo>
                  <a:pt x="2069" y="6112"/>
                </a:lnTo>
                <a:lnTo>
                  <a:pt x="189" y="8933"/>
                </a:lnTo>
                <a:lnTo>
                  <a:pt x="94" y="9121"/>
                </a:lnTo>
                <a:lnTo>
                  <a:pt x="0" y="9403"/>
                </a:lnTo>
                <a:lnTo>
                  <a:pt x="0" y="15985"/>
                </a:lnTo>
                <a:lnTo>
                  <a:pt x="94" y="16361"/>
                </a:lnTo>
                <a:lnTo>
                  <a:pt x="283" y="16643"/>
                </a:lnTo>
                <a:lnTo>
                  <a:pt x="1505" y="17866"/>
                </a:lnTo>
                <a:lnTo>
                  <a:pt x="1223" y="18148"/>
                </a:lnTo>
                <a:lnTo>
                  <a:pt x="1035" y="18430"/>
                </a:lnTo>
                <a:lnTo>
                  <a:pt x="941" y="18806"/>
                </a:lnTo>
                <a:lnTo>
                  <a:pt x="1035" y="19182"/>
                </a:lnTo>
                <a:lnTo>
                  <a:pt x="1223" y="19464"/>
                </a:lnTo>
                <a:lnTo>
                  <a:pt x="1881" y="20028"/>
                </a:lnTo>
                <a:lnTo>
                  <a:pt x="0" y="32816"/>
                </a:lnTo>
                <a:lnTo>
                  <a:pt x="94" y="33192"/>
                </a:lnTo>
                <a:lnTo>
                  <a:pt x="283" y="33568"/>
                </a:lnTo>
                <a:lnTo>
                  <a:pt x="565" y="33756"/>
                </a:lnTo>
                <a:lnTo>
                  <a:pt x="941" y="33850"/>
                </a:lnTo>
                <a:lnTo>
                  <a:pt x="13446" y="33850"/>
                </a:lnTo>
                <a:lnTo>
                  <a:pt x="13634" y="33756"/>
                </a:lnTo>
                <a:lnTo>
                  <a:pt x="14011" y="33474"/>
                </a:lnTo>
                <a:lnTo>
                  <a:pt x="14105" y="33004"/>
                </a:lnTo>
                <a:lnTo>
                  <a:pt x="14105" y="32816"/>
                </a:lnTo>
                <a:lnTo>
                  <a:pt x="14105" y="32628"/>
                </a:lnTo>
                <a:lnTo>
                  <a:pt x="12976" y="29807"/>
                </a:lnTo>
                <a:lnTo>
                  <a:pt x="12976" y="29807"/>
                </a:lnTo>
                <a:lnTo>
                  <a:pt x="13823" y="30089"/>
                </a:lnTo>
                <a:lnTo>
                  <a:pt x="14387" y="30089"/>
                </a:lnTo>
                <a:lnTo>
                  <a:pt x="14575" y="29995"/>
                </a:lnTo>
                <a:lnTo>
                  <a:pt x="14951" y="29713"/>
                </a:lnTo>
                <a:lnTo>
                  <a:pt x="15045" y="29337"/>
                </a:lnTo>
                <a:lnTo>
                  <a:pt x="15045" y="28867"/>
                </a:lnTo>
                <a:lnTo>
                  <a:pt x="14105" y="26046"/>
                </a:lnTo>
                <a:lnTo>
                  <a:pt x="14011" y="25858"/>
                </a:lnTo>
                <a:lnTo>
                  <a:pt x="13917" y="25670"/>
                </a:lnTo>
                <a:lnTo>
                  <a:pt x="13164" y="24918"/>
                </a:lnTo>
                <a:lnTo>
                  <a:pt x="10438" y="14199"/>
                </a:lnTo>
                <a:lnTo>
                  <a:pt x="11096" y="12224"/>
                </a:lnTo>
                <a:lnTo>
                  <a:pt x="13164" y="12224"/>
                </a:lnTo>
                <a:lnTo>
                  <a:pt x="13164" y="12976"/>
                </a:lnTo>
                <a:lnTo>
                  <a:pt x="11472" y="16549"/>
                </a:lnTo>
                <a:lnTo>
                  <a:pt x="11378" y="16831"/>
                </a:lnTo>
                <a:lnTo>
                  <a:pt x="11378" y="17113"/>
                </a:lnTo>
                <a:lnTo>
                  <a:pt x="11472" y="17396"/>
                </a:lnTo>
                <a:lnTo>
                  <a:pt x="11660" y="17584"/>
                </a:lnTo>
                <a:lnTo>
                  <a:pt x="12224" y="18054"/>
                </a:lnTo>
                <a:lnTo>
                  <a:pt x="12788" y="18430"/>
                </a:lnTo>
                <a:lnTo>
                  <a:pt x="13446" y="18618"/>
                </a:lnTo>
                <a:lnTo>
                  <a:pt x="14199" y="18712"/>
                </a:lnTo>
                <a:lnTo>
                  <a:pt x="14857" y="18618"/>
                </a:lnTo>
                <a:lnTo>
                  <a:pt x="15515" y="18430"/>
                </a:lnTo>
                <a:lnTo>
                  <a:pt x="16173" y="18054"/>
                </a:lnTo>
                <a:lnTo>
                  <a:pt x="16737" y="17584"/>
                </a:lnTo>
                <a:lnTo>
                  <a:pt x="16925" y="17396"/>
                </a:lnTo>
                <a:lnTo>
                  <a:pt x="17019" y="17113"/>
                </a:lnTo>
                <a:lnTo>
                  <a:pt x="17019" y="16831"/>
                </a:lnTo>
                <a:lnTo>
                  <a:pt x="16925" y="16549"/>
                </a:lnTo>
                <a:lnTo>
                  <a:pt x="15139" y="12976"/>
                </a:lnTo>
                <a:lnTo>
                  <a:pt x="15139" y="12036"/>
                </a:lnTo>
                <a:lnTo>
                  <a:pt x="17113" y="11566"/>
                </a:lnTo>
                <a:lnTo>
                  <a:pt x="17208" y="11848"/>
                </a:lnTo>
                <a:lnTo>
                  <a:pt x="17396" y="12036"/>
                </a:lnTo>
                <a:lnTo>
                  <a:pt x="17678" y="12224"/>
                </a:lnTo>
                <a:lnTo>
                  <a:pt x="17960" y="12224"/>
                </a:lnTo>
                <a:lnTo>
                  <a:pt x="18336" y="12130"/>
                </a:lnTo>
                <a:lnTo>
                  <a:pt x="18618" y="11942"/>
                </a:lnTo>
                <a:lnTo>
                  <a:pt x="18806" y="11660"/>
                </a:lnTo>
                <a:lnTo>
                  <a:pt x="18900" y="11284"/>
                </a:lnTo>
                <a:lnTo>
                  <a:pt x="18900" y="11096"/>
                </a:lnTo>
                <a:lnTo>
                  <a:pt x="20781" y="10626"/>
                </a:lnTo>
                <a:lnTo>
                  <a:pt x="20781" y="11190"/>
                </a:lnTo>
                <a:lnTo>
                  <a:pt x="18994" y="14763"/>
                </a:lnTo>
                <a:lnTo>
                  <a:pt x="18900" y="15045"/>
                </a:lnTo>
                <a:lnTo>
                  <a:pt x="18900" y="15327"/>
                </a:lnTo>
                <a:lnTo>
                  <a:pt x="18994" y="15609"/>
                </a:lnTo>
                <a:lnTo>
                  <a:pt x="19182" y="15891"/>
                </a:lnTo>
                <a:lnTo>
                  <a:pt x="19746" y="16361"/>
                </a:lnTo>
                <a:lnTo>
                  <a:pt x="20310" y="16643"/>
                </a:lnTo>
                <a:lnTo>
                  <a:pt x="20969" y="16925"/>
                </a:lnTo>
                <a:lnTo>
                  <a:pt x="22379" y="16925"/>
                </a:lnTo>
                <a:lnTo>
                  <a:pt x="23037" y="16643"/>
                </a:lnTo>
                <a:lnTo>
                  <a:pt x="23695" y="16361"/>
                </a:lnTo>
                <a:lnTo>
                  <a:pt x="24260" y="15891"/>
                </a:lnTo>
                <a:lnTo>
                  <a:pt x="24354" y="15703"/>
                </a:lnTo>
                <a:lnTo>
                  <a:pt x="24448" y="15515"/>
                </a:lnTo>
                <a:lnTo>
                  <a:pt x="24448" y="15045"/>
                </a:lnTo>
                <a:lnTo>
                  <a:pt x="24354" y="14763"/>
                </a:lnTo>
                <a:lnTo>
                  <a:pt x="22567" y="11190"/>
                </a:lnTo>
                <a:lnTo>
                  <a:pt x="22567" y="9403"/>
                </a:lnTo>
                <a:lnTo>
                  <a:pt x="22473" y="9027"/>
                </a:lnTo>
                <a:lnTo>
                  <a:pt x="22191" y="8651"/>
                </a:lnTo>
                <a:lnTo>
                  <a:pt x="21815" y="8463"/>
                </a:lnTo>
                <a:lnTo>
                  <a:pt x="21439" y="8463"/>
                </a:lnTo>
                <a:lnTo>
                  <a:pt x="18806" y="9121"/>
                </a:lnTo>
                <a:lnTo>
                  <a:pt x="18806" y="7523"/>
                </a:lnTo>
                <a:lnTo>
                  <a:pt x="18806" y="6582"/>
                </a:lnTo>
                <a:lnTo>
                  <a:pt x="18806" y="6206"/>
                </a:lnTo>
                <a:lnTo>
                  <a:pt x="18618" y="5924"/>
                </a:lnTo>
                <a:lnTo>
                  <a:pt x="18242" y="5736"/>
                </a:lnTo>
                <a:lnTo>
                  <a:pt x="17866" y="5642"/>
                </a:lnTo>
                <a:lnTo>
                  <a:pt x="17490" y="5736"/>
                </a:lnTo>
                <a:lnTo>
                  <a:pt x="17208" y="5924"/>
                </a:lnTo>
                <a:lnTo>
                  <a:pt x="17019" y="6206"/>
                </a:lnTo>
                <a:lnTo>
                  <a:pt x="16925" y="6582"/>
                </a:lnTo>
                <a:lnTo>
                  <a:pt x="16925" y="6770"/>
                </a:lnTo>
                <a:lnTo>
                  <a:pt x="12412" y="7523"/>
                </a:lnTo>
                <a:lnTo>
                  <a:pt x="9027" y="5830"/>
                </a:lnTo>
                <a:lnTo>
                  <a:pt x="8839" y="5642"/>
                </a:lnTo>
                <a:lnTo>
                  <a:pt x="9121" y="5360"/>
                </a:lnTo>
                <a:lnTo>
                  <a:pt x="9309" y="5172"/>
                </a:lnTo>
                <a:lnTo>
                  <a:pt x="10249" y="3291"/>
                </a:lnTo>
                <a:lnTo>
                  <a:pt x="10344" y="3103"/>
                </a:lnTo>
                <a:lnTo>
                  <a:pt x="10344" y="2915"/>
                </a:lnTo>
                <a:lnTo>
                  <a:pt x="10344" y="2633"/>
                </a:lnTo>
                <a:lnTo>
                  <a:pt x="10249" y="2445"/>
                </a:lnTo>
                <a:lnTo>
                  <a:pt x="9309" y="565"/>
                </a:lnTo>
                <a:lnTo>
                  <a:pt x="9215" y="377"/>
                </a:lnTo>
                <a:lnTo>
                  <a:pt x="9027" y="188"/>
                </a:lnTo>
                <a:lnTo>
                  <a:pt x="8745" y="94"/>
                </a:lnTo>
                <a:lnTo>
                  <a:pt x="8463" y="0"/>
                </a:lnTo>
                <a:close/>
              </a:path>
            </a:pathLst>
          </a:custGeom>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1013375" y="1601445"/>
            <a:ext cx="7117200" cy="1159799"/>
          </a:xfrm>
          <a:prstGeom prst="rect">
            <a:avLst/>
          </a:prstGeom>
        </p:spPr>
        <p:txBody>
          <a:bodyPr lIns="91425" tIns="91425" rIns="91425" bIns="91425" anchor="b" anchorCtr="0">
            <a:noAutofit/>
          </a:bodyPr>
          <a:lstStyle/>
          <a:p>
            <a:pPr lvl="0" rtl="0">
              <a:spcBef>
                <a:spcPts val="0"/>
              </a:spcBef>
              <a:buNone/>
            </a:pPr>
            <a:r>
              <a:rPr lang="lv-LV">
                <a:effectLst>
                  <a:outerShdw blurRad="38100" dist="38100" dir="2700000" algn="tl">
                    <a:srgbClr val="000000">
                      <a:alpha val="43137"/>
                    </a:srgbClr>
                  </a:outerShdw>
                </a:effectLst>
              </a:rPr>
              <a:t>4</a:t>
            </a:r>
            <a:r>
              <a:rPr lang="en">
                <a:effectLst>
                  <a:outerShdw blurRad="38100" dist="38100" dir="2700000" algn="tl">
                    <a:srgbClr val="000000">
                      <a:alpha val="43137"/>
                    </a:srgbClr>
                  </a:outerShdw>
                </a:effectLst>
              </a:rPr>
              <a:t>.</a:t>
            </a:r>
          </a:p>
          <a:p>
            <a:pPr lvl="0" rtl="0">
              <a:spcBef>
                <a:spcPts val="0"/>
              </a:spcBef>
              <a:buNone/>
            </a:pPr>
            <a:r>
              <a:rPr lang="lv-LV">
                <a:effectLst>
                  <a:outerShdw blurRad="38100" dist="38100" dir="2700000" algn="tl">
                    <a:srgbClr val="000000">
                      <a:alpha val="43137"/>
                    </a:srgbClr>
                  </a:outerShdw>
                </a:effectLst>
              </a:rPr>
              <a:t>Informācijas sistēmas</a:t>
            </a:r>
            <a:endParaRPr lang="en">
              <a:effectLst>
                <a:outerShdw blurRad="38100" dist="38100" dir="2700000" algn="tl">
                  <a:srgbClr val="000000">
                    <a:alpha val="43137"/>
                  </a:srgbClr>
                </a:outerShdw>
              </a:effectLst>
            </a:endParaRPr>
          </a:p>
        </p:txBody>
      </p:sp>
      <p:sp>
        <p:nvSpPr>
          <p:cNvPr id="73" name="Shape 73"/>
          <p:cNvSpPr txBox="1">
            <a:spLocks noGrp="1"/>
          </p:cNvSpPr>
          <p:nvPr>
            <p:ph type="subTitle" idx="1"/>
          </p:nvPr>
        </p:nvSpPr>
        <p:spPr>
          <a:xfrm>
            <a:off x="685800" y="2852116"/>
            <a:ext cx="7772400" cy="784799"/>
          </a:xfrm>
          <a:prstGeom prst="rect">
            <a:avLst/>
          </a:prstGeom>
        </p:spPr>
        <p:txBody>
          <a:bodyPr lIns="91425" tIns="91425" rIns="91425" bIns="91425" anchor="t" anchorCtr="0">
            <a:noAutofit/>
          </a:bodyPr>
          <a:lstStyle/>
          <a:p>
            <a:pPr lvl="0" rtl="0">
              <a:spcBef>
                <a:spcPts val="0"/>
              </a:spcBef>
              <a:buNone/>
            </a:pPr>
            <a:endParaRPr lang="en"/>
          </a:p>
        </p:txBody>
      </p:sp>
    </p:spTree>
    <p:extLst>
      <p:ext uri="{BB962C8B-B14F-4D97-AF65-F5344CB8AC3E}">
        <p14:creationId xmlns:p14="http://schemas.microsoft.com/office/powerpoint/2010/main" val="338977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Tiesu informatīvā sistēma</a:t>
            </a:r>
            <a:endParaRPr lang="en">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1337275" y="1476918"/>
            <a:ext cx="6469500" cy="3448800"/>
          </a:xfrm>
          <a:prstGeom prst="rect">
            <a:avLst/>
          </a:prstGeom>
        </p:spPr>
        <p:txBody>
          <a:bodyPr lIns="91425" tIns="91425" rIns="91425" bIns="91425" anchor="t" anchorCtr="0">
            <a:noAutofit/>
          </a:bodyPr>
          <a:lstStyle/>
          <a:p>
            <a:pPr marL="514350" indent="-285750"/>
            <a:r>
              <a:rPr lang="lv-LV">
                <a:effectLst>
                  <a:outerShdw blurRad="38100" dist="38100" dir="2700000" algn="tl">
                    <a:srgbClr val="000000">
                      <a:alpha val="43137"/>
                    </a:srgbClr>
                  </a:outerShdw>
                </a:effectLst>
              </a:rPr>
              <a:t>TIS pielāgots tiesu reformai</a:t>
            </a:r>
          </a:p>
          <a:p>
            <a:pPr marL="514350" indent="-285750"/>
            <a:r>
              <a:rPr lang="lv-LV">
                <a:effectLst>
                  <a:outerShdw blurRad="38100" dist="38100" dir="2700000" algn="tl">
                    <a:srgbClr val="000000">
                      <a:alpha val="43137"/>
                    </a:srgbClr>
                  </a:outerShdw>
                </a:effectLst>
              </a:rPr>
              <a:t>E-pakalpojumu portāls manas.tiesas.lv</a:t>
            </a:r>
          </a:p>
          <a:p>
            <a:pPr marL="514350" indent="-285750"/>
            <a:r>
              <a:rPr lang="lv-LV">
                <a:effectLst>
                  <a:outerShdw blurRad="38100" dist="38100" dir="2700000" algn="tl">
                    <a:srgbClr val="000000">
                      <a:alpha val="43137"/>
                    </a:srgbClr>
                  </a:outerShdw>
                </a:effectLst>
              </a:rPr>
              <a:t>Rēķini par tiesu maksas pakalpojumiem</a:t>
            </a:r>
          </a:p>
          <a:p>
            <a:pPr marL="514350" indent="-285750"/>
            <a:r>
              <a:rPr lang="lv-LV">
                <a:effectLst>
                  <a:outerShdw blurRad="38100" dist="38100" dir="2700000" algn="tl">
                    <a:srgbClr val="000000">
                      <a:alpha val="43137"/>
                    </a:srgbClr>
                  </a:outerShdw>
                </a:effectLst>
              </a:rPr>
              <a:t>SIBK e-veidlapu iesniegšana</a:t>
            </a:r>
          </a:p>
          <a:p>
            <a:pPr marL="514350" indent="-285750"/>
            <a:endParaRPr lang="lv-LV">
              <a:effectLst>
                <a:outerShdw blurRad="38100" dist="38100" dir="2700000" algn="tl">
                  <a:srgbClr val="000000">
                    <a:alpha val="43137"/>
                  </a:srgbClr>
                </a:outerShdw>
              </a:effectLst>
            </a:endParaRPr>
          </a:p>
          <a:p>
            <a:pPr marL="514350" indent="-285750"/>
            <a:endParaRPr lang="lv-LV">
              <a:effectLst>
                <a:outerShdw blurRad="38100" dist="38100" dir="2700000" algn="tl">
                  <a:srgbClr val="000000">
                    <a:alpha val="43137"/>
                  </a:srgbClr>
                </a:outerShdw>
              </a:effectLst>
            </a:endParaRPr>
          </a:p>
          <a:p>
            <a:pPr marL="514350" indent="-285750"/>
            <a:r>
              <a:rPr lang="lv-LV">
                <a:effectLst>
                  <a:outerShdw blurRad="38100" dist="38100" dir="2700000" algn="tl">
                    <a:srgbClr val="000000">
                      <a:alpha val="43137"/>
                    </a:srgbClr>
                  </a:outerShdw>
                </a:effectLst>
              </a:rPr>
              <a:t>Darbs ar sistēmu 2 800 lietotājiem</a:t>
            </a:r>
          </a:p>
          <a:p>
            <a:pPr marL="514350" indent="-285750"/>
            <a:r>
              <a:rPr lang="lv-LV">
                <a:effectLst>
                  <a:outerShdw blurRad="38100" dist="38100" dir="2700000" algn="tl">
                    <a:srgbClr val="000000">
                      <a:alpha val="43137"/>
                    </a:srgbClr>
                  </a:outerShdw>
                </a:effectLst>
              </a:rPr>
              <a:t>Apstrādāti 2 800 problēmziņojumu</a:t>
            </a:r>
          </a:p>
          <a:p>
            <a:pPr marL="514350" indent="-285750"/>
            <a:r>
              <a:rPr lang="lv-LV">
                <a:effectLst>
                  <a:outerShdw blurRad="38100" dist="38100" dir="2700000" algn="tl">
                    <a:srgbClr val="000000">
                      <a:alpha val="43137"/>
                    </a:srgbClr>
                  </a:outerShdw>
                </a:effectLst>
              </a:rPr>
              <a:t>Publicēti 35 000 anonimizētu tiesu nolēmumu</a:t>
            </a:r>
          </a:p>
          <a:p>
            <a:pPr marL="514350" indent="-285750"/>
            <a:r>
              <a:rPr lang="lv-LV">
                <a:effectLst>
                  <a:outerShdw blurRad="38100" dist="38100" dir="2700000" algn="tl">
                    <a:srgbClr val="000000">
                      <a:alpha val="43137"/>
                    </a:srgbClr>
                  </a:outerShdw>
                </a:effectLst>
              </a:rPr>
              <a:t>manas.tiesas.lv apmeklētāju skaits – 600 000</a:t>
            </a:r>
          </a:p>
          <a:p>
            <a:pPr marL="514350" indent="-285750"/>
            <a:endParaRPr lang="lv-LV">
              <a:effectLst>
                <a:outerShdw blurRad="38100" dist="38100" dir="2700000" algn="tl">
                  <a:srgbClr val="000000">
                    <a:alpha val="43137"/>
                  </a:srgbClr>
                </a:outerShdw>
              </a:effectLst>
            </a:endParaRPr>
          </a:p>
          <a:p>
            <a:pPr marL="514350" indent="-285750"/>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818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ctrTitle" idx="4294967295"/>
          </p:nvPr>
        </p:nvSpPr>
        <p:spPr>
          <a:xfrm>
            <a:off x="685800" y="1888142"/>
            <a:ext cx="7772400" cy="1159799"/>
          </a:xfrm>
          <a:prstGeom prst="rect">
            <a:avLst/>
          </a:prstGeom>
        </p:spPr>
        <p:txBody>
          <a:bodyPr lIns="91425" tIns="91425" rIns="91425" bIns="91425" anchor="b" anchorCtr="0">
            <a:noAutofit/>
          </a:bodyPr>
          <a:lstStyle/>
          <a:p>
            <a:pPr lvl="0" algn="ctr" rtl="0">
              <a:spcBef>
                <a:spcPts val="0"/>
              </a:spcBef>
              <a:buNone/>
            </a:pPr>
            <a:r>
              <a:rPr lang="lv-LV" sz="9600">
                <a:effectLst>
                  <a:outerShdw blurRad="38100" dist="38100" dir="2700000" algn="tl">
                    <a:srgbClr val="000000">
                      <a:alpha val="43137"/>
                    </a:srgbClr>
                  </a:outerShdw>
                </a:effectLst>
              </a:rPr>
              <a:t>160 000</a:t>
            </a:r>
            <a:endParaRPr lang="en" sz="9600">
              <a:effectLst>
                <a:outerShdw blurRad="38100" dist="38100" dir="2700000" algn="tl">
                  <a:srgbClr val="000000">
                    <a:alpha val="43137"/>
                  </a:srgbClr>
                </a:outerShdw>
              </a:effectLst>
            </a:endParaRPr>
          </a:p>
        </p:txBody>
      </p:sp>
      <p:sp>
        <p:nvSpPr>
          <p:cNvPr id="154" name="Shape 154"/>
          <p:cNvSpPr txBox="1">
            <a:spLocks noGrp="1"/>
          </p:cNvSpPr>
          <p:nvPr>
            <p:ph type="subTitle" idx="4294967295"/>
          </p:nvPr>
        </p:nvSpPr>
        <p:spPr>
          <a:xfrm>
            <a:off x="685800" y="2840053"/>
            <a:ext cx="7772400" cy="784799"/>
          </a:xfrm>
          <a:prstGeom prst="rect">
            <a:avLst/>
          </a:prstGeom>
        </p:spPr>
        <p:txBody>
          <a:bodyPr lIns="91425" tIns="91425" rIns="91425" bIns="91425" anchor="t" anchorCtr="0">
            <a:noAutofit/>
          </a:bodyPr>
          <a:lstStyle/>
          <a:p>
            <a:pPr lvl="0" algn="ctr" rtl="0">
              <a:spcBef>
                <a:spcPts val="0"/>
              </a:spcBef>
              <a:buNone/>
            </a:pPr>
            <a:r>
              <a:rPr lang="lv-LV">
                <a:effectLst>
                  <a:outerShdw blurRad="38100" dist="38100" dir="2700000" algn="tl">
                    <a:srgbClr val="000000">
                      <a:alpha val="43137"/>
                    </a:srgbClr>
                  </a:outerShdw>
                </a:effectLst>
              </a:rPr>
              <a:t>Publiski pieejamo tiesu nolēmumu skaits</a:t>
            </a:r>
            <a:endParaRPr lang="e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7146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Valsts vienotā datorizētā zemesgrāmata</a:t>
            </a:r>
            <a:endParaRPr lang="en">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1337275" y="1476918"/>
            <a:ext cx="6469500" cy="3448800"/>
          </a:xfrm>
          <a:prstGeom prst="rect">
            <a:avLst/>
          </a:prstGeom>
        </p:spPr>
        <p:txBody>
          <a:bodyPr lIns="91425" tIns="91425" rIns="91425" bIns="91425" anchor="t" anchorCtr="0">
            <a:noAutofit/>
          </a:bodyPr>
          <a:lstStyle/>
          <a:p>
            <a:pPr marL="457200" lvl="0" indent="-228600" rtl="0">
              <a:spcBef>
                <a:spcPts val="0"/>
              </a:spcBef>
            </a:pPr>
            <a:r>
              <a:rPr lang="lv-LV">
                <a:effectLst>
                  <a:outerShdw blurRad="38100" dist="38100" dir="2700000" algn="tl">
                    <a:srgbClr val="000000">
                      <a:alpha val="43137"/>
                    </a:srgbClr>
                  </a:outerShdw>
                </a:effectLst>
              </a:rPr>
              <a:t>Apbūves tiesības zemesgrāmatā</a:t>
            </a:r>
          </a:p>
          <a:p>
            <a:pPr marL="457200" lvl="0" indent="-228600" rtl="0">
              <a:spcBef>
                <a:spcPts val="0"/>
              </a:spcBef>
            </a:pPr>
            <a:r>
              <a:rPr lang="lv-LV">
                <a:effectLst>
                  <a:outerShdw blurRad="38100" dist="38100" dir="2700000" algn="tl">
                    <a:srgbClr val="000000">
                      <a:alpha val="43137"/>
                    </a:srgbClr>
                  </a:outerShdw>
                </a:effectLst>
              </a:rPr>
              <a:t>Fizisko personu datu monitorings</a:t>
            </a:r>
          </a:p>
          <a:p>
            <a:pPr marL="457200" lvl="0" indent="-228600" rtl="0">
              <a:spcBef>
                <a:spcPts val="0"/>
              </a:spcBef>
            </a:pPr>
            <a:r>
              <a:rPr lang="lv-LV">
                <a:effectLst>
                  <a:outerShdw blurRad="38100" dist="38100" dir="2700000" algn="tl">
                    <a:srgbClr val="000000">
                      <a:alpha val="43137"/>
                    </a:srgbClr>
                  </a:outerShdw>
                </a:effectLst>
              </a:rPr>
              <a:t>Vienkāršotās procedūras</a:t>
            </a:r>
          </a:p>
          <a:p>
            <a:pPr marL="457200" lvl="0" indent="-228600" rtl="0">
              <a:spcBef>
                <a:spcPts val="0"/>
              </a:spcBef>
            </a:pPr>
            <a:endParaRPr lang="lv-LV">
              <a:effectLst>
                <a:outerShdw blurRad="38100" dist="38100" dir="2700000" algn="tl">
                  <a:srgbClr val="000000">
                    <a:alpha val="43137"/>
                  </a:srgbClr>
                </a:outerShdw>
              </a:effectLst>
            </a:endParaRPr>
          </a:p>
          <a:p>
            <a:pPr marL="457200" lvl="0" indent="-228600" rtl="0">
              <a:spcBef>
                <a:spcPts val="0"/>
              </a:spcBef>
            </a:pPr>
            <a:endParaRPr lang="lv-LV">
              <a:effectLst>
                <a:outerShdw blurRad="38100" dist="38100" dir="2700000" algn="tl">
                  <a:srgbClr val="000000">
                    <a:alpha val="43137"/>
                  </a:srgbClr>
                </a:outerShdw>
              </a:effectLst>
            </a:endParaRPr>
          </a:p>
          <a:p>
            <a:pPr marL="457200" lvl="0" indent="-228600" rtl="0">
              <a:spcBef>
                <a:spcPts val="0"/>
              </a:spcBef>
            </a:pPr>
            <a:r>
              <a:rPr lang="lv-LV">
                <a:effectLst>
                  <a:outerShdw blurRad="38100" dist="38100" dir="2700000" algn="tl">
                    <a:srgbClr val="000000">
                      <a:alpha val="43137"/>
                    </a:srgbClr>
                  </a:outerShdw>
                </a:effectLst>
              </a:rPr>
              <a:t>Jauna zemesgramata.lv tīmekļa vietne</a:t>
            </a:r>
          </a:p>
          <a:p>
            <a:pPr marL="457200" lvl="0" indent="-228600" rtl="0">
              <a:spcBef>
                <a:spcPts val="0"/>
              </a:spcBef>
            </a:pPr>
            <a:r>
              <a:rPr lang="lv-LV">
                <a:effectLst>
                  <a:outerShdw blurRad="38100" dist="38100" dir="2700000" algn="tl">
                    <a:srgbClr val="000000">
                      <a:alpha val="43137"/>
                    </a:srgbClr>
                  </a:outerShdw>
                </a:effectLst>
              </a:rPr>
              <a:t>Darbs ar sistēmu 4100 lietotājiem</a:t>
            </a:r>
          </a:p>
          <a:p>
            <a:pPr marL="457200" lvl="0" indent="-228600" rtl="0">
              <a:spcBef>
                <a:spcPts val="0"/>
              </a:spcBef>
            </a:pPr>
            <a:r>
              <a:rPr lang="lv-LV">
                <a:effectLst>
                  <a:outerShdw blurRad="38100" dist="38100" dir="2700000" algn="tl">
                    <a:srgbClr val="000000">
                      <a:alpha val="43137"/>
                    </a:srgbClr>
                  </a:outerShdw>
                </a:effectLst>
              </a:rPr>
              <a:t>2000 informācijas pieprasījumi no VVDZ</a:t>
            </a:r>
          </a:p>
        </p:txBody>
      </p:sp>
    </p:spTree>
    <p:extLst>
      <p:ext uri="{BB962C8B-B14F-4D97-AF65-F5344CB8AC3E}">
        <p14:creationId xmlns:p14="http://schemas.microsoft.com/office/powerpoint/2010/main" val="3663355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ctrTitle" idx="4294967295"/>
          </p:nvPr>
        </p:nvSpPr>
        <p:spPr>
          <a:xfrm>
            <a:off x="685800" y="1888142"/>
            <a:ext cx="7772400" cy="1159799"/>
          </a:xfrm>
          <a:prstGeom prst="rect">
            <a:avLst/>
          </a:prstGeom>
        </p:spPr>
        <p:txBody>
          <a:bodyPr lIns="91425" tIns="91425" rIns="91425" bIns="91425" anchor="b" anchorCtr="0">
            <a:noAutofit/>
          </a:bodyPr>
          <a:lstStyle/>
          <a:p>
            <a:pPr lvl="0" algn="ctr" rtl="0">
              <a:spcBef>
                <a:spcPts val="0"/>
              </a:spcBef>
              <a:buNone/>
            </a:pPr>
            <a:r>
              <a:rPr lang="lv-LV" sz="9600">
                <a:effectLst>
                  <a:outerShdw blurRad="38100" dist="38100" dir="2700000" algn="tl">
                    <a:srgbClr val="000000">
                      <a:alpha val="43137"/>
                    </a:srgbClr>
                  </a:outerShdw>
                </a:effectLst>
              </a:rPr>
              <a:t>2 600 000</a:t>
            </a:r>
            <a:endParaRPr lang="en" sz="9600">
              <a:effectLst>
                <a:outerShdw blurRad="38100" dist="38100" dir="2700000" algn="tl">
                  <a:srgbClr val="000000">
                    <a:alpha val="43137"/>
                  </a:srgbClr>
                </a:outerShdw>
              </a:effectLst>
            </a:endParaRPr>
          </a:p>
        </p:txBody>
      </p:sp>
      <p:sp>
        <p:nvSpPr>
          <p:cNvPr id="154" name="Shape 154"/>
          <p:cNvSpPr txBox="1">
            <a:spLocks noGrp="1"/>
          </p:cNvSpPr>
          <p:nvPr>
            <p:ph type="subTitle" idx="4294967295"/>
          </p:nvPr>
        </p:nvSpPr>
        <p:spPr>
          <a:xfrm>
            <a:off x="685799" y="2840053"/>
            <a:ext cx="7971183" cy="1550972"/>
          </a:xfrm>
          <a:prstGeom prst="rect">
            <a:avLst/>
          </a:prstGeom>
        </p:spPr>
        <p:txBody>
          <a:bodyPr lIns="91425" tIns="91425" rIns="91425" bIns="91425" anchor="t" anchorCtr="0">
            <a:noAutofit/>
          </a:bodyPr>
          <a:lstStyle/>
          <a:p>
            <a:pPr lvl="0" algn="ctr">
              <a:spcBef>
                <a:spcPts val="0"/>
              </a:spcBef>
              <a:buNone/>
            </a:pPr>
            <a:r>
              <a:rPr lang="lv-LV">
                <a:effectLst>
                  <a:outerShdw blurRad="38100" dist="38100" dir="2700000" algn="tl">
                    <a:srgbClr val="000000">
                      <a:alpha val="43137"/>
                    </a:srgbClr>
                  </a:outerShdw>
                </a:effectLst>
              </a:rPr>
              <a:t>Elektroniski apskatīto VVDZ nodalījumu skaits</a:t>
            </a:r>
          </a:p>
          <a:p>
            <a:pPr lvl="0" algn="ctr" rtl="0">
              <a:spcBef>
                <a:spcPts val="0"/>
              </a:spcBef>
              <a:buNone/>
            </a:pPr>
            <a:endParaRPr lang="lv-LV">
              <a:effectLst>
                <a:outerShdw blurRad="38100" dist="38100" dir="2700000" algn="tl">
                  <a:srgbClr val="000000">
                    <a:alpha val="43137"/>
                  </a:srgbClr>
                </a:outerShdw>
              </a:effectLst>
            </a:endParaRPr>
          </a:p>
          <a:p>
            <a:pPr lvl="0" algn="ctr" rtl="0">
              <a:spcBef>
                <a:spcPts val="0"/>
              </a:spcBef>
              <a:buNone/>
            </a:pPr>
            <a:r>
              <a:rPr lang="lv-LV">
                <a:effectLst>
                  <a:outerShdw blurRad="38100" dist="38100" dir="2700000" algn="tl">
                    <a:srgbClr val="000000">
                      <a:alpha val="43137"/>
                    </a:srgbClr>
                  </a:outerShdw>
                </a:effectLst>
              </a:rPr>
              <a:t>Izsniegšanai papīra formā vismaz 40 cilvēki</a:t>
            </a:r>
          </a:p>
          <a:p>
            <a:pPr lvl="0" algn="ctr" rtl="0">
              <a:spcBef>
                <a:spcPts val="0"/>
              </a:spcBef>
              <a:buNone/>
            </a:pPr>
            <a:endParaRPr lang="lv-LV">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026" name="Picture 2" descr="http://i.upworthy.com/nugget/578906e60dc32200340000fe/attachments/IndiaTreesNUGGET1-df0197b7bd0ff3c3fb8d74d9bc86162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62" y="377687"/>
            <a:ext cx="8486489" cy="4412974"/>
          </a:xfrm>
          <a:prstGeom prst="rect">
            <a:avLst/>
          </a:prstGeom>
          <a:ln>
            <a:noFill/>
          </a:ln>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19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Izpildu lietu reģistrs</a:t>
            </a:r>
            <a:endParaRPr lang="en">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1337275" y="1476918"/>
            <a:ext cx="6469500" cy="3448800"/>
          </a:xfrm>
          <a:prstGeom prst="rect">
            <a:avLst/>
          </a:prstGeom>
        </p:spPr>
        <p:txBody>
          <a:bodyPr lIns="91425" tIns="91425" rIns="91425" bIns="91425" anchor="t" anchorCtr="0">
            <a:noAutofit/>
          </a:bodyPr>
          <a:lstStyle/>
          <a:p>
            <a:pPr marL="457200" lvl="0" indent="-228600"/>
            <a:r>
              <a:rPr lang="lv-LV">
                <a:effectLst>
                  <a:outerShdw blurRad="38100" dist="38100" dir="2700000" algn="tl">
                    <a:srgbClr val="000000">
                      <a:alpha val="43137"/>
                    </a:srgbClr>
                  </a:outerShdw>
                </a:effectLst>
              </a:rPr>
              <a:t>MNA izsoļu sludinājumi</a:t>
            </a:r>
          </a:p>
          <a:p>
            <a:pPr marL="457200" lvl="0" indent="-228600" rtl="0">
              <a:spcBef>
                <a:spcPts val="0"/>
              </a:spcBef>
            </a:pPr>
            <a:r>
              <a:rPr lang="lv-LV">
                <a:effectLst>
                  <a:outerShdw blurRad="38100" dist="38100" dir="2700000" algn="tl">
                    <a:srgbClr val="000000">
                      <a:alpha val="43137"/>
                    </a:srgbClr>
                  </a:outerShdw>
                </a:effectLst>
              </a:rPr>
              <a:t>Iespēja MNA saņemt informāciju par personas izpildu lietām</a:t>
            </a:r>
          </a:p>
          <a:p>
            <a:pPr marL="457200" lvl="0" indent="-228600" rtl="0">
              <a:spcBef>
                <a:spcPts val="0"/>
              </a:spcBef>
            </a:pPr>
            <a:endParaRPr lang="lv-LV">
              <a:effectLst>
                <a:outerShdw blurRad="38100" dist="38100" dir="2700000" algn="tl">
                  <a:srgbClr val="000000">
                    <a:alpha val="43137"/>
                  </a:srgbClr>
                </a:outerShdw>
              </a:effectLst>
            </a:endParaRPr>
          </a:p>
          <a:p>
            <a:pPr marL="457200" lvl="0" indent="-228600" rtl="0">
              <a:spcBef>
                <a:spcPts val="0"/>
              </a:spcBef>
            </a:pPr>
            <a:r>
              <a:rPr lang="lv-LV">
                <a:effectLst>
                  <a:outerShdw blurRad="38100" dist="38100" dir="2700000" algn="tl">
                    <a:srgbClr val="000000">
                      <a:alpha val="43137"/>
                    </a:srgbClr>
                  </a:outerShdw>
                </a:effectLst>
              </a:rPr>
              <a:t>Publicētas 6500 izsoles</a:t>
            </a:r>
          </a:p>
          <a:p>
            <a:pPr marL="457200" lvl="0" indent="-228600" rtl="0">
              <a:spcBef>
                <a:spcPts val="0"/>
              </a:spcBef>
            </a:pPr>
            <a:r>
              <a:rPr lang="lv-LV">
                <a:effectLst>
                  <a:outerShdw blurRad="38100" dist="38100" dir="2700000" algn="tl">
                    <a:srgbClr val="000000">
                      <a:alpha val="43137"/>
                    </a:srgbClr>
                  </a:outerShdw>
                </a:effectLst>
              </a:rPr>
              <a:t>EIV izsoļu summas pieaugums 33%</a:t>
            </a:r>
          </a:p>
          <a:p>
            <a:pPr marL="457200" lvl="0" indent="-228600" rtl="0">
              <a:spcBef>
                <a:spcPts val="0"/>
              </a:spcBef>
            </a:pPr>
            <a:endParaRPr lang="lv-LV">
              <a:effectLst>
                <a:outerShdw blurRad="38100" dist="38100" dir="2700000" algn="tl">
                  <a:srgbClr val="000000">
                    <a:alpha val="43137"/>
                  </a:srgbClr>
                </a:outerShdw>
              </a:effectLst>
            </a:endParaRPr>
          </a:p>
          <a:p>
            <a:pPr marL="457200" lvl="0" indent="-228600" rtl="0">
              <a:spcBef>
                <a:spcPts val="0"/>
              </a:spcBef>
            </a:pPr>
            <a:r>
              <a:rPr lang="lv-LV">
                <a:effectLst>
                  <a:outerShdw blurRad="38100" dist="38100" dir="2700000" algn="tl">
                    <a:srgbClr val="000000">
                      <a:alpha val="43137"/>
                    </a:srgbClr>
                  </a:outerShdw>
                </a:effectLst>
              </a:rPr>
              <a:t>Laika patēriņš dalībai izsolēs:</a:t>
            </a:r>
          </a:p>
          <a:p>
            <a:pPr marL="457200" lvl="0" indent="-228600" rtl="0">
              <a:spcBef>
                <a:spcPts val="0"/>
              </a:spcBef>
            </a:pPr>
            <a:r>
              <a:rPr lang="lv-LV">
                <a:effectLst>
                  <a:outerShdw blurRad="38100" dist="38100" dir="2700000" algn="tl">
                    <a:srgbClr val="000000">
                      <a:alpha val="43137"/>
                    </a:srgbClr>
                  </a:outerShdw>
                </a:effectLst>
              </a:rPr>
              <a:t>Iepriekš – trīs cilvēkgadi</a:t>
            </a:r>
          </a:p>
          <a:p>
            <a:pPr marL="457200" lvl="0" indent="-228600" rtl="0">
              <a:spcBef>
                <a:spcPts val="0"/>
              </a:spcBef>
            </a:pPr>
            <a:r>
              <a:rPr lang="lv-LV">
                <a:effectLst>
                  <a:outerShdw blurRad="38100" dist="38100" dir="2700000" algn="tl">
                    <a:srgbClr val="000000">
                      <a:alpha val="43137"/>
                    </a:srgbClr>
                  </a:outerShdw>
                </a:effectLst>
              </a:rPr>
              <a:t>Tagad – 80 cilvēkdienas</a:t>
            </a:r>
          </a:p>
          <a:p>
            <a:pPr marL="457200" lvl="0" indent="-228600" rtl="0">
              <a:spcBef>
                <a:spcPts val="0"/>
              </a:spcBef>
            </a:pPr>
            <a:endParaRPr lang="lv-LV">
              <a:effectLst>
                <a:outerShdw blurRad="38100" dist="38100" dir="2700000" algn="tl">
                  <a:srgbClr val="000000">
                    <a:alpha val="43137"/>
                  </a:srgbClr>
                </a:outerShdw>
              </a:effectLst>
            </a:endParaRPr>
          </a:p>
          <a:p>
            <a:pPr marL="457200" lvl="0" indent="-228600" rtl="0">
              <a:spcBef>
                <a:spcPts val="0"/>
              </a:spcBef>
            </a:pPr>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333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52"/>
        <p:cNvGrpSpPr/>
        <p:nvPr/>
      </p:nvGrpSpPr>
      <p:grpSpPr>
        <a:xfrm>
          <a:off x="0" y="0"/>
          <a:ext cx="0" cy="0"/>
          <a:chOff x="0" y="0"/>
          <a:chExt cx="0" cy="0"/>
        </a:xfrm>
      </p:grpSpPr>
      <p:sp>
        <p:nvSpPr>
          <p:cNvPr id="153" name="Shape 153"/>
          <p:cNvSpPr txBox="1">
            <a:spLocks noGrp="1"/>
          </p:cNvSpPr>
          <p:nvPr>
            <p:ph type="ctrTitle" idx="4294967295"/>
          </p:nvPr>
        </p:nvSpPr>
        <p:spPr>
          <a:xfrm>
            <a:off x="685800" y="1888142"/>
            <a:ext cx="7772400" cy="1159799"/>
          </a:xfrm>
          <a:prstGeom prst="rect">
            <a:avLst/>
          </a:prstGeom>
        </p:spPr>
        <p:txBody>
          <a:bodyPr lIns="91425" tIns="91425" rIns="91425" bIns="91425" anchor="b" anchorCtr="0">
            <a:noAutofit/>
          </a:bodyPr>
          <a:lstStyle/>
          <a:p>
            <a:pPr lvl="0" algn="ctr" rtl="0">
              <a:spcBef>
                <a:spcPts val="0"/>
              </a:spcBef>
              <a:buNone/>
            </a:pPr>
            <a:r>
              <a:rPr lang="lv-LV" sz="9600">
                <a:effectLst>
                  <a:outerShdw blurRad="38100" dist="38100" dir="2700000" algn="tl">
                    <a:srgbClr val="000000">
                      <a:alpha val="43137"/>
                    </a:srgbClr>
                  </a:outerShdw>
                </a:effectLst>
              </a:rPr>
              <a:t>3 340 000</a:t>
            </a:r>
            <a:endParaRPr lang="en" sz="9600">
              <a:effectLst>
                <a:outerShdw blurRad="38100" dist="38100" dir="2700000" algn="tl">
                  <a:srgbClr val="000000">
                    <a:alpha val="43137"/>
                  </a:srgbClr>
                </a:outerShdw>
              </a:effectLst>
            </a:endParaRPr>
          </a:p>
        </p:txBody>
      </p:sp>
      <p:sp>
        <p:nvSpPr>
          <p:cNvPr id="154" name="Shape 154"/>
          <p:cNvSpPr txBox="1">
            <a:spLocks noGrp="1"/>
          </p:cNvSpPr>
          <p:nvPr>
            <p:ph type="subTitle" idx="4294967295"/>
          </p:nvPr>
        </p:nvSpPr>
        <p:spPr>
          <a:xfrm>
            <a:off x="685800" y="2840054"/>
            <a:ext cx="7772400" cy="443760"/>
          </a:xfrm>
          <a:prstGeom prst="rect">
            <a:avLst/>
          </a:prstGeom>
        </p:spPr>
        <p:txBody>
          <a:bodyPr lIns="91425" tIns="91425" rIns="91425" bIns="91425" anchor="t" anchorCtr="0">
            <a:noAutofit/>
          </a:bodyPr>
          <a:lstStyle/>
          <a:p>
            <a:pPr lvl="0" algn="ctr" rtl="0">
              <a:spcBef>
                <a:spcPts val="0"/>
              </a:spcBef>
              <a:buNone/>
            </a:pPr>
            <a:r>
              <a:rPr lang="lv-LV">
                <a:effectLst>
                  <a:outerShdw blurRad="38100" dist="38100" dir="2700000" algn="tl">
                    <a:srgbClr val="000000">
                      <a:alpha val="43137"/>
                    </a:srgbClr>
                  </a:outerShdw>
                </a:effectLst>
              </a:rPr>
              <a:t>ZTI pieprasījumu skaits no ILR 2016. gadā</a:t>
            </a:r>
          </a:p>
          <a:p>
            <a:pPr lvl="0" algn="ctr" rtl="0">
              <a:spcBef>
                <a:spcPts val="0"/>
              </a:spcBef>
              <a:buNone/>
            </a:pPr>
            <a:endParaRPr lang="lv-LV">
              <a:effectLst>
                <a:outerShdw blurRad="38100" dist="38100" dir="2700000" algn="tl">
                  <a:srgbClr val="000000">
                    <a:alpha val="43137"/>
                  </a:srgbClr>
                </a:outerShdw>
              </a:effectLst>
            </a:endParaRPr>
          </a:p>
          <a:p>
            <a:pPr lvl="0" algn="ctr" rtl="0">
              <a:spcBef>
                <a:spcPts val="0"/>
              </a:spcBef>
              <a:buNone/>
            </a:pPr>
            <a:endParaRPr lang="lv-LV">
              <a:effectLst>
                <a:outerShdw blurRad="38100" dist="38100" dir="2700000" algn="tl">
                  <a:srgbClr val="000000">
                    <a:alpha val="43137"/>
                  </a:srgbClr>
                </a:outerShdw>
              </a:effectLst>
            </a:endParaRPr>
          </a:p>
          <a:p>
            <a:pPr lvl="0" algn="ctr" rtl="0">
              <a:spcBef>
                <a:spcPts val="0"/>
              </a:spcBef>
              <a:buNone/>
            </a:pPr>
            <a:endParaRPr lang="en">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788991431"/>
              </p:ext>
            </p:extLst>
          </p:nvPr>
        </p:nvGraphicFramePr>
        <p:xfrm>
          <a:off x="1585291" y="3435649"/>
          <a:ext cx="5973417" cy="1128408"/>
        </p:xfrm>
        <a:graphic>
          <a:graphicData uri="http://schemas.openxmlformats.org/drawingml/2006/table">
            <a:tbl>
              <a:tblPr/>
              <a:tblGrid>
                <a:gridCol w="1791607">
                  <a:extLst>
                    <a:ext uri="{9D8B030D-6E8A-4147-A177-3AD203B41FA5}">
                      <a16:colId xmlns:a16="http://schemas.microsoft.com/office/drawing/2014/main" val="3768116564"/>
                    </a:ext>
                  </a:extLst>
                </a:gridCol>
                <a:gridCol w="4181810">
                  <a:extLst>
                    <a:ext uri="{9D8B030D-6E8A-4147-A177-3AD203B41FA5}">
                      <a16:colId xmlns:a16="http://schemas.microsoft.com/office/drawing/2014/main" val="3076531358"/>
                    </a:ext>
                  </a:extLst>
                </a:gridCol>
              </a:tblGrid>
              <a:tr h="376136">
                <a:tc gridSpan="2">
                  <a:txBody>
                    <a:bodyPr/>
                    <a:lstStyle/>
                    <a:p>
                      <a:pPr algn="l"/>
                      <a:r>
                        <a:rPr lang="lv-LV" sz="1800">
                          <a:solidFill>
                            <a:schemeClr val="bg1"/>
                          </a:solidFill>
                          <a:effectLst>
                            <a:outerShdw blurRad="38100" dist="38100" dir="2700000" algn="tl">
                              <a:srgbClr val="000000">
                                <a:alpha val="43137"/>
                              </a:srgbClr>
                            </a:outerShdw>
                          </a:effectLst>
                          <a:latin typeface="Libre Baskerville" panose="020B0604020202020204" charset="0"/>
                        </a:rPr>
                        <a:t>Lai gada laikā apstrādātu visus pieprasījumus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lv-LV"/>
                    </a:p>
                  </a:txBody>
                  <a:tcPr/>
                </a:tc>
                <a:extLst>
                  <a:ext uri="{0D108BD9-81ED-4DB2-BD59-A6C34878D82A}">
                    <a16:rowId xmlns:a16="http://schemas.microsoft.com/office/drawing/2014/main" val="2701483381"/>
                  </a:ext>
                </a:extLst>
              </a:tr>
              <a:tr h="376136">
                <a:tc>
                  <a:txBody>
                    <a:bodyPr/>
                    <a:lstStyle/>
                    <a:p>
                      <a:r>
                        <a:rPr lang="lv-LV" sz="1800">
                          <a:solidFill>
                            <a:schemeClr val="bg1"/>
                          </a:solidFill>
                          <a:effectLst>
                            <a:outerShdw blurRad="38100" dist="38100" dir="2700000" algn="tl">
                              <a:srgbClr val="000000">
                                <a:alpha val="43137"/>
                              </a:srgbClr>
                            </a:outerShdw>
                          </a:effectLst>
                          <a:latin typeface="Libre Baskerville" panose="020B0604020202020204" charset="0"/>
                        </a:rPr>
                        <a:t>Papīrā</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lv-LV" sz="1800">
                          <a:solidFill>
                            <a:schemeClr val="bg1"/>
                          </a:solidFill>
                          <a:effectLst>
                            <a:outerShdw blurRad="38100" dist="38100" dir="2700000" algn="tl">
                              <a:srgbClr val="000000">
                                <a:alpha val="43137"/>
                              </a:srgbClr>
                            </a:outerShdw>
                          </a:effectLst>
                          <a:latin typeface="Libre Baskerville" panose="020B0604020202020204" charset="0"/>
                        </a:rPr>
                        <a:t>60 </a:t>
                      </a:r>
                      <a:r>
                        <a:rPr lang="lv-LV" sz="1800" baseline="0">
                          <a:solidFill>
                            <a:schemeClr val="bg1"/>
                          </a:solidFill>
                          <a:effectLst>
                            <a:outerShdw blurRad="38100" dist="38100" dir="2700000" algn="tl">
                              <a:srgbClr val="000000">
                                <a:alpha val="43137"/>
                              </a:srgbClr>
                            </a:outerShdw>
                          </a:effectLst>
                          <a:latin typeface="Libre Baskerville" panose="020B0604020202020204" charset="0"/>
                        </a:rPr>
                        <a:t>gadi</a:t>
                      </a:r>
                      <a:endParaRPr lang="lv-LV" sz="1800">
                        <a:solidFill>
                          <a:schemeClr val="bg1"/>
                        </a:solidFill>
                        <a:effectLst>
                          <a:outerShdw blurRad="38100" dist="38100" dir="2700000" algn="tl">
                            <a:srgbClr val="000000">
                              <a:alpha val="43137"/>
                            </a:srgbClr>
                          </a:outerShdw>
                        </a:effectLst>
                        <a:latin typeface="Libre Baskerville" panose="020B060402020202020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870742"/>
                  </a:ext>
                </a:extLst>
              </a:tr>
              <a:tr h="376136">
                <a:tc>
                  <a:txBody>
                    <a:bodyPr/>
                    <a:lstStyle/>
                    <a:p>
                      <a:r>
                        <a:rPr lang="lv-LV" sz="1800">
                          <a:solidFill>
                            <a:schemeClr val="bg1"/>
                          </a:solidFill>
                          <a:effectLst>
                            <a:outerShdw blurRad="38100" dist="38100" dir="2700000" algn="tl">
                              <a:srgbClr val="000000">
                                <a:alpha val="43137"/>
                              </a:srgbClr>
                            </a:outerShdw>
                          </a:effectLst>
                          <a:latin typeface="Libre Baskerville" panose="020B0604020202020204" charset="0"/>
                        </a:rPr>
                        <a:t>Elektroniski</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lv-LV" sz="1800">
                          <a:solidFill>
                            <a:schemeClr val="bg1"/>
                          </a:solidFill>
                          <a:effectLst>
                            <a:outerShdw blurRad="38100" dist="38100" dir="2700000" algn="tl">
                              <a:srgbClr val="000000">
                                <a:alpha val="43137"/>
                              </a:srgbClr>
                            </a:outerShdw>
                          </a:effectLst>
                          <a:latin typeface="Libre Baskerville" panose="020B0604020202020204" charset="0"/>
                        </a:rPr>
                        <a:t>2 darbdienas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9569641"/>
                  </a:ext>
                </a:extLst>
              </a:tr>
            </a:tbl>
          </a:graphicData>
        </a:graphic>
      </p:graphicFrame>
    </p:spTree>
    <p:extLst>
      <p:ext uri="{BB962C8B-B14F-4D97-AF65-F5344CB8AC3E}">
        <p14:creationId xmlns:p14="http://schemas.microsoft.com/office/powerpoint/2010/main" val="806280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52"/>
        <p:cNvGrpSpPr/>
        <p:nvPr/>
      </p:nvGrpSpPr>
      <p:grpSpPr>
        <a:xfrm>
          <a:off x="0" y="0"/>
          <a:ext cx="0" cy="0"/>
          <a:chOff x="0" y="0"/>
          <a:chExt cx="0" cy="0"/>
        </a:xfrm>
      </p:grpSpPr>
      <p:sp>
        <p:nvSpPr>
          <p:cNvPr id="153" name="Shape 153"/>
          <p:cNvSpPr txBox="1">
            <a:spLocks noGrp="1"/>
          </p:cNvSpPr>
          <p:nvPr>
            <p:ph type="ctrTitle" idx="4294967295"/>
          </p:nvPr>
        </p:nvSpPr>
        <p:spPr>
          <a:xfrm>
            <a:off x="685800" y="1888142"/>
            <a:ext cx="7772400" cy="1159799"/>
          </a:xfrm>
          <a:prstGeom prst="rect">
            <a:avLst/>
          </a:prstGeom>
        </p:spPr>
        <p:txBody>
          <a:bodyPr lIns="91425" tIns="91425" rIns="91425" bIns="91425" anchor="b" anchorCtr="0">
            <a:noAutofit/>
          </a:bodyPr>
          <a:lstStyle/>
          <a:p>
            <a:pPr lvl="0" algn="ctr" rtl="0">
              <a:spcBef>
                <a:spcPts val="0"/>
              </a:spcBef>
              <a:buNone/>
            </a:pPr>
            <a:r>
              <a:rPr lang="lv-LV" sz="9600">
                <a:effectLst>
                  <a:outerShdw blurRad="38100" dist="38100" dir="2700000" algn="tl">
                    <a:srgbClr val="000000">
                      <a:alpha val="43137"/>
                    </a:srgbClr>
                  </a:outerShdw>
                </a:effectLst>
              </a:rPr>
              <a:t>6 330 000</a:t>
            </a:r>
            <a:endParaRPr lang="en" sz="9600">
              <a:effectLst>
                <a:outerShdw blurRad="38100" dist="38100" dir="2700000" algn="tl">
                  <a:srgbClr val="000000">
                    <a:alpha val="43137"/>
                  </a:srgbClr>
                </a:outerShdw>
              </a:effectLst>
            </a:endParaRPr>
          </a:p>
        </p:txBody>
      </p:sp>
      <p:sp>
        <p:nvSpPr>
          <p:cNvPr id="154" name="Shape 154"/>
          <p:cNvSpPr txBox="1">
            <a:spLocks noGrp="1"/>
          </p:cNvSpPr>
          <p:nvPr>
            <p:ph type="subTitle" idx="4294967295"/>
          </p:nvPr>
        </p:nvSpPr>
        <p:spPr>
          <a:xfrm>
            <a:off x="685800" y="3047941"/>
            <a:ext cx="7772400" cy="784799"/>
          </a:xfrm>
          <a:prstGeom prst="rect">
            <a:avLst/>
          </a:prstGeom>
        </p:spPr>
        <p:txBody>
          <a:bodyPr lIns="91425" tIns="91425" rIns="91425" bIns="91425" anchor="t" anchorCtr="0">
            <a:noAutofit/>
          </a:bodyPr>
          <a:lstStyle/>
          <a:p>
            <a:pPr lvl="0" algn="ctr" rtl="0">
              <a:spcBef>
                <a:spcPts val="0"/>
              </a:spcBef>
              <a:buNone/>
            </a:pPr>
            <a:r>
              <a:rPr lang="lv-LV">
                <a:effectLst>
                  <a:outerShdw blurRad="38100" dist="38100" dir="2700000" algn="tl">
                    <a:srgbClr val="000000">
                      <a:alpha val="43137"/>
                    </a:srgbClr>
                  </a:outerShdw>
                </a:effectLst>
              </a:rPr>
              <a:t>EIV apmeklējumu skaits 2016. gadā</a:t>
            </a:r>
          </a:p>
          <a:p>
            <a:pPr lvl="0" algn="ctr" rtl="0">
              <a:spcBef>
                <a:spcPts val="0"/>
              </a:spcBef>
              <a:buNone/>
            </a:pPr>
            <a:endParaRPr lang="lv-LV">
              <a:effectLst>
                <a:outerShdw blurRad="38100" dist="38100" dir="2700000" algn="tl">
                  <a:srgbClr val="000000">
                    <a:alpha val="43137"/>
                  </a:srgbClr>
                </a:outerShdw>
              </a:effectLst>
            </a:endParaRPr>
          </a:p>
          <a:p>
            <a:pPr lvl="0" algn="ctr" rtl="0">
              <a:spcBef>
                <a:spcPts val="0"/>
              </a:spcBef>
              <a:buNone/>
            </a:pPr>
            <a:r>
              <a:rPr lang="lv-LV" b="1">
                <a:effectLst>
                  <a:outerShdw blurRad="38100" dist="38100" dir="2700000" algn="tl">
                    <a:srgbClr val="000000">
                      <a:alpha val="43137"/>
                    </a:srgbClr>
                  </a:outerShdw>
                </a:effectLst>
              </a:rPr>
              <a:t>izsoles.ta.gov.lv</a:t>
            </a:r>
            <a:r>
              <a:rPr lang="lv-LV">
                <a:effectLst>
                  <a:outerShdw blurRad="38100" dist="38100" dir="2700000" algn="tl">
                    <a:srgbClr val="000000">
                      <a:alpha val="43137"/>
                    </a:srgbClr>
                  </a:outerShdw>
                </a:effectLst>
              </a:rPr>
              <a:t> apmeklējums = </a:t>
            </a:r>
            <a:r>
              <a:rPr lang="lv-LV" b="1">
                <a:effectLst>
                  <a:outerShdw blurRad="38100" dist="38100" dir="2700000" algn="tl">
                    <a:srgbClr val="000000">
                      <a:alpha val="43137"/>
                    </a:srgbClr>
                  </a:outerShdw>
                </a:effectLst>
              </a:rPr>
              <a:t>db.lv</a:t>
            </a:r>
            <a:r>
              <a:rPr lang="lv-LV">
                <a:effectLst>
                  <a:outerShdw blurRad="38100" dist="38100" dir="2700000" algn="tl">
                    <a:srgbClr val="000000">
                      <a:alpha val="43137"/>
                    </a:srgbClr>
                  </a:outerShdw>
                </a:effectLst>
              </a:rPr>
              <a:t> apmeklējums</a:t>
            </a:r>
            <a:endParaRPr lang="e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183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0" y="1601445"/>
            <a:ext cx="9144000" cy="1159799"/>
          </a:xfrm>
          <a:prstGeom prst="rect">
            <a:avLst/>
          </a:prstGeom>
        </p:spPr>
        <p:txBody>
          <a:bodyPr lIns="91425" tIns="91425" rIns="91425" bIns="91425" anchor="b" anchorCtr="0">
            <a:noAutofit/>
          </a:bodyPr>
          <a:lstStyle/>
          <a:p>
            <a:pPr lvl="0" rtl="0">
              <a:spcBef>
                <a:spcPts val="0"/>
              </a:spcBef>
              <a:buNone/>
            </a:pPr>
            <a:r>
              <a:rPr lang="lv-LV">
                <a:effectLst>
                  <a:outerShdw blurRad="38100" dist="38100" dir="2700000" algn="tl">
                    <a:srgbClr val="000000">
                      <a:alpha val="43137"/>
                    </a:srgbClr>
                  </a:outerShdw>
                </a:effectLst>
              </a:rPr>
              <a:t>5</a:t>
            </a:r>
            <a:r>
              <a:rPr lang="en">
                <a:effectLst>
                  <a:outerShdw blurRad="38100" dist="38100" dir="2700000" algn="tl">
                    <a:srgbClr val="000000">
                      <a:alpha val="43137"/>
                    </a:srgbClr>
                  </a:outerShdw>
                </a:effectLst>
              </a:rPr>
              <a:t>.</a:t>
            </a:r>
          </a:p>
          <a:p>
            <a:pPr lvl="0" rtl="0">
              <a:spcBef>
                <a:spcPts val="0"/>
              </a:spcBef>
              <a:buNone/>
            </a:pPr>
            <a:r>
              <a:rPr lang="lv-LV">
                <a:effectLst>
                  <a:outerShdw blurRad="38100" dist="38100" dir="2700000" algn="tl">
                    <a:srgbClr val="000000">
                      <a:alpha val="43137"/>
                    </a:srgbClr>
                  </a:outerShdw>
                </a:effectLst>
              </a:rPr>
              <a:t>Tiesu iestāžu darba nodrošināšana</a:t>
            </a:r>
            <a:endParaRPr lang="en">
              <a:effectLst>
                <a:outerShdw blurRad="38100" dist="38100" dir="2700000" algn="tl">
                  <a:srgbClr val="000000">
                    <a:alpha val="43137"/>
                  </a:srgbClr>
                </a:outerShdw>
              </a:effectLst>
            </a:endParaRPr>
          </a:p>
        </p:txBody>
      </p:sp>
      <p:sp>
        <p:nvSpPr>
          <p:cNvPr id="2" name="Subtitle 1"/>
          <p:cNvSpPr>
            <a:spLocks noGrp="1"/>
          </p:cNvSpPr>
          <p:nvPr>
            <p:ph type="subTitle" idx="1"/>
          </p:nvPr>
        </p:nvSpPr>
        <p:spPr/>
        <p:txBody>
          <a:bodyPr/>
          <a:lstStyle/>
          <a:p>
            <a:endParaRPr lang="lv-LV"/>
          </a:p>
        </p:txBody>
      </p:sp>
    </p:spTree>
    <p:extLst>
      <p:ext uri="{BB962C8B-B14F-4D97-AF65-F5344CB8AC3E}">
        <p14:creationId xmlns:p14="http://schemas.microsoft.com/office/powerpoint/2010/main" val="199797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9"/>
        <p:cNvGrpSpPr/>
        <p:nvPr/>
      </p:nvGrpSpPr>
      <p:grpSpPr>
        <a:xfrm>
          <a:off x="0" y="0"/>
          <a:ext cx="0" cy="0"/>
          <a:chOff x="0" y="0"/>
          <a:chExt cx="0" cy="0"/>
        </a:xfrm>
      </p:grpSpPr>
      <p:pic>
        <p:nvPicPr>
          <p:cNvPr id="4" name="Shape 135"/>
          <p:cNvPicPr preferRelativeResize="0">
            <a:picLocks noChangeAspect="1"/>
          </p:cNvPicPr>
          <p:nvPr/>
        </p:nvPicPr>
        <p:blipFill rotWithShape="1">
          <a:blip r:embed="rId3"/>
          <a:srcRect l="1837" t="15300" r="1968" b="6831"/>
          <a:stretch/>
        </p:blipFill>
        <p:spPr>
          <a:xfrm>
            <a:off x="-1" y="0"/>
            <a:ext cx="9391161" cy="5143500"/>
          </a:xfrm>
          <a:prstGeom prst="rect">
            <a:avLst/>
          </a:prstGeom>
        </p:spPr>
      </p:pic>
      <p:sp>
        <p:nvSpPr>
          <p:cNvPr id="121" name="Shape 121"/>
          <p:cNvSpPr txBox="1">
            <a:spLocks noGrp="1"/>
          </p:cNvSpPr>
          <p:nvPr>
            <p:ph type="title" idx="4294967295"/>
          </p:nvPr>
        </p:nvSpPr>
        <p:spPr>
          <a:xfrm>
            <a:off x="664650" y="434340"/>
            <a:ext cx="7814699" cy="4533900"/>
          </a:xfrm>
          <a:prstGeom prst="rect">
            <a:avLst/>
          </a:prstGeom>
          <a:solidFill>
            <a:srgbClr val="151B2E">
              <a:alpha val="44230"/>
            </a:srgbClr>
          </a:solidFill>
          <a:ln w="76200" cap="flat" cmpd="thickThin">
            <a:solidFill>
              <a:srgbClr val="FFFFFF"/>
            </a:solidFill>
            <a:prstDash val="solid"/>
            <a:miter/>
            <a:headEnd type="none" w="med" len="med"/>
            <a:tailEnd type="none" w="med" len="med"/>
          </a:ln>
        </p:spPr>
        <p:txBody>
          <a:bodyPr lIns="91425" tIns="91425" rIns="91425" bIns="91425" anchor="ctr" anchorCtr="0">
            <a:noAutofit/>
          </a:bodyPr>
          <a:lstStyle/>
          <a:p>
            <a:pPr lvl="0" rtl="0">
              <a:spcBef>
                <a:spcPts val="0"/>
              </a:spcBef>
              <a:buNone/>
            </a:pPr>
            <a:r>
              <a:rPr lang="lv-LV" sz="3600" b="1">
                <a:effectLst>
                  <a:outerShdw blurRad="38100" dist="38100" dir="2700000" algn="tl">
                    <a:srgbClr val="000000">
                      <a:alpha val="43137"/>
                    </a:srgbClr>
                  </a:outerShdw>
                </a:effectLst>
              </a:rPr>
              <a:t>Attīstība</a:t>
            </a:r>
            <a:br>
              <a:rPr lang="lv-LV" sz="3600" b="0">
                <a:effectLst>
                  <a:outerShdw blurRad="38100" dist="38100" dir="2700000" algn="tl">
                    <a:srgbClr val="000000">
                      <a:alpha val="43137"/>
                    </a:srgbClr>
                  </a:outerShdw>
                </a:effectLst>
              </a:rPr>
            </a:br>
            <a:r>
              <a:rPr lang="lv-LV" sz="3600">
                <a:effectLst>
                  <a:outerShdw blurRad="38100" dist="38100" dir="2700000" algn="tl">
                    <a:srgbClr val="000000">
                      <a:alpha val="43137"/>
                    </a:srgbClr>
                  </a:outerShdw>
                </a:effectLst>
              </a:rPr>
              <a:t>=</a:t>
            </a:r>
            <a:br>
              <a:rPr lang="lv-LV" sz="3600">
                <a:effectLst>
                  <a:outerShdw blurRad="38100" dist="38100" dir="2700000" algn="tl">
                    <a:srgbClr val="000000">
                      <a:alpha val="43137"/>
                    </a:srgbClr>
                  </a:outerShdw>
                </a:effectLst>
              </a:rPr>
            </a:br>
            <a:r>
              <a:rPr lang="lv-LV" sz="3600" b="1">
                <a:solidFill>
                  <a:srgbClr val="840B55"/>
                </a:solidFill>
                <a:effectLst>
                  <a:outerShdw blurRad="38100" dist="38100" dir="2700000" algn="tl">
                    <a:srgbClr val="000000">
                      <a:alpha val="43137"/>
                    </a:srgbClr>
                  </a:outerShdw>
                </a:effectLst>
              </a:rPr>
              <a:t>Darbinieki</a:t>
            </a:r>
            <a:br>
              <a:rPr lang="lv-LV" sz="3600">
                <a:effectLst>
                  <a:outerShdw blurRad="38100" dist="38100" dir="2700000" algn="tl">
                    <a:srgbClr val="000000">
                      <a:alpha val="43137"/>
                    </a:srgbClr>
                  </a:outerShdw>
                </a:effectLst>
              </a:rPr>
            </a:br>
            <a:r>
              <a:rPr lang="lv-LV" sz="3600">
                <a:effectLst>
                  <a:outerShdw blurRad="38100" dist="38100" dir="2700000" algn="tl">
                    <a:srgbClr val="000000">
                      <a:alpha val="43137"/>
                    </a:srgbClr>
                  </a:outerShdw>
                </a:effectLst>
              </a:rPr>
              <a:t>+</a:t>
            </a:r>
            <a:br>
              <a:rPr lang="lv-LV" sz="3600">
                <a:effectLst>
                  <a:outerShdw blurRad="38100" dist="38100" dir="2700000" algn="tl">
                    <a:srgbClr val="000000">
                      <a:alpha val="43137"/>
                    </a:srgbClr>
                  </a:outerShdw>
                </a:effectLst>
              </a:rPr>
            </a:br>
            <a:r>
              <a:rPr lang="lv-LV" sz="3600" b="1">
                <a:solidFill>
                  <a:srgbClr val="840B55"/>
                </a:solidFill>
                <a:effectLst>
                  <a:outerShdw blurRad="38100" dist="38100" dir="2700000" algn="tl">
                    <a:srgbClr val="000000">
                      <a:alpha val="43137"/>
                    </a:srgbClr>
                  </a:outerShdw>
                </a:effectLst>
              </a:rPr>
              <a:t>Inovācijas</a:t>
            </a:r>
            <a:br>
              <a:rPr lang="lv-LV" sz="3600">
                <a:effectLst>
                  <a:outerShdw blurRad="38100" dist="38100" dir="2700000" algn="tl">
                    <a:srgbClr val="000000">
                      <a:alpha val="43137"/>
                    </a:srgbClr>
                  </a:outerShdw>
                </a:effectLst>
              </a:rPr>
            </a:br>
            <a:r>
              <a:rPr lang="lv-LV" sz="3600">
                <a:effectLst>
                  <a:outerShdw blurRad="38100" dist="38100" dir="2700000" algn="tl">
                    <a:srgbClr val="000000">
                      <a:alpha val="43137"/>
                    </a:srgbClr>
                  </a:outerShdw>
                </a:effectLst>
              </a:rPr>
              <a:t>+</a:t>
            </a:r>
            <a:br>
              <a:rPr lang="lv-LV" sz="3600">
                <a:effectLst>
                  <a:outerShdw blurRad="38100" dist="38100" dir="2700000" algn="tl">
                    <a:srgbClr val="000000">
                      <a:alpha val="43137"/>
                    </a:srgbClr>
                  </a:outerShdw>
                </a:effectLst>
              </a:rPr>
            </a:br>
            <a:r>
              <a:rPr lang="lv-LV" sz="3600" b="1">
                <a:solidFill>
                  <a:srgbClr val="840B55"/>
                </a:solidFill>
                <a:effectLst>
                  <a:outerShdw blurRad="38100" dist="38100" dir="2700000" algn="tl">
                    <a:srgbClr val="000000">
                      <a:alpha val="43137"/>
                    </a:srgbClr>
                  </a:outerShdw>
                </a:effectLst>
              </a:rPr>
              <a:t>Saliedētība</a:t>
            </a:r>
            <a:endParaRPr lang="en" sz="3600" b="1">
              <a:solidFill>
                <a:srgbClr val="840B55"/>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Tiesu iestāžu darba nodrošināšana</a:t>
            </a:r>
            <a:endParaRPr lang="en">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1337275" y="1476918"/>
            <a:ext cx="6469500" cy="3448800"/>
          </a:xfrm>
          <a:prstGeom prst="rect">
            <a:avLst/>
          </a:prstGeom>
        </p:spPr>
        <p:txBody>
          <a:bodyPr lIns="91425" tIns="91425" rIns="91425" bIns="91425" anchor="t" anchorCtr="0">
            <a:noAutofit/>
          </a:bodyPr>
          <a:lstStyle/>
          <a:p>
            <a:pPr marL="457200" lvl="0" indent="-228600" rtl="0">
              <a:spcBef>
                <a:spcPts val="0"/>
              </a:spcBef>
            </a:pPr>
            <a:r>
              <a:rPr lang="lv-LV">
                <a:effectLst>
                  <a:outerShdw blurRad="38100" dist="38100" dir="2700000" algn="tl">
                    <a:srgbClr val="000000">
                      <a:alpha val="43137"/>
                    </a:srgbClr>
                  </a:outerShdw>
                </a:effectLst>
              </a:rPr>
              <a:t>Remontdarbi Gulbenes, Balvu, Cēsu, Jelgavas, Liepājas, Rēzeknes, Kuldīgas, Valmieras, Aizkraukles, Rīgas, Daugavpils, Ventspils, Tukuma, Jūrmalas, Alūksnes, Valkas, Limbažu, Siguldas un Jēkabpils tiesās</a:t>
            </a:r>
          </a:p>
          <a:p>
            <a:pPr marL="457200" lvl="0" indent="-228600" rtl="0">
              <a:spcBef>
                <a:spcPts val="0"/>
              </a:spcBef>
            </a:pPr>
            <a:endParaRPr lang="lv-LV">
              <a:effectLst>
                <a:outerShdw blurRad="38100" dist="38100" dir="2700000" algn="tl">
                  <a:srgbClr val="000000">
                    <a:alpha val="43137"/>
                  </a:srgbClr>
                </a:outerShdw>
              </a:effectLst>
            </a:endParaRPr>
          </a:p>
          <a:p>
            <a:pPr marL="457200" lvl="0" indent="-228600" rtl="0">
              <a:spcBef>
                <a:spcPts val="0"/>
              </a:spcBef>
            </a:pPr>
            <a:r>
              <a:rPr lang="lv-LV">
                <a:effectLst>
                  <a:outerShdw blurRad="38100" dist="38100" dir="2700000" algn="tl">
                    <a:srgbClr val="000000">
                      <a:alpha val="43137"/>
                    </a:srgbClr>
                  </a:outerShdw>
                </a:effectLst>
              </a:rPr>
              <a:t>2600 tulkojumu pieprasījumu</a:t>
            </a:r>
          </a:p>
          <a:p>
            <a:pPr marL="457200" lvl="0" indent="-228600" rtl="0">
              <a:spcBef>
                <a:spcPts val="0"/>
              </a:spcBef>
            </a:pPr>
            <a:r>
              <a:rPr lang="lv-LV">
                <a:effectLst>
                  <a:outerShdw blurRad="38100" dist="38100" dir="2700000" algn="tl">
                    <a:srgbClr val="000000">
                      <a:alpha val="43137"/>
                    </a:srgbClr>
                  </a:outerShdw>
                </a:effectLst>
              </a:rPr>
              <a:t>3000 EIV pieprasījumu</a:t>
            </a:r>
          </a:p>
          <a:p>
            <a:pPr marL="457200" lvl="0" indent="-228600" rtl="0">
              <a:spcBef>
                <a:spcPts val="0"/>
              </a:spcBef>
            </a:pPr>
            <a:endParaRPr lang="lv-LV">
              <a:effectLst>
                <a:outerShdw blurRad="38100" dist="38100" dir="2700000" algn="tl">
                  <a:srgbClr val="000000">
                    <a:alpha val="43137"/>
                  </a:srgbClr>
                </a:outerShdw>
              </a:effectLst>
            </a:endParaRPr>
          </a:p>
          <a:p>
            <a:pPr marL="457200" lvl="0" indent="-228600" rtl="0">
              <a:spcBef>
                <a:spcPts val="0"/>
              </a:spcBef>
            </a:pPr>
            <a:r>
              <a:rPr lang="lv-LV">
                <a:effectLst>
                  <a:outerShdw blurRad="38100" dist="38100" dir="2700000" algn="tl">
                    <a:srgbClr val="000000">
                      <a:alpha val="43137"/>
                    </a:srgbClr>
                  </a:outerShdw>
                </a:effectLst>
              </a:rPr>
              <a:t>1000 zīmogu</a:t>
            </a:r>
          </a:p>
          <a:p>
            <a:pPr marL="457200" lvl="0" indent="-228600" rtl="0">
              <a:spcBef>
                <a:spcPts val="0"/>
              </a:spcBef>
            </a:pPr>
            <a:r>
              <a:rPr lang="lv-LV">
                <a:effectLst>
                  <a:outerShdw blurRad="38100" dist="38100" dir="2700000" algn="tl">
                    <a:srgbClr val="000000">
                      <a:alpha val="43137"/>
                    </a:srgbClr>
                  </a:outerShdw>
                </a:effectLst>
              </a:rPr>
              <a:t>200 krēslu</a:t>
            </a:r>
          </a:p>
          <a:p>
            <a:pPr marL="457200" lvl="0" indent="-228600" rtl="0">
              <a:spcBef>
                <a:spcPts val="0"/>
              </a:spcBef>
            </a:pPr>
            <a:r>
              <a:rPr lang="lv-LV">
                <a:effectLst>
                  <a:outerShdw blurRad="38100" dist="38100" dir="2700000" algn="tl">
                    <a:srgbClr val="000000">
                      <a:alpha val="43137"/>
                    </a:srgbClr>
                  </a:outerShdw>
                </a:effectLst>
              </a:rPr>
              <a:t>Mēbeles 18 objektiem</a:t>
            </a:r>
          </a:p>
          <a:p>
            <a:pPr marL="457200" lvl="0" indent="-228600" rtl="0">
              <a:spcBef>
                <a:spcPts val="0"/>
              </a:spcBef>
            </a:pPr>
            <a:endParaRPr lang="lv-LV">
              <a:effectLst>
                <a:outerShdw blurRad="38100" dist="38100" dir="2700000" algn="tl">
                  <a:srgbClr val="000000">
                    <a:alpha val="43137"/>
                  </a:srgbClr>
                </a:outerShdw>
              </a:effectLst>
            </a:endParaRPr>
          </a:p>
          <a:p>
            <a:pPr marL="457200" lvl="0" indent="-228600" rtl="0">
              <a:spcBef>
                <a:spcPts val="0"/>
              </a:spcBef>
            </a:pPr>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3760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ctrTitle" idx="4294967295"/>
          </p:nvPr>
        </p:nvSpPr>
        <p:spPr>
          <a:xfrm>
            <a:off x="685800" y="1888142"/>
            <a:ext cx="7772400" cy="1159799"/>
          </a:xfrm>
          <a:prstGeom prst="rect">
            <a:avLst/>
          </a:prstGeom>
        </p:spPr>
        <p:txBody>
          <a:bodyPr lIns="91425" tIns="91425" rIns="91425" bIns="91425" anchor="b" anchorCtr="0">
            <a:noAutofit/>
          </a:bodyPr>
          <a:lstStyle/>
          <a:p>
            <a:pPr lvl="0" algn="ctr" rtl="0">
              <a:spcBef>
                <a:spcPts val="0"/>
              </a:spcBef>
              <a:buNone/>
            </a:pPr>
            <a:r>
              <a:rPr lang="lv-LV" sz="9600">
                <a:effectLst>
                  <a:outerShdw blurRad="38100" dist="38100" dir="2700000" algn="tl">
                    <a:srgbClr val="000000">
                      <a:alpha val="43137"/>
                    </a:srgbClr>
                  </a:outerShdw>
                </a:effectLst>
              </a:rPr>
              <a:t>1 800 000</a:t>
            </a:r>
            <a:endParaRPr lang="en" sz="9600">
              <a:effectLst>
                <a:outerShdw blurRad="38100" dist="38100" dir="2700000" algn="tl">
                  <a:srgbClr val="000000">
                    <a:alpha val="43137"/>
                  </a:srgbClr>
                </a:outerShdw>
              </a:effectLst>
            </a:endParaRPr>
          </a:p>
        </p:txBody>
      </p:sp>
      <p:sp>
        <p:nvSpPr>
          <p:cNvPr id="154" name="Shape 154"/>
          <p:cNvSpPr txBox="1">
            <a:spLocks noGrp="1"/>
          </p:cNvSpPr>
          <p:nvPr>
            <p:ph type="subTitle" idx="4294967295"/>
          </p:nvPr>
        </p:nvSpPr>
        <p:spPr>
          <a:xfrm>
            <a:off x="685800" y="2840053"/>
            <a:ext cx="7772400" cy="784799"/>
          </a:xfrm>
          <a:prstGeom prst="rect">
            <a:avLst/>
          </a:prstGeom>
        </p:spPr>
        <p:txBody>
          <a:bodyPr lIns="91425" tIns="91425" rIns="91425" bIns="91425" anchor="t" anchorCtr="0">
            <a:noAutofit/>
          </a:bodyPr>
          <a:lstStyle/>
          <a:p>
            <a:pPr lvl="0" algn="ctr" rtl="0">
              <a:spcBef>
                <a:spcPts val="0"/>
              </a:spcBef>
              <a:buNone/>
            </a:pPr>
            <a:r>
              <a:rPr lang="lv-LV">
                <a:effectLst>
                  <a:outerShdw blurRad="38100" dist="38100" dir="2700000" algn="tl">
                    <a:srgbClr val="000000">
                      <a:alpha val="43137"/>
                    </a:srgbClr>
                  </a:outerShdw>
                </a:effectLst>
              </a:rPr>
              <a:t>Remontdarbu izmaksas eiro</a:t>
            </a:r>
            <a:endParaRPr lang="e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7170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0" y="1601445"/>
            <a:ext cx="9144000" cy="1159799"/>
          </a:xfrm>
          <a:prstGeom prst="rect">
            <a:avLst/>
          </a:prstGeom>
        </p:spPr>
        <p:txBody>
          <a:bodyPr lIns="91425" tIns="91425" rIns="91425" bIns="91425" anchor="b" anchorCtr="0">
            <a:noAutofit/>
          </a:bodyPr>
          <a:lstStyle/>
          <a:p>
            <a:pPr lvl="0" rtl="0">
              <a:spcBef>
                <a:spcPts val="0"/>
              </a:spcBef>
              <a:buNone/>
            </a:pPr>
            <a:r>
              <a:rPr lang="lv-LV">
                <a:effectLst>
                  <a:outerShdw blurRad="38100" dist="38100" dir="2700000" algn="tl">
                    <a:srgbClr val="000000">
                      <a:alpha val="43137"/>
                    </a:srgbClr>
                  </a:outerShdw>
                </a:effectLst>
              </a:rPr>
              <a:t>6</a:t>
            </a:r>
            <a:r>
              <a:rPr lang="en">
                <a:effectLst>
                  <a:outerShdw blurRad="38100" dist="38100" dir="2700000" algn="tl">
                    <a:srgbClr val="000000">
                      <a:alpha val="43137"/>
                    </a:srgbClr>
                  </a:outerShdw>
                </a:effectLst>
              </a:rPr>
              <a:t>.</a:t>
            </a:r>
          </a:p>
          <a:p>
            <a:pPr lvl="0" rtl="0">
              <a:spcBef>
                <a:spcPts val="0"/>
              </a:spcBef>
              <a:buNone/>
            </a:pPr>
            <a:r>
              <a:rPr lang="lv-LV">
                <a:effectLst>
                  <a:outerShdw blurRad="38100" dist="38100" dir="2700000" algn="tl">
                    <a:srgbClr val="000000">
                      <a:alpha val="43137"/>
                    </a:srgbClr>
                  </a:outerShdw>
                </a:effectLst>
              </a:rPr>
              <a:t>Publiskie iepirkumi</a:t>
            </a:r>
            <a:endParaRPr lang="en">
              <a:effectLst>
                <a:outerShdw blurRad="38100" dist="38100" dir="2700000" algn="tl">
                  <a:srgbClr val="000000">
                    <a:alpha val="43137"/>
                  </a:srgbClr>
                </a:outerShdw>
              </a:effectLst>
            </a:endParaRPr>
          </a:p>
        </p:txBody>
      </p:sp>
      <p:sp>
        <p:nvSpPr>
          <p:cNvPr id="2" name="Subtitle 1"/>
          <p:cNvSpPr>
            <a:spLocks noGrp="1"/>
          </p:cNvSpPr>
          <p:nvPr>
            <p:ph type="subTitle" idx="1"/>
          </p:nvPr>
        </p:nvSpPr>
        <p:spPr/>
        <p:txBody>
          <a:bodyPr/>
          <a:lstStyle/>
          <a:p>
            <a:endParaRPr lang="lv-LV"/>
          </a:p>
        </p:txBody>
      </p:sp>
    </p:spTree>
    <p:extLst>
      <p:ext uri="{BB962C8B-B14F-4D97-AF65-F5344CB8AC3E}">
        <p14:creationId xmlns:p14="http://schemas.microsoft.com/office/powerpoint/2010/main" val="335004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Tiesu iestāžu darba nodrošināšana</a:t>
            </a:r>
            <a:endParaRPr lang="en">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1337275" y="1476918"/>
            <a:ext cx="6469500" cy="3448800"/>
          </a:xfrm>
          <a:prstGeom prst="rect">
            <a:avLst/>
          </a:prstGeom>
        </p:spPr>
        <p:txBody>
          <a:bodyPr lIns="91425" tIns="91425" rIns="91425" bIns="91425" anchor="t" anchorCtr="0">
            <a:noAutofit/>
          </a:bodyPr>
          <a:lstStyle/>
          <a:p>
            <a:pPr marL="457200" lvl="0" indent="-228600" rtl="0">
              <a:spcBef>
                <a:spcPts val="0"/>
              </a:spcBef>
            </a:pPr>
            <a:r>
              <a:rPr lang="lv-LV">
                <a:effectLst>
                  <a:outerShdw blurRad="38100" dist="38100" dir="2700000" algn="tl">
                    <a:srgbClr val="000000">
                      <a:alpha val="43137"/>
                    </a:srgbClr>
                  </a:outerShdw>
                </a:effectLst>
              </a:rPr>
              <a:t>307 līgumi tiesu iestāžu un ZGN darbības nodrošināšanai</a:t>
            </a:r>
          </a:p>
          <a:p>
            <a:pPr marL="457200" lvl="0" indent="-228600" rtl="0">
              <a:spcBef>
                <a:spcPts val="0"/>
              </a:spcBef>
            </a:pPr>
            <a:r>
              <a:rPr lang="lv-LV">
                <a:effectLst>
                  <a:outerShdw blurRad="38100" dist="38100" dir="2700000" algn="tl">
                    <a:srgbClr val="000000">
                      <a:alpha val="43137"/>
                    </a:srgbClr>
                  </a:outerShdw>
                </a:effectLst>
              </a:rPr>
              <a:t>46 iepirkumu procedūras</a:t>
            </a:r>
          </a:p>
          <a:p>
            <a:pPr marL="457200" lvl="0" indent="-228600" rtl="0">
              <a:spcBef>
                <a:spcPts val="0"/>
              </a:spcBef>
            </a:pPr>
            <a:endParaRPr lang="lv-LV">
              <a:effectLst>
                <a:outerShdw blurRad="38100" dist="38100" dir="2700000" algn="tl">
                  <a:srgbClr val="000000">
                    <a:alpha val="43137"/>
                  </a:srgbClr>
                </a:outerShdw>
              </a:effectLst>
            </a:endParaRPr>
          </a:p>
          <a:p>
            <a:pPr marL="457200" lvl="0" indent="-228600" rtl="0">
              <a:spcBef>
                <a:spcPts val="0"/>
              </a:spcBef>
            </a:pPr>
            <a:r>
              <a:rPr lang="lv-LV">
                <a:effectLst>
                  <a:outerShdw blurRad="38100" dist="38100" dir="2700000" algn="tl">
                    <a:srgbClr val="000000">
                      <a:alpha val="43137"/>
                    </a:srgbClr>
                  </a:outerShdw>
                </a:effectLst>
              </a:rPr>
              <a:t>Izvērtēts 381 rēķins par ekspertīžu izdevumiem</a:t>
            </a:r>
          </a:p>
          <a:p>
            <a:pPr marL="457200" lvl="0" indent="-228600" rtl="0">
              <a:spcBef>
                <a:spcPts val="0"/>
              </a:spcBef>
            </a:pPr>
            <a:r>
              <a:rPr lang="lv-LV">
                <a:effectLst>
                  <a:outerShdw blurRad="38100" dist="38100" dir="2700000" algn="tl">
                    <a:srgbClr val="000000">
                      <a:alpha val="43137"/>
                    </a:srgbClr>
                  </a:outerShdw>
                </a:effectLst>
              </a:rPr>
              <a:t>1004 atzinumi par valsts nodevu un citu maksājumu atmaksu</a:t>
            </a:r>
          </a:p>
          <a:p>
            <a:pPr marL="457200" lvl="0" indent="-228600" rtl="0">
              <a:spcBef>
                <a:spcPts val="0"/>
              </a:spcBef>
            </a:pPr>
            <a:endParaRPr lang="lv-LV">
              <a:effectLst>
                <a:outerShdw blurRad="38100" dist="38100" dir="2700000" algn="tl">
                  <a:srgbClr val="000000">
                    <a:alpha val="43137"/>
                  </a:srgbClr>
                </a:outerShdw>
              </a:effectLst>
            </a:endParaRPr>
          </a:p>
          <a:p>
            <a:pPr marL="457200" lvl="0" indent="-228600" rtl="0">
              <a:spcBef>
                <a:spcPts val="0"/>
              </a:spcBef>
            </a:pPr>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851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0" y="1601445"/>
            <a:ext cx="9144000" cy="1159799"/>
          </a:xfrm>
          <a:prstGeom prst="rect">
            <a:avLst/>
          </a:prstGeom>
        </p:spPr>
        <p:txBody>
          <a:bodyPr lIns="91425" tIns="91425" rIns="91425" bIns="91425" anchor="b" anchorCtr="0">
            <a:noAutofit/>
          </a:bodyPr>
          <a:lstStyle/>
          <a:p>
            <a:pPr lvl="0" rtl="0">
              <a:spcBef>
                <a:spcPts val="0"/>
              </a:spcBef>
              <a:buNone/>
            </a:pPr>
            <a:r>
              <a:rPr lang="lv-LV">
                <a:effectLst>
                  <a:outerShdw blurRad="38100" dist="38100" dir="2700000" algn="tl">
                    <a:srgbClr val="000000">
                      <a:alpha val="43137"/>
                    </a:srgbClr>
                  </a:outerShdw>
                </a:effectLst>
              </a:rPr>
              <a:t>7</a:t>
            </a:r>
            <a:r>
              <a:rPr lang="en">
                <a:effectLst>
                  <a:outerShdw blurRad="38100" dist="38100" dir="2700000" algn="tl">
                    <a:srgbClr val="000000">
                      <a:alpha val="43137"/>
                    </a:srgbClr>
                  </a:outerShdw>
                </a:effectLst>
              </a:rPr>
              <a:t>.</a:t>
            </a:r>
          </a:p>
          <a:p>
            <a:pPr lvl="0" rtl="0">
              <a:spcBef>
                <a:spcPts val="0"/>
              </a:spcBef>
              <a:buNone/>
            </a:pPr>
            <a:r>
              <a:rPr lang="lv-LV">
                <a:effectLst>
                  <a:outerShdw blurRad="38100" dist="38100" dir="2700000" algn="tl">
                    <a:srgbClr val="000000">
                      <a:alpha val="43137"/>
                    </a:srgbClr>
                  </a:outerShdw>
                </a:effectLst>
              </a:rPr>
              <a:t>starptautiskā sadarbība</a:t>
            </a:r>
            <a:endParaRPr lang="en">
              <a:effectLst>
                <a:outerShdw blurRad="38100" dist="38100" dir="2700000" algn="tl">
                  <a:srgbClr val="000000">
                    <a:alpha val="43137"/>
                  </a:srgbClr>
                </a:outerShdw>
              </a:effectLst>
            </a:endParaRPr>
          </a:p>
        </p:txBody>
      </p:sp>
      <p:sp>
        <p:nvSpPr>
          <p:cNvPr id="2" name="Subtitle 1"/>
          <p:cNvSpPr>
            <a:spLocks noGrp="1"/>
          </p:cNvSpPr>
          <p:nvPr>
            <p:ph type="subTitle" idx="1"/>
          </p:nvPr>
        </p:nvSpPr>
        <p:spPr/>
        <p:txBody>
          <a:bodyPr/>
          <a:lstStyle/>
          <a:p>
            <a:endParaRPr lang="lv-LV"/>
          </a:p>
        </p:txBody>
      </p:sp>
    </p:spTree>
    <p:extLst>
      <p:ext uri="{BB962C8B-B14F-4D97-AF65-F5344CB8AC3E}">
        <p14:creationId xmlns:p14="http://schemas.microsoft.com/office/powerpoint/2010/main" val="508021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Starptautiskā sadarbība</a:t>
            </a:r>
            <a:endParaRPr lang="en">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1337275" y="1476918"/>
            <a:ext cx="6469500" cy="3448800"/>
          </a:xfrm>
          <a:prstGeom prst="rect">
            <a:avLst/>
          </a:prstGeom>
        </p:spPr>
        <p:txBody>
          <a:bodyPr lIns="91425" tIns="91425" rIns="91425" bIns="91425" anchor="t" anchorCtr="0">
            <a:noAutofit/>
          </a:bodyPr>
          <a:lstStyle/>
          <a:p>
            <a:pPr marL="457200" lvl="0" indent="-228600" rtl="0">
              <a:spcBef>
                <a:spcPts val="0"/>
              </a:spcBef>
            </a:pPr>
            <a:r>
              <a:rPr lang="lv-LV">
                <a:effectLst>
                  <a:outerShdw blurRad="38100" dist="38100" dir="2700000" algn="tl">
                    <a:srgbClr val="000000">
                      <a:alpha val="43137"/>
                    </a:srgbClr>
                  </a:outerShdw>
                </a:effectLst>
              </a:rPr>
              <a:t>Eiropas Tiesību akadēmija</a:t>
            </a:r>
          </a:p>
          <a:p>
            <a:pPr marL="457200" lvl="0" indent="-228600" rtl="0">
              <a:spcBef>
                <a:spcPts val="0"/>
              </a:spcBef>
            </a:pPr>
            <a:r>
              <a:rPr lang="lv-LV">
                <a:effectLst>
                  <a:outerShdw blurRad="38100" dist="38100" dir="2700000" algn="tl">
                    <a:srgbClr val="000000">
                      <a:alpha val="43137"/>
                    </a:srgbClr>
                  </a:outerShdw>
                </a:effectLst>
              </a:rPr>
              <a:t>Eiropas zemes reģistru asociācija</a:t>
            </a:r>
          </a:p>
          <a:p>
            <a:pPr marL="457200" lvl="0" indent="-228600" rtl="0">
              <a:spcBef>
                <a:spcPts val="0"/>
              </a:spcBef>
            </a:pPr>
            <a:endParaRPr lang="lv-LV">
              <a:effectLst>
                <a:outerShdw blurRad="38100" dist="38100" dir="2700000" algn="tl">
                  <a:srgbClr val="000000">
                    <a:alpha val="43137"/>
                  </a:srgbClr>
                </a:outerShdw>
              </a:effectLst>
            </a:endParaRPr>
          </a:p>
          <a:p>
            <a:pPr marL="457200" lvl="0" indent="-228600" rtl="0">
              <a:spcBef>
                <a:spcPts val="0"/>
              </a:spcBef>
            </a:pPr>
            <a:r>
              <a:rPr lang="lv-LV">
                <a:effectLst>
                  <a:outerShdw blurRad="38100" dist="38100" dir="2700000" algn="tl">
                    <a:srgbClr val="000000">
                      <a:alpha val="43137"/>
                    </a:srgbClr>
                  </a:outerShdw>
                </a:effectLst>
              </a:rPr>
              <a:t>Ārvalstu kolēģu vizītes:</a:t>
            </a:r>
          </a:p>
          <a:p>
            <a:pPr marL="457200" lvl="2" indent="-228600"/>
            <a:r>
              <a:rPr lang="lv-LV">
                <a:effectLst>
                  <a:outerShdw blurRad="38100" dist="38100" dir="2700000" algn="tl">
                    <a:srgbClr val="000000">
                      <a:alpha val="43137"/>
                    </a:srgbClr>
                  </a:outerShdw>
                </a:effectLst>
              </a:rPr>
              <a:t>Dānija, Ukraina, Gruzija, Maķedonija, Kirgizstāna, Jordānija</a:t>
            </a:r>
          </a:p>
          <a:p>
            <a:pPr marL="457200" lvl="0" indent="-228600" rtl="0">
              <a:spcBef>
                <a:spcPts val="0"/>
              </a:spcBef>
            </a:pPr>
            <a:endParaRPr lang="lv-LV">
              <a:effectLst>
                <a:outerShdw blurRad="38100" dist="38100" dir="2700000" algn="tl">
                  <a:srgbClr val="000000">
                    <a:alpha val="43137"/>
                  </a:srgbClr>
                </a:outerShdw>
              </a:effectLst>
            </a:endParaRPr>
          </a:p>
          <a:p>
            <a:pPr marL="457200" lvl="0" indent="-228600" rtl="0">
              <a:spcBef>
                <a:spcPts val="0"/>
              </a:spcBef>
            </a:pPr>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0779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Starptautiskā sadarbība</a:t>
            </a:r>
            <a:endParaRPr lang="en">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1337275" y="1476918"/>
            <a:ext cx="6469500" cy="3448800"/>
          </a:xfrm>
          <a:prstGeom prst="rect">
            <a:avLst/>
          </a:prstGeom>
        </p:spPr>
        <p:txBody>
          <a:bodyPr lIns="91425" tIns="91425" rIns="91425" bIns="91425" anchor="t" anchorCtr="0">
            <a:noAutofit/>
          </a:bodyPr>
          <a:lstStyle/>
          <a:p>
            <a:pPr marL="457200" lvl="2" indent="-228600"/>
            <a:endParaRPr lang="lv-LV">
              <a:effectLst>
                <a:outerShdw blurRad="38100" dist="38100" dir="2700000" algn="tl">
                  <a:srgbClr val="000000">
                    <a:alpha val="43137"/>
                  </a:srgbClr>
                </a:outerShdw>
              </a:effectLst>
            </a:endParaRPr>
          </a:p>
          <a:p>
            <a:pPr marL="457200" indent="-228600"/>
            <a:r>
              <a:rPr lang="lv-LV">
                <a:effectLst>
                  <a:outerShdw blurRad="38100" dist="38100" dir="2700000" algn="tl">
                    <a:srgbClr val="000000">
                      <a:alpha val="43137"/>
                    </a:srgbClr>
                  </a:outerShdw>
                </a:effectLst>
              </a:rPr>
              <a:t>Pieredzes apmaiņa ar Ziemeļvalstu tieslietu sektora institūcijām tiesu jautājumos</a:t>
            </a:r>
          </a:p>
          <a:p>
            <a:pPr marL="457200" indent="-228600"/>
            <a:r>
              <a:rPr lang="lv-LV">
                <a:effectLst>
                  <a:outerShdw blurRad="38100" dist="38100" dir="2700000" algn="tl">
                    <a:srgbClr val="000000">
                      <a:alpha val="43137"/>
                    </a:srgbClr>
                  </a:outerShdw>
                </a:effectLst>
              </a:rPr>
              <a:t>Sadarbības attīstība starp Gruzijas un Latvijas institūcijām</a:t>
            </a:r>
          </a:p>
          <a:p>
            <a:pPr marL="457200" lvl="0" indent="-228600"/>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6991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0" y="1601445"/>
            <a:ext cx="9144000" cy="1159799"/>
          </a:xfrm>
          <a:prstGeom prst="rect">
            <a:avLst/>
          </a:prstGeom>
        </p:spPr>
        <p:txBody>
          <a:bodyPr lIns="91425" tIns="91425" rIns="91425" bIns="91425" anchor="b" anchorCtr="0">
            <a:noAutofit/>
          </a:bodyPr>
          <a:lstStyle/>
          <a:p>
            <a:pPr lvl="0" rtl="0">
              <a:spcBef>
                <a:spcPts val="0"/>
              </a:spcBef>
              <a:buNone/>
            </a:pPr>
            <a:r>
              <a:rPr lang="lv-LV">
                <a:effectLst>
                  <a:outerShdw blurRad="38100" dist="38100" dir="2700000" algn="tl">
                    <a:srgbClr val="000000">
                      <a:alpha val="43137"/>
                    </a:srgbClr>
                  </a:outerShdw>
                </a:effectLst>
              </a:rPr>
              <a:t>8</a:t>
            </a:r>
            <a:r>
              <a:rPr lang="en">
                <a:effectLst>
                  <a:outerShdw blurRad="38100" dist="38100" dir="2700000" algn="tl">
                    <a:srgbClr val="000000">
                      <a:alpha val="43137"/>
                    </a:srgbClr>
                  </a:outerShdw>
                </a:effectLst>
              </a:rPr>
              <a:t>.</a:t>
            </a:r>
          </a:p>
          <a:p>
            <a:pPr lvl="0" rtl="0">
              <a:spcBef>
                <a:spcPts val="0"/>
              </a:spcBef>
              <a:buNone/>
            </a:pPr>
            <a:r>
              <a:rPr lang="lv-LV">
                <a:effectLst>
                  <a:outerShdw blurRad="38100" dist="38100" dir="2700000" algn="tl">
                    <a:srgbClr val="000000">
                      <a:alpha val="43137"/>
                    </a:srgbClr>
                  </a:outerShdw>
                </a:effectLst>
              </a:rPr>
              <a:t>Projekti</a:t>
            </a:r>
            <a:endParaRPr lang="en">
              <a:effectLst>
                <a:outerShdw blurRad="38100" dist="38100" dir="2700000" algn="tl">
                  <a:srgbClr val="000000">
                    <a:alpha val="43137"/>
                  </a:srgbClr>
                </a:outerShdw>
              </a:effectLst>
            </a:endParaRPr>
          </a:p>
        </p:txBody>
      </p:sp>
      <p:sp>
        <p:nvSpPr>
          <p:cNvPr id="2" name="Subtitle 1"/>
          <p:cNvSpPr>
            <a:spLocks noGrp="1"/>
          </p:cNvSpPr>
          <p:nvPr>
            <p:ph type="subTitle" idx="1"/>
          </p:nvPr>
        </p:nvSpPr>
        <p:spPr/>
        <p:txBody>
          <a:bodyPr/>
          <a:lstStyle/>
          <a:p>
            <a:endParaRPr lang="lv-LV"/>
          </a:p>
        </p:txBody>
      </p:sp>
    </p:spTree>
    <p:extLst>
      <p:ext uri="{BB962C8B-B14F-4D97-AF65-F5344CB8AC3E}">
        <p14:creationId xmlns:p14="http://schemas.microsoft.com/office/powerpoint/2010/main" val="2860274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Projekti – Justīcija attīstībai</a:t>
            </a:r>
            <a:endParaRPr lang="en">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1337275" y="1476918"/>
            <a:ext cx="6469500" cy="3448800"/>
          </a:xfrm>
          <a:prstGeom prst="rect">
            <a:avLst/>
          </a:prstGeom>
        </p:spPr>
        <p:txBody>
          <a:bodyPr lIns="91425" tIns="91425" rIns="91425" bIns="91425" anchor="t" anchorCtr="0">
            <a:noAutofit/>
          </a:bodyPr>
          <a:lstStyle/>
          <a:p>
            <a:pPr marL="457200" indent="-228600"/>
            <a:r>
              <a:rPr lang="lv-LV">
                <a:effectLst>
                  <a:outerShdw blurRad="38100" dist="38100" dir="2700000" algn="tl">
                    <a:srgbClr val="000000">
                      <a:alpha val="43137"/>
                    </a:srgbClr>
                  </a:outerShdw>
                </a:effectLst>
              </a:rPr>
              <a:t>Eiropas Sociālā fonda projekts «Justīcija attīstībai»</a:t>
            </a:r>
          </a:p>
          <a:p>
            <a:pPr marL="457200" lvl="1" indent="-228600"/>
            <a:r>
              <a:rPr lang="lv-LV">
                <a:effectLst>
                  <a:outerShdw blurRad="38100" dist="38100" dir="2700000" algn="tl">
                    <a:srgbClr val="000000">
                      <a:alpha val="43137"/>
                    </a:srgbClr>
                  </a:outerShdw>
                </a:effectLst>
              </a:rPr>
              <a:t>Projekts īstenojams līdz 2022. gada beigām</a:t>
            </a:r>
          </a:p>
          <a:p>
            <a:pPr marL="457200" lvl="1" indent="-228600"/>
            <a:r>
              <a:rPr lang="lv-LV">
                <a:effectLst>
                  <a:outerShdw blurRad="38100" dist="38100" dir="2700000" algn="tl">
                    <a:srgbClr val="000000">
                      <a:alpha val="43137"/>
                    </a:srgbClr>
                  </a:outerShdw>
                </a:effectLst>
              </a:rPr>
              <a:t>Finansējums 10 474 822 eiro</a:t>
            </a:r>
          </a:p>
          <a:p>
            <a:pPr marL="457200" lvl="1" indent="-228600"/>
            <a:r>
              <a:rPr lang="lv-LV">
                <a:effectLst>
                  <a:outerShdw blurRad="38100" dist="38100" dir="2700000" algn="tl">
                    <a:srgbClr val="000000">
                      <a:alpha val="43137"/>
                    </a:srgbClr>
                  </a:outerShdw>
                </a:effectLst>
              </a:rPr>
              <a:t>Latvijas tieslietu sistēmas novērtējums</a:t>
            </a:r>
          </a:p>
          <a:p>
            <a:pPr marL="457200" lvl="1" indent="-228600"/>
            <a:r>
              <a:rPr lang="lv-LV">
                <a:effectLst>
                  <a:outerShdw blurRad="38100" dist="38100" dir="2700000" algn="tl">
                    <a:srgbClr val="000000">
                      <a:alpha val="43137"/>
                    </a:srgbClr>
                  </a:outerShdw>
                </a:effectLst>
              </a:rPr>
              <a:t>Profesionālās apmācības</a:t>
            </a:r>
          </a:p>
          <a:p>
            <a:pPr marL="457200" lvl="2" indent="-228600"/>
            <a:r>
              <a:rPr lang="lv-LV">
                <a:effectLst>
                  <a:outerShdw blurRad="38100" dist="38100" dir="2700000" algn="tl">
                    <a:srgbClr val="000000">
                      <a:alpha val="43137"/>
                    </a:srgbClr>
                  </a:outerShdw>
                </a:effectLst>
              </a:rPr>
              <a:t>Kopumā plānots apmācīt 11 433 personas</a:t>
            </a:r>
          </a:p>
          <a:p>
            <a:pPr marL="457200" lvl="2" indent="-228600"/>
            <a:endParaRPr lang="lv-LV">
              <a:effectLst>
                <a:outerShdw blurRad="38100" dist="38100" dir="2700000" algn="tl">
                  <a:srgbClr val="000000">
                    <a:alpha val="43137"/>
                  </a:srgbClr>
                </a:outerShdw>
              </a:effectLst>
            </a:endParaRPr>
          </a:p>
          <a:p>
            <a:pPr marL="457200" indent="-228600"/>
            <a:r>
              <a:rPr lang="lv-LV">
                <a:effectLst>
                  <a:outerShdw blurRad="38100" dist="38100" dir="2700000" algn="tl">
                    <a:srgbClr val="000000">
                      <a:alpha val="43137"/>
                    </a:srgbClr>
                  </a:outerShdw>
                </a:effectLst>
              </a:rPr>
              <a:t>Projekta partneri ir Augstākā tiesa, Valsts tiesu ekspertīžu birojs, Iekšlietu ministrija un Prokuratūra</a:t>
            </a:r>
          </a:p>
          <a:p>
            <a:pPr marL="457200" lvl="2" indent="-228600"/>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1683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Projekti – ECLI ieviešana</a:t>
            </a:r>
            <a:endParaRPr lang="en">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1337275" y="1476918"/>
            <a:ext cx="7301034" cy="3448800"/>
          </a:xfrm>
          <a:prstGeom prst="rect">
            <a:avLst/>
          </a:prstGeom>
        </p:spPr>
        <p:txBody>
          <a:bodyPr lIns="91425" tIns="91425" rIns="91425" bIns="91425" anchor="t" anchorCtr="0">
            <a:noAutofit/>
          </a:bodyPr>
          <a:lstStyle/>
          <a:p>
            <a:pPr marL="457200" indent="-228600"/>
            <a:r>
              <a:rPr lang="lv-LV">
                <a:effectLst>
                  <a:outerShdw blurRad="38100" dist="38100" dir="2700000" algn="tl">
                    <a:srgbClr val="000000">
                      <a:alpha val="43137"/>
                    </a:srgbClr>
                  </a:outerShdw>
                </a:effectLst>
              </a:rPr>
              <a:t>Eiropas judikatūras identifikatora jeb ECLI (European Case Law Identifier) ieviešana</a:t>
            </a:r>
          </a:p>
          <a:p>
            <a:pPr marL="457200" lvl="1" indent="-228600"/>
            <a:r>
              <a:rPr lang="lv-LV">
                <a:effectLst>
                  <a:outerShdw blurRad="38100" dist="38100" dir="2700000" algn="tl">
                    <a:srgbClr val="000000">
                      <a:alpha val="43137"/>
                    </a:srgbClr>
                  </a:outerShdw>
                </a:effectLst>
              </a:rPr>
              <a:t>Vienkāršota piekļuve ES dalībvalstu tiesu nolēmumiem</a:t>
            </a:r>
          </a:p>
          <a:p>
            <a:pPr marL="457200" lvl="1" indent="-228600"/>
            <a:r>
              <a:rPr lang="lv-LV">
                <a:effectLst>
                  <a:outerShdw blurRad="38100" dist="38100" dir="2700000" algn="tl">
                    <a:srgbClr val="000000">
                      <a:alpha val="43137"/>
                    </a:srgbClr>
                  </a:outerShdw>
                </a:effectLst>
              </a:rPr>
              <a:t>Tiesnešu zināšanu un prasmju pilnveide ES tiesību piemērošanā</a:t>
            </a:r>
          </a:p>
          <a:p>
            <a:pPr marL="457200" lvl="1" indent="-228600"/>
            <a:r>
              <a:rPr lang="lv-LV">
                <a:effectLst>
                  <a:outerShdw blurRad="38100" dist="38100" dir="2700000" algn="tl">
                    <a:srgbClr val="000000">
                      <a:alpha val="43137"/>
                    </a:srgbClr>
                  </a:outerShdw>
                </a:effectLst>
              </a:rPr>
              <a:t>TRADOS tulkošanas datu bāzes pilnveide tiesu tulku darba vajadzībām</a:t>
            </a:r>
          </a:p>
          <a:p>
            <a:pPr marL="457200" lvl="1" indent="-228600"/>
            <a:endParaRPr lang="lv-LV">
              <a:effectLst>
                <a:outerShdw blurRad="38100" dist="38100" dir="2700000" algn="tl">
                  <a:srgbClr val="000000">
                    <a:alpha val="43137"/>
                  </a:srgbClr>
                </a:outerShdw>
              </a:effectLst>
            </a:endParaRPr>
          </a:p>
          <a:p>
            <a:pPr marL="457200" indent="-228600"/>
            <a:r>
              <a:rPr lang="lv-LV">
                <a:effectLst>
                  <a:outerShdw blurRad="38100" dist="38100" dir="2700000" algn="tl">
                    <a:srgbClr val="000000">
                      <a:alpha val="43137"/>
                    </a:srgbClr>
                  </a:outerShdw>
                </a:effectLst>
              </a:rPr>
              <a:t>Latvijas un Šveices sadarbības programmas individuālajā projektā “Tiesu modernizācija Latvijā” ir novērtēti tā īstenošanas periodā sasniegtie rezultāti</a:t>
            </a:r>
          </a:p>
          <a:p>
            <a:pPr marL="457200" lvl="1" indent="-228600"/>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413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1013375" y="1601445"/>
            <a:ext cx="7117200" cy="1159799"/>
          </a:xfrm>
          <a:prstGeom prst="rect">
            <a:avLst/>
          </a:prstGeom>
        </p:spPr>
        <p:txBody>
          <a:bodyPr lIns="91425" tIns="91425" rIns="91425" bIns="91425" anchor="b" anchorCtr="0">
            <a:noAutofit/>
          </a:bodyPr>
          <a:lstStyle/>
          <a:p>
            <a:pPr lvl="0" rtl="0">
              <a:spcBef>
                <a:spcPts val="0"/>
              </a:spcBef>
              <a:buNone/>
            </a:pPr>
            <a:r>
              <a:rPr lang="en">
                <a:effectLst>
                  <a:outerShdw blurRad="38100" dist="38100" dir="2700000" algn="tl">
                    <a:srgbClr val="000000">
                      <a:alpha val="43137"/>
                    </a:srgbClr>
                  </a:outerShdw>
                </a:effectLst>
              </a:rPr>
              <a:t>1.</a:t>
            </a:r>
          </a:p>
          <a:p>
            <a:pPr lvl="0" rtl="0">
              <a:spcBef>
                <a:spcPts val="0"/>
              </a:spcBef>
              <a:buNone/>
            </a:pPr>
            <a:r>
              <a:rPr lang="lv-LV">
                <a:effectLst>
                  <a:outerShdw blurRad="38100" dist="38100" dir="2700000" algn="tl">
                    <a:srgbClr val="000000">
                      <a:alpha val="43137"/>
                    </a:srgbClr>
                  </a:outerShdw>
                </a:effectLst>
              </a:rPr>
              <a:t>Budžets</a:t>
            </a:r>
            <a:endParaRPr lang="en">
              <a:effectLst>
                <a:outerShdw blurRad="38100" dist="38100" dir="2700000" algn="tl">
                  <a:srgbClr val="000000">
                    <a:alpha val="43137"/>
                  </a:srgbClr>
                </a:outerShdw>
              </a:effectLst>
            </a:endParaRPr>
          </a:p>
        </p:txBody>
      </p:sp>
      <p:sp>
        <p:nvSpPr>
          <p:cNvPr id="73" name="Shape 73"/>
          <p:cNvSpPr txBox="1">
            <a:spLocks noGrp="1"/>
          </p:cNvSpPr>
          <p:nvPr>
            <p:ph type="subTitle" idx="1"/>
          </p:nvPr>
        </p:nvSpPr>
        <p:spPr>
          <a:xfrm>
            <a:off x="685800" y="2852116"/>
            <a:ext cx="7772400" cy="784799"/>
          </a:xfrm>
          <a:prstGeom prst="rect">
            <a:avLst/>
          </a:prstGeom>
        </p:spPr>
        <p:txBody>
          <a:bodyPr lIns="91425" tIns="91425" rIns="91425" bIns="91425" anchor="t" anchorCtr="0">
            <a:noAutofit/>
          </a:bodyPr>
          <a:lstStyle/>
          <a:p>
            <a:pPr lvl="0" rtl="0">
              <a:spcBef>
                <a:spcPts val="0"/>
              </a:spcBef>
              <a:buNone/>
            </a:pPr>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Projekti – E-lieta</a:t>
            </a:r>
            <a:endParaRPr lang="en">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1337275" y="1476918"/>
            <a:ext cx="7301034" cy="3448800"/>
          </a:xfrm>
          <a:prstGeom prst="rect">
            <a:avLst/>
          </a:prstGeom>
        </p:spPr>
        <p:txBody>
          <a:bodyPr lIns="91425" tIns="91425" rIns="91425" bIns="91425" anchor="t" anchorCtr="0">
            <a:noAutofit/>
          </a:bodyPr>
          <a:lstStyle/>
          <a:p>
            <a:pPr marL="457200" indent="-228600"/>
            <a:r>
              <a:rPr lang="lv-LV">
                <a:effectLst>
                  <a:outerShdw blurRad="38100" dist="38100" dir="2700000" algn="tl">
                    <a:srgbClr val="000000">
                      <a:alpha val="43137"/>
                    </a:srgbClr>
                  </a:outerShdw>
                </a:effectLst>
              </a:rPr>
              <a:t>Mērķis - vienots un efektīvs tiesvedības elektronisks process</a:t>
            </a:r>
          </a:p>
          <a:p>
            <a:pPr marL="457200" indent="-228600"/>
            <a:endParaRPr lang="lv-LV">
              <a:effectLst>
                <a:outerShdw blurRad="38100" dist="38100" dir="2700000" algn="tl">
                  <a:srgbClr val="000000">
                    <a:alpha val="43137"/>
                  </a:srgbClr>
                </a:outerShdw>
              </a:effectLst>
            </a:endParaRPr>
          </a:p>
          <a:p>
            <a:pPr marL="457200" indent="-228600"/>
            <a:r>
              <a:rPr lang="lv-LV">
                <a:effectLst>
                  <a:outerShdw blurRad="38100" dist="38100" dir="2700000" algn="tl">
                    <a:srgbClr val="000000">
                      <a:alpha val="43137"/>
                    </a:srgbClr>
                  </a:outerShdw>
                </a:effectLst>
              </a:rPr>
              <a:t>E-lieta - TIS pilnveide, tiesvedības dokumentu plūsmas elektronizācija</a:t>
            </a:r>
          </a:p>
          <a:p>
            <a:pPr marL="457200" indent="-228600"/>
            <a:endParaRPr lang="lv-LV">
              <a:effectLst>
                <a:outerShdw blurRad="38100" dist="38100" dir="2700000" algn="tl">
                  <a:srgbClr val="000000">
                    <a:alpha val="43137"/>
                  </a:srgbClr>
                </a:outerShdw>
              </a:effectLst>
            </a:endParaRPr>
          </a:p>
          <a:p>
            <a:pPr marL="457200" indent="-228600"/>
            <a:r>
              <a:rPr lang="lv-LV">
                <a:effectLst>
                  <a:outerShdw blurRad="38100" dist="38100" dir="2700000" algn="tl">
                    <a:srgbClr val="000000">
                      <a:alpha val="43137"/>
                    </a:srgbClr>
                  </a:outerShdw>
                </a:effectLst>
              </a:rPr>
              <a:t>Projekta apraksta «Tiesu informatīvās sistēmas attīstība»</a:t>
            </a:r>
            <a:br>
              <a:rPr lang="lv-LV">
                <a:effectLst>
                  <a:outerShdw blurRad="38100" dist="38100" dir="2700000" algn="tl">
                    <a:srgbClr val="000000">
                      <a:alpha val="43137"/>
                    </a:srgbClr>
                  </a:outerShdw>
                </a:effectLst>
              </a:rPr>
            </a:br>
            <a:r>
              <a:rPr lang="lv-LV">
                <a:effectLst>
                  <a:outerShdw blurRad="38100" dist="38100" dir="2700000" algn="tl">
                    <a:srgbClr val="000000">
                      <a:alpha val="43137"/>
                    </a:srgbClr>
                  </a:outerShdw>
                </a:effectLst>
              </a:rPr>
              <a:t>sagatavošana programmas “E-lieta izmeklēšanas un tiesvedības procesu pilnveide” ietvaros</a:t>
            </a:r>
          </a:p>
          <a:p>
            <a:pPr marL="457200" indent="-228600"/>
            <a:endParaRPr lang="lv-LV">
              <a:effectLst>
                <a:outerShdw blurRad="38100" dist="38100" dir="2700000" algn="tl">
                  <a:srgbClr val="000000">
                    <a:alpha val="43137"/>
                  </a:srgbClr>
                </a:outerShdw>
              </a:effectLst>
            </a:endParaRPr>
          </a:p>
          <a:p>
            <a:pPr marL="457200" indent="-228600"/>
            <a:r>
              <a:rPr lang="lv-LV">
                <a:effectLst>
                  <a:outerShdw blurRad="38100" dist="38100" dir="2700000" algn="tl">
                    <a:srgbClr val="000000">
                      <a:alpha val="43137"/>
                    </a:srgbClr>
                  </a:outerShdw>
                </a:effectLst>
              </a:rPr>
              <a:t>Projekta partneri ir Ieslodzījuma vietu pārvalde, Valsts probācijas dienests un Ģenerālprokuratūra</a:t>
            </a:r>
          </a:p>
        </p:txBody>
      </p:sp>
    </p:spTree>
    <p:extLst>
      <p:ext uri="{BB962C8B-B14F-4D97-AF65-F5344CB8AC3E}">
        <p14:creationId xmlns:p14="http://schemas.microsoft.com/office/powerpoint/2010/main" val="2307038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0" y="1601445"/>
            <a:ext cx="9144000" cy="1159799"/>
          </a:xfrm>
          <a:prstGeom prst="rect">
            <a:avLst/>
          </a:prstGeom>
        </p:spPr>
        <p:txBody>
          <a:bodyPr lIns="91425" tIns="91425" rIns="91425" bIns="91425" anchor="b" anchorCtr="0">
            <a:noAutofit/>
          </a:bodyPr>
          <a:lstStyle/>
          <a:p>
            <a:pPr lvl="0" rtl="0">
              <a:spcBef>
                <a:spcPts val="0"/>
              </a:spcBef>
              <a:buNone/>
            </a:pPr>
            <a:r>
              <a:rPr lang="lv-LV">
                <a:effectLst>
                  <a:outerShdw blurRad="38100" dist="38100" dir="2700000" algn="tl">
                    <a:srgbClr val="000000">
                      <a:alpha val="43137"/>
                    </a:srgbClr>
                  </a:outerShdw>
                </a:effectLst>
              </a:rPr>
              <a:t>9</a:t>
            </a:r>
            <a:r>
              <a:rPr lang="en">
                <a:effectLst>
                  <a:outerShdw blurRad="38100" dist="38100" dir="2700000" algn="tl">
                    <a:srgbClr val="000000">
                      <a:alpha val="43137"/>
                    </a:srgbClr>
                  </a:outerShdw>
                </a:effectLst>
              </a:rPr>
              <a:t>.</a:t>
            </a:r>
          </a:p>
          <a:p>
            <a:pPr lvl="0" rtl="0">
              <a:spcBef>
                <a:spcPts val="0"/>
              </a:spcBef>
              <a:buNone/>
            </a:pPr>
            <a:r>
              <a:rPr lang="lv-LV">
                <a:effectLst>
                  <a:outerShdw blurRad="38100" dist="38100" dir="2700000" algn="tl">
                    <a:srgbClr val="000000">
                      <a:alpha val="43137"/>
                    </a:srgbClr>
                  </a:outerShdw>
                </a:effectLst>
              </a:rPr>
              <a:t>Tieslietas skaitļos</a:t>
            </a:r>
            <a:endParaRPr lang="en">
              <a:effectLst>
                <a:outerShdw blurRad="38100" dist="38100" dir="2700000" algn="tl">
                  <a:srgbClr val="000000">
                    <a:alpha val="43137"/>
                  </a:srgbClr>
                </a:outerShdw>
              </a:effectLst>
            </a:endParaRPr>
          </a:p>
        </p:txBody>
      </p:sp>
      <p:sp>
        <p:nvSpPr>
          <p:cNvPr id="2" name="Subtitle 1"/>
          <p:cNvSpPr>
            <a:spLocks noGrp="1"/>
          </p:cNvSpPr>
          <p:nvPr>
            <p:ph type="subTitle" idx="1"/>
          </p:nvPr>
        </p:nvSpPr>
        <p:spPr/>
        <p:txBody>
          <a:bodyPr/>
          <a:lstStyle/>
          <a:p>
            <a:endParaRPr lang="lv-LV"/>
          </a:p>
        </p:txBody>
      </p:sp>
    </p:spTree>
    <p:extLst>
      <p:ext uri="{BB962C8B-B14F-4D97-AF65-F5344CB8AC3E}">
        <p14:creationId xmlns:p14="http://schemas.microsoft.com/office/powerpoint/2010/main" val="159238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E-paraksti</a:t>
            </a:r>
            <a:endParaRPr lang="en">
              <a:effectLst>
                <a:outerShdw blurRad="38100" dist="38100" dir="2700000" algn="tl">
                  <a:srgbClr val="000000">
                    <a:alpha val="43137"/>
                  </a:srgbClr>
                </a:outerShdw>
              </a:effectLst>
            </a:endParaRPr>
          </a:p>
        </p:txBody>
      </p:sp>
      <p:graphicFrame>
        <p:nvGraphicFramePr>
          <p:cNvPr id="9" name="Chart 8">
            <a:extLst>
              <a:ext uri="{FF2B5EF4-FFF2-40B4-BE49-F238E27FC236}">
                <a16:creationId xmlns:a16="http://schemas.microsoft.com/office/drawing/2014/main" id="{471DFEA4-5129-4726-85F1-022F5C4D3E37}"/>
              </a:ext>
            </a:extLst>
          </p:cNvPr>
          <p:cNvGraphicFramePr>
            <a:graphicFrameLocks/>
          </p:cNvGraphicFramePr>
          <p:nvPr>
            <p:extLst>
              <p:ext uri="{D42A27DB-BD31-4B8C-83A1-F6EECF244321}">
                <p14:modId xmlns:p14="http://schemas.microsoft.com/office/powerpoint/2010/main" val="136162445"/>
              </p:ext>
            </p:extLst>
          </p:nvPr>
        </p:nvGraphicFramePr>
        <p:xfrm>
          <a:off x="762897" y="1350399"/>
          <a:ext cx="7618255" cy="3639044"/>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5675243" y="1513713"/>
            <a:ext cx="2932044" cy="300161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Oval 7"/>
          <p:cNvSpPr/>
          <p:nvPr/>
        </p:nvSpPr>
        <p:spPr>
          <a:xfrm>
            <a:off x="536762" y="1513714"/>
            <a:ext cx="2932044" cy="300161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007491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Lietu skaits pirmajā un apelācijas instancē</a:t>
            </a:r>
            <a:endParaRPr lang="en">
              <a:effectLst>
                <a:outerShdw blurRad="38100" dist="38100" dir="2700000" algn="tl">
                  <a:srgbClr val="000000">
                    <a:alpha val="43137"/>
                  </a:srgbClr>
                </a:outerShdw>
              </a:effectLst>
            </a:endParaRPr>
          </a:p>
        </p:txBody>
      </p:sp>
      <p:sp>
        <p:nvSpPr>
          <p:cNvPr id="3" name="Oval 2"/>
          <p:cNvSpPr/>
          <p:nvPr/>
        </p:nvSpPr>
        <p:spPr>
          <a:xfrm>
            <a:off x="3456711" y="4454237"/>
            <a:ext cx="252000" cy="252000"/>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sp>
        <p:nvSpPr>
          <p:cNvPr id="6" name="Oval 5"/>
          <p:cNvSpPr/>
          <p:nvPr/>
        </p:nvSpPr>
        <p:spPr>
          <a:xfrm>
            <a:off x="2805547" y="4461164"/>
            <a:ext cx="252000" cy="252000"/>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sp>
        <p:nvSpPr>
          <p:cNvPr id="7" name="Oval 6"/>
          <p:cNvSpPr/>
          <p:nvPr/>
        </p:nvSpPr>
        <p:spPr>
          <a:xfrm>
            <a:off x="3442857" y="4511809"/>
            <a:ext cx="252000" cy="252000"/>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graphicFrame>
        <p:nvGraphicFramePr>
          <p:cNvPr id="8" name="Chart 7">
            <a:extLst>
              <a:ext uri="{FF2B5EF4-FFF2-40B4-BE49-F238E27FC236}">
                <a16:creationId xmlns:a16="http://schemas.microsoft.com/office/drawing/2014/main" id="{0637D198-6A5D-4A90-87BA-A1348ACCF3FA}"/>
              </a:ext>
            </a:extLst>
          </p:cNvPr>
          <p:cNvGraphicFramePr>
            <a:graphicFrameLocks/>
          </p:cNvGraphicFramePr>
          <p:nvPr>
            <p:extLst>
              <p:ext uri="{D42A27DB-BD31-4B8C-83A1-F6EECF244321}">
                <p14:modId xmlns:p14="http://schemas.microsoft.com/office/powerpoint/2010/main" val="2138188700"/>
              </p:ext>
            </p:extLst>
          </p:nvPr>
        </p:nvGraphicFramePr>
        <p:xfrm>
          <a:off x="1258515" y="1350399"/>
          <a:ext cx="6627019" cy="3600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3352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Saņemto lietu skaits pirmajā instancē</a:t>
            </a:r>
            <a:endParaRPr lang="en">
              <a:effectLst>
                <a:outerShdw blurRad="38100" dist="38100" dir="2700000" algn="tl">
                  <a:srgbClr val="000000">
                    <a:alpha val="43137"/>
                  </a:srgbClr>
                </a:outerShdw>
              </a:effectLst>
            </a:endParaRPr>
          </a:p>
        </p:txBody>
      </p:sp>
      <p:sp>
        <p:nvSpPr>
          <p:cNvPr id="3" name="Oval 2"/>
          <p:cNvSpPr/>
          <p:nvPr/>
        </p:nvSpPr>
        <p:spPr>
          <a:xfrm>
            <a:off x="3456711" y="4454237"/>
            <a:ext cx="252000" cy="252000"/>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sp>
        <p:nvSpPr>
          <p:cNvPr id="6" name="Oval 5"/>
          <p:cNvSpPr/>
          <p:nvPr/>
        </p:nvSpPr>
        <p:spPr>
          <a:xfrm>
            <a:off x="2805547" y="4461164"/>
            <a:ext cx="252000" cy="252000"/>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graphicFrame>
        <p:nvGraphicFramePr>
          <p:cNvPr id="7" name="Chart 6">
            <a:extLst>
              <a:ext uri="{FF2B5EF4-FFF2-40B4-BE49-F238E27FC236}">
                <a16:creationId xmlns:a16="http://schemas.microsoft.com/office/drawing/2014/main" id="{7E22AF8A-8547-4ADE-958E-B1C852CF945D}"/>
              </a:ext>
            </a:extLst>
          </p:cNvPr>
          <p:cNvGraphicFramePr>
            <a:graphicFrameLocks/>
          </p:cNvGraphicFramePr>
          <p:nvPr>
            <p:extLst>
              <p:ext uri="{D42A27DB-BD31-4B8C-83A1-F6EECF244321}">
                <p14:modId xmlns:p14="http://schemas.microsoft.com/office/powerpoint/2010/main" val="3084392877"/>
              </p:ext>
            </p:extLst>
          </p:nvPr>
        </p:nvGraphicFramePr>
        <p:xfrm>
          <a:off x="1449003" y="1350399"/>
          <a:ext cx="6246044" cy="3355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2106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Pabeigto lietu skaits pirmajā instancē</a:t>
            </a:r>
            <a:endParaRPr lang="en">
              <a:effectLst>
                <a:outerShdw blurRad="38100" dist="38100" dir="2700000" algn="tl">
                  <a:srgbClr val="000000">
                    <a:alpha val="43137"/>
                  </a:srgbClr>
                </a:outerShdw>
              </a:effectLst>
            </a:endParaRPr>
          </a:p>
        </p:txBody>
      </p:sp>
      <p:graphicFrame>
        <p:nvGraphicFramePr>
          <p:cNvPr id="8" name="Chart 7">
            <a:extLst>
              <a:ext uri="{FF2B5EF4-FFF2-40B4-BE49-F238E27FC236}">
                <a16:creationId xmlns:a16="http://schemas.microsoft.com/office/drawing/2014/main" id="{B92185BA-8244-45C8-B9DC-A14B346CE9D5}"/>
              </a:ext>
            </a:extLst>
          </p:cNvPr>
          <p:cNvGraphicFramePr>
            <a:graphicFrameLocks/>
          </p:cNvGraphicFramePr>
          <p:nvPr>
            <p:extLst>
              <p:ext uri="{D42A27DB-BD31-4B8C-83A1-F6EECF244321}">
                <p14:modId xmlns:p14="http://schemas.microsoft.com/office/powerpoint/2010/main" val="372161942"/>
              </p:ext>
            </p:extLst>
          </p:nvPr>
        </p:nvGraphicFramePr>
        <p:xfrm>
          <a:off x="1337275" y="1350399"/>
          <a:ext cx="6426994" cy="35290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2188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tx1"/>
            </a:gs>
            <a:gs pos="47000">
              <a:srgbClr val="840B55"/>
            </a:gs>
          </a:gsLst>
          <a:lin ang="5400000" scaled="1"/>
          <a:tileRect/>
        </a:grad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Lietu caurlaidība pirmajā instancē</a:t>
            </a:r>
            <a:endParaRPr lang="en">
              <a:effectLst>
                <a:outerShdw blurRad="38100" dist="38100" dir="2700000" algn="tl">
                  <a:srgbClr val="000000">
                    <a:alpha val="43137"/>
                  </a:srgbClr>
                </a:outerShdw>
              </a:effectLst>
            </a:endParaRPr>
          </a:p>
        </p:txBody>
      </p:sp>
      <p:graphicFrame>
        <p:nvGraphicFramePr>
          <p:cNvPr id="8" name="Chart 7">
            <a:extLst>
              <a:ext uri="{FF2B5EF4-FFF2-40B4-BE49-F238E27FC236}">
                <a16:creationId xmlns:a16="http://schemas.microsoft.com/office/drawing/2014/main" id="{B92185BA-8244-45C8-B9DC-A14B346CE9D5}"/>
              </a:ext>
            </a:extLst>
          </p:cNvPr>
          <p:cNvGraphicFramePr>
            <a:graphicFrameLocks/>
          </p:cNvGraphicFramePr>
          <p:nvPr>
            <p:extLst>
              <p:ext uri="{D42A27DB-BD31-4B8C-83A1-F6EECF244321}">
                <p14:modId xmlns:p14="http://schemas.microsoft.com/office/powerpoint/2010/main" val="456093786"/>
              </p:ext>
            </p:extLst>
          </p:nvPr>
        </p:nvGraphicFramePr>
        <p:xfrm>
          <a:off x="728687" y="1350399"/>
          <a:ext cx="7686675" cy="35645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3529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Saņemto lietu skaits apelācijas instancē</a:t>
            </a:r>
            <a:endParaRPr lang="en">
              <a:effectLst>
                <a:outerShdw blurRad="38100" dist="38100" dir="2700000" algn="tl">
                  <a:srgbClr val="000000">
                    <a:alpha val="43137"/>
                  </a:srgbClr>
                </a:outerShdw>
              </a:effectLst>
            </a:endParaRPr>
          </a:p>
        </p:txBody>
      </p:sp>
      <p:sp>
        <p:nvSpPr>
          <p:cNvPr id="3" name="Oval 2"/>
          <p:cNvSpPr/>
          <p:nvPr/>
        </p:nvSpPr>
        <p:spPr>
          <a:xfrm>
            <a:off x="3456711" y="4454237"/>
            <a:ext cx="252000" cy="252000"/>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sp>
        <p:nvSpPr>
          <p:cNvPr id="6" name="Oval 5"/>
          <p:cNvSpPr/>
          <p:nvPr/>
        </p:nvSpPr>
        <p:spPr>
          <a:xfrm>
            <a:off x="2805547" y="4461164"/>
            <a:ext cx="252000" cy="252000"/>
          </a:xfrm>
          <a:prstGeom prst="ellips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graphicFrame>
        <p:nvGraphicFramePr>
          <p:cNvPr id="8" name="Chart 7">
            <a:extLst>
              <a:ext uri="{FF2B5EF4-FFF2-40B4-BE49-F238E27FC236}">
                <a16:creationId xmlns:a16="http://schemas.microsoft.com/office/drawing/2014/main" id="{B92185BA-8244-45C8-B9DC-A14B346CE9D5}"/>
              </a:ext>
            </a:extLst>
          </p:cNvPr>
          <p:cNvGraphicFramePr>
            <a:graphicFrameLocks/>
          </p:cNvGraphicFramePr>
          <p:nvPr>
            <p:extLst>
              <p:ext uri="{D42A27DB-BD31-4B8C-83A1-F6EECF244321}">
                <p14:modId xmlns:p14="http://schemas.microsoft.com/office/powerpoint/2010/main" val="2134063601"/>
              </p:ext>
            </p:extLst>
          </p:nvPr>
        </p:nvGraphicFramePr>
        <p:xfrm>
          <a:off x="777503" y="1350399"/>
          <a:ext cx="7589044" cy="3416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5640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Pabeigto lietu skaits apelācijas instancē</a:t>
            </a:r>
            <a:endParaRPr lang="en">
              <a:effectLst>
                <a:outerShdw blurRad="38100" dist="38100" dir="2700000" algn="tl">
                  <a:srgbClr val="000000">
                    <a:alpha val="43137"/>
                  </a:srgbClr>
                </a:outerShdw>
              </a:effectLst>
            </a:endParaRPr>
          </a:p>
        </p:txBody>
      </p:sp>
      <p:graphicFrame>
        <p:nvGraphicFramePr>
          <p:cNvPr id="7" name="Chart 6">
            <a:extLst>
              <a:ext uri="{FF2B5EF4-FFF2-40B4-BE49-F238E27FC236}">
                <a16:creationId xmlns:a16="http://schemas.microsoft.com/office/drawing/2014/main" id="{B92185BA-8244-45C8-B9DC-A14B346CE9D5}"/>
              </a:ext>
            </a:extLst>
          </p:cNvPr>
          <p:cNvGraphicFramePr>
            <a:graphicFrameLocks/>
          </p:cNvGraphicFramePr>
          <p:nvPr>
            <p:extLst>
              <p:ext uri="{D42A27DB-BD31-4B8C-83A1-F6EECF244321}">
                <p14:modId xmlns:p14="http://schemas.microsoft.com/office/powerpoint/2010/main" val="150195392"/>
              </p:ext>
            </p:extLst>
          </p:nvPr>
        </p:nvGraphicFramePr>
        <p:xfrm>
          <a:off x="783431" y="1350399"/>
          <a:ext cx="7589044" cy="3416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7863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Lietu caurlaidība apelācijas instancē</a:t>
            </a:r>
            <a:endParaRPr lang="en">
              <a:effectLst>
                <a:outerShdw blurRad="38100" dist="38100" dir="2700000" algn="tl">
                  <a:srgbClr val="000000">
                    <a:alpha val="43137"/>
                  </a:srgbClr>
                </a:outerShdw>
              </a:effectLst>
            </a:endParaRPr>
          </a:p>
        </p:txBody>
      </p:sp>
      <p:graphicFrame>
        <p:nvGraphicFramePr>
          <p:cNvPr id="9" name="Chart 8">
            <a:extLst>
              <a:ext uri="{FF2B5EF4-FFF2-40B4-BE49-F238E27FC236}">
                <a16:creationId xmlns:a16="http://schemas.microsoft.com/office/drawing/2014/main" id="{B92185BA-8244-45C8-B9DC-A14B346CE9D5}"/>
              </a:ext>
            </a:extLst>
          </p:cNvPr>
          <p:cNvGraphicFramePr>
            <a:graphicFrameLocks/>
          </p:cNvGraphicFramePr>
          <p:nvPr>
            <p:extLst>
              <p:ext uri="{D42A27DB-BD31-4B8C-83A1-F6EECF244321}">
                <p14:modId xmlns:p14="http://schemas.microsoft.com/office/powerpoint/2010/main" val="2182205128"/>
              </p:ext>
            </p:extLst>
          </p:nvPr>
        </p:nvGraphicFramePr>
        <p:xfrm>
          <a:off x="748928" y="1350399"/>
          <a:ext cx="7646194" cy="3416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705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Budžets</a:t>
            </a:r>
            <a:endParaRPr lang="en">
              <a:effectLst>
                <a:outerShdw blurRad="38100" dist="38100" dir="2700000" algn="tl">
                  <a:srgbClr val="000000">
                    <a:alpha val="43137"/>
                  </a:srgbClr>
                </a:outerShdw>
              </a:effectLst>
            </a:endParaRPr>
          </a:p>
        </p:txBody>
      </p:sp>
      <p:graphicFrame>
        <p:nvGraphicFramePr>
          <p:cNvPr id="5" name="Shape 135"/>
          <p:cNvGraphicFramePr/>
          <p:nvPr>
            <p:extLst>
              <p:ext uri="{D42A27DB-BD31-4B8C-83A1-F6EECF244321}">
                <p14:modId xmlns:p14="http://schemas.microsoft.com/office/powerpoint/2010/main" val="2120958368"/>
              </p:ext>
            </p:extLst>
          </p:nvPr>
        </p:nvGraphicFramePr>
        <p:xfrm>
          <a:off x="427384" y="1779470"/>
          <a:ext cx="8289233" cy="2508511"/>
        </p:xfrm>
        <a:graphic>
          <a:graphicData uri="http://schemas.openxmlformats.org/drawingml/2006/table">
            <a:tbl>
              <a:tblPr>
                <a:noFill/>
                <a:tableStyleId>{3EDE1D7E-603B-40E9-A9D9-B4316449CA6E}</a:tableStyleId>
              </a:tblPr>
              <a:tblGrid>
                <a:gridCol w="2832651">
                  <a:extLst>
                    <a:ext uri="{9D8B030D-6E8A-4147-A177-3AD203B41FA5}">
                      <a16:colId xmlns:a16="http://schemas.microsoft.com/office/drawing/2014/main" val="20000"/>
                    </a:ext>
                  </a:extLst>
                </a:gridCol>
                <a:gridCol w="2782956">
                  <a:extLst>
                    <a:ext uri="{9D8B030D-6E8A-4147-A177-3AD203B41FA5}">
                      <a16:colId xmlns:a16="http://schemas.microsoft.com/office/drawing/2014/main" val="20001"/>
                    </a:ext>
                  </a:extLst>
                </a:gridCol>
                <a:gridCol w="2673626">
                  <a:extLst>
                    <a:ext uri="{9D8B030D-6E8A-4147-A177-3AD203B41FA5}">
                      <a16:colId xmlns:a16="http://schemas.microsoft.com/office/drawing/2014/main" val="20002"/>
                    </a:ext>
                  </a:extLst>
                </a:gridCol>
              </a:tblGrid>
              <a:tr h="291784">
                <a:tc>
                  <a:txBody>
                    <a:bodyPr/>
                    <a:lstStyle/>
                    <a:p>
                      <a:pPr lvl="0" algn="ctr">
                        <a:spcBef>
                          <a:spcPts val="0"/>
                        </a:spcBef>
                        <a:buNone/>
                      </a:pPr>
                      <a:endParaRPr sz="14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76200" cap="flat" cmpd="sng">
                      <a:solidFill>
                        <a:srgbClr val="FFFFFF"/>
                      </a:solidFill>
                      <a:prstDash val="solid"/>
                      <a:round/>
                      <a:headEnd type="none" w="med" len="med"/>
                      <a:tailEnd type="none" w="med" len="med"/>
                    </a:lnL>
                    <a:lnR w="9525" cap="flat" cmpd="sng">
                      <a:solidFill>
                        <a:srgbClr val="FFFFFF"/>
                      </a:solidFill>
                      <a:prstDash val="dash"/>
                      <a:round/>
                      <a:headEnd type="none" w="med" len="med"/>
                      <a:tailEnd type="none" w="med" len="med"/>
                    </a:lnR>
                    <a:lnT w="76200"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lvl="0" algn="ctr">
                        <a:spcBef>
                          <a:spcPts val="0"/>
                        </a:spcBef>
                        <a:buNone/>
                      </a:pPr>
                      <a:r>
                        <a:rPr lang="lv-LV" sz="14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IEŅĒMUMI</a:t>
                      </a:r>
                      <a:endParaRPr lang="en" sz="14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9525" cap="flat" cmpd="sng">
                      <a:solidFill>
                        <a:srgbClr val="FFFFFF"/>
                      </a:solidFill>
                      <a:prstDash val="dash"/>
                      <a:round/>
                      <a:headEnd type="none" w="med" len="med"/>
                      <a:tailEnd type="none" w="med" len="med"/>
                    </a:lnL>
                    <a:lnR w="9525" cap="flat" cmpd="sng">
                      <a:solidFill>
                        <a:srgbClr val="FFFFFF"/>
                      </a:solidFill>
                      <a:prstDash val="dash"/>
                      <a:round/>
                      <a:headEnd type="none" w="med" len="med"/>
                      <a:tailEnd type="none" w="med" len="med"/>
                    </a:lnR>
                    <a:lnT w="76200"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lvl="0" algn="ctr">
                        <a:spcBef>
                          <a:spcPts val="0"/>
                        </a:spcBef>
                        <a:buNone/>
                      </a:pPr>
                      <a:r>
                        <a:rPr lang="lv-LV" sz="14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IZDEVUMI</a:t>
                      </a:r>
                      <a:endParaRPr lang="en" sz="14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9525" cap="flat" cmpd="sng">
                      <a:solidFill>
                        <a:srgbClr val="FFFFFF"/>
                      </a:solidFill>
                      <a:prstDash val="dash"/>
                      <a:round/>
                      <a:headEnd type="none" w="med" len="med"/>
                      <a:tailEnd type="none" w="med" len="med"/>
                    </a:lnL>
                    <a:lnR w="76200" cap="flat" cmpd="sng" algn="ctr">
                      <a:solidFill>
                        <a:srgbClr val="FFFFFF"/>
                      </a:solidFill>
                      <a:prstDash val="solid"/>
                      <a:round/>
                      <a:headEnd type="none" w="med" len="med"/>
                      <a:tailEnd type="none" w="med" len="med"/>
                    </a:lnR>
                    <a:lnT w="76200"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419256">
                <a:tc>
                  <a:txBody>
                    <a:bodyPr/>
                    <a:lstStyle/>
                    <a:p>
                      <a:pPr lvl="0" algn="ctr">
                        <a:spcBef>
                          <a:spcPts val="0"/>
                        </a:spcBef>
                        <a:buNone/>
                      </a:pPr>
                      <a:r>
                        <a:rPr lang="lv-LV"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2014</a:t>
                      </a:r>
                      <a:endParaRPr lang="en"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76200" cap="flat" cmpd="sng">
                      <a:solidFill>
                        <a:srgbClr val="FFFFFF"/>
                      </a:solidFill>
                      <a:prstDash val="solid"/>
                      <a:round/>
                      <a:headEnd type="none" w="med" len="med"/>
                      <a:tailEnd type="none" w="med" len="med"/>
                    </a:lnL>
                    <a:lnR w="9525" cap="flat" cmpd="sng">
                      <a:solidFill>
                        <a:srgbClr val="FFFFFF"/>
                      </a:solidFill>
                      <a:prstDash val="dash"/>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lvl="0" algn="ctr">
                        <a:spcBef>
                          <a:spcPts val="0"/>
                        </a:spcBef>
                        <a:buNone/>
                      </a:pPr>
                      <a:r>
                        <a:rPr lang="lv-LV"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49</a:t>
                      </a:r>
                      <a:r>
                        <a:rPr lang="lv-LV" sz="1200" b="1" baseline="0">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 879 484</a:t>
                      </a:r>
                      <a:endParaRPr lang="en"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9525" cap="flat" cmpd="sng">
                      <a:solidFill>
                        <a:srgbClr val="FFFFFF"/>
                      </a:solidFill>
                      <a:prstDash val="dash"/>
                      <a:round/>
                      <a:headEnd type="none" w="med" len="med"/>
                      <a:tailEnd type="none" w="med" len="med"/>
                    </a:lnL>
                    <a:lnR w="9525" cap="flat" cmpd="sng">
                      <a:solidFill>
                        <a:srgbClr val="FFFFFF"/>
                      </a:solidFill>
                      <a:prstDash val="dash"/>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lvl="0" algn="ctr">
                        <a:spcBef>
                          <a:spcPts val="0"/>
                        </a:spcBef>
                        <a:buNone/>
                      </a:pPr>
                      <a:r>
                        <a:rPr lang="lv-LV"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49 774 934</a:t>
                      </a:r>
                      <a:endParaRPr lang="en"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9525" cap="flat" cmpd="sng">
                      <a:solidFill>
                        <a:srgbClr val="FFFFFF"/>
                      </a:solidFill>
                      <a:prstDash val="dash"/>
                      <a:round/>
                      <a:headEnd type="none" w="med" len="med"/>
                      <a:tailEnd type="none" w="med" len="med"/>
                    </a:lnL>
                    <a:lnR w="76200" cap="flat" cmpd="sng" algn="ctr">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436418">
                <a:tc>
                  <a:txBody>
                    <a:bodyPr/>
                    <a:lstStyle/>
                    <a:p>
                      <a:pPr lvl="0" algn="ctr">
                        <a:spcBef>
                          <a:spcPts val="0"/>
                        </a:spcBef>
                        <a:buNone/>
                      </a:pPr>
                      <a:r>
                        <a:rPr lang="lv-LV"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2015</a:t>
                      </a:r>
                      <a:endParaRPr lang="en"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76200" cap="flat" cmpd="sng">
                      <a:solidFill>
                        <a:srgbClr val="FFFFFF"/>
                      </a:solidFill>
                      <a:prstDash val="solid"/>
                      <a:round/>
                      <a:headEnd type="none" w="med" len="med"/>
                      <a:tailEnd type="none" w="med" len="med"/>
                    </a:lnL>
                    <a:lnR w="9525" cap="flat" cmpd="sng">
                      <a:solidFill>
                        <a:srgbClr val="FFFFFF"/>
                      </a:solidFill>
                      <a:prstDash val="dash"/>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lvl="0" algn="ctr">
                        <a:spcBef>
                          <a:spcPts val="0"/>
                        </a:spcBef>
                        <a:buNone/>
                      </a:pPr>
                      <a:r>
                        <a:rPr lang="lv-LV"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51 341 283</a:t>
                      </a:r>
                      <a:endParaRPr lang="en"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9525" cap="flat" cmpd="sng">
                      <a:solidFill>
                        <a:srgbClr val="FFFFFF"/>
                      </a:solidFill>
                      <a:prstDash val="dash"/>
                      <a:round/>
                      <a:headEnd type="none" w="med" len="med"/>
                      <a:tailEnd type="none" w="med" len="med"/>
                    </a:lnL>
                    <a:lnR w="9525" cap="flat" cmpd="sng">
                      <a:solidFill>
                        <a:srgbClr val="FFFFFF"/>
                      </a:solidFill>
                      <a:prstDash val="dash"/>
                      <a:round/>
                      <a:headEnd type="none" w="med" len="med"/>
                      <a:tailEnd type="none" w="med" len="med"/>
                    </a:lnR>
                    <a:lnT w="9525" cap="flat" cmpd="sng">
                      <a:solidFill>
                        <a:srgbClr val="FFFFFF"/>
                      </a:solidFill>
                      <a:prstDash val="solid"/>
                      <a:round/>
                      <a:headEnd type="none" w="med" len="med"/>
                      <a:tailEnd type="none" w="med" len="med"/>
                    </a:lnT>
                    <a:lnB w="9525" cap="flat" cmpd="sng">
                      <a:solidFill>
                        <a:srgbClr val="FFFFFF"/>
                      </a:solidFill>
                      <a:prstDash val="solid"/>
                      <a:round/>
                      <a:headEnd type="none" w="med" len="med"/>
                      <a:tailEnd type="none" w="med" len="med"/>
                    </a:lnB>
                  </a:tcPr>
                </a:tc>
                <a:tc>
                  <a:txBody>
                    <a:bodyPr/>
                    <a:lstStyle/>
                    <a:p>
                      <a:pPr lvl="0" algn="ctr">
                        <a:spcBef>
                          <a:spcPts val="0"/>
                        </a:spcBef>
                        <a:buNone/>
                      </a:pPr>
                      <a:r>
                        <a:rPr lang="lv-LV"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51 397 685</a:t>
                      </a:r>
                      <a:endParaRPr lang="en"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9525" cap="flat" cmpd="sng">
                      <a:solidFill>
                        <a:srgbClr val="FFFFFF"/>
                      </a:solidFill>
                      <a:prstDash val="dash"/>
                      <a:round/>
                      <a:headEnd type="none" w="med" len="med"/>
                      <a:tailEnd type="none" w="med" len="med"/>
                    </a:lnL>
                    <a:lnR w="76200" cap="flat" cmpd="sng" algn="ctr">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436418">
                <a:tc>
                  <a:txBody>
                    <a:bodyPr/>
                    <a:lstStyle/>
                    <a:p>
                      <a:pPr lvl="0" algn="ctr" rtl="0">
                        <a:spcBef>
                          <a:spcPts val="0"/>
                        </a:spcBef>
                        <a:buNone/>
                      </a:pPr>
                      <a:r>
                        <a:rPr lang="lv-LV"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2016</a:t>
                      </a:r>
                      <a:endParaRPr lang="en"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76200" cap="flat" cmpd="sng">
                      <a:solidFill>
                        <a:srgbClr val="FFFFFF"/>
                      </a:solidFill>
                      <a:prstDash val="solid"/>
                      <a:round/>
                      <a:headEnd type="none" w="med" len="med"/>
                      <a:tailEnd type="none" w="med" len="med"/>
                    </a:lnL>
                    <a:lnR w="9525" cap="flat" cmpd="sng">
                      <a:solidFill>
                        <a:srgbClr val="FFFFFF"/>
                      </a:solidFill>
                      <a:prstDash val="dash"/>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ctr" rtl="0">
                        <a:spcBef>
                          <a:spcPts val="0"/>
                        </a:spcBef>
                        <a:buNone/>
                      </a:pPr>
                      <a:r>
                        <a:rPr lang="lv-LV"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52 048 900</a:t>
                      </a:r>
                      <a:endParaRPr lang="en"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9525" cap="flat" cmpd="sng">
                      <a:solidFill>
                        <a:srgbClr val="FFFFFF"/>
                      </a:solidFill>
                      <a:prstDash val="dash"/>
                      <a:round/>
                      <a:headEnd type="none" w="med" len="med"/>
                      <a:tailEnd type="none" w="med" len="med"/>
                    </a:lnL>
                    <a:lnR w="9525" cap="flat" cmpd="sng">
                      <a:solidFill>
                        <a:srgbClr val="FFFFFF"/>
                      </a:solidFill>
                      <a:prstDash val="dash"/>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ctr" rtl="0">
                        <a:spcBef>
                          <a:spcPts val="0"/>
                        </a:spcBef>
                        <a:buNone/>
                      </a:pPr>
                      <a:r>
                        <a:rPr lang="lv-LV"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51 897 927</a:t>
                      </a:r>
                      <a:endParaRPr lang="en" sz="12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9525" cap="flat" cmpd="sng">
                      <a:solidFill>
                        <a:srgbClr val="FFFFFF"/>
                      </a:solidFill>
                      <a:prstDash val="dash"/>
                      <a:round/>
                      <a:headEnd type="none" w="med" len="med"/>
                      <a:tailEnd type="none" w="med" len="med"/>
                    </a:lnL>
                    <a:lnR w="76200" cap="flat" cmpd="sng" algn="ctr">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436418">
                <a:tc>
                  <a:txBody>
                    <a:bodyPr/>
                    <a:lstStyle/>
                    <a:p>
                      <a:pPr lvl="0" algn="ctr" rtl="0">
                        <a:spcBef>
                          <a:spcPts val="0"/>
                        </a:spcBef>
                        <a:buNone/>
                      </a:pPr>
                      <a:r>
                        <a:rPr lang="lv-LV" sz="1400" b="1" i="0">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2017 plāns</a:t>
                      </a:r>
                      <a:endParaRPr lang="en" sz="1400" b="1" i="0">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76200" cap="flat" cmpd="sng">
                      <a:solidFill>
                        <a:srgbClr val="FFFFFF"/>
                      </a:solidFill>
                      <a:prstDash val="solid"/>
                      <a:round/>
                      <a:headEnd type="none" w="med" len="med"/>
                      <a:tailEnd type="none" w="med" len="med"/>
                    </a:lnL>
                    <a:lnR w="9525" cap="flat" cmpd="sng" algn="ctr">
                      <a:solidFill>
                        <a:srgbClr val="FFFFFF"/>
                      </a:solidFill>
                      <a:prstDash val="dash"/>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ctr" rtl="0">
                        <a:spcBef>
                          <a:spcPts val="0"/>
                        </a:spcBef>
                        <a:buNone/>
                      </a:pPr>
                      <a:r>
                        <a:rPr lang="lv-LV" sz="1400" b="1" i="0">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56 284 280</a:t>
                      </a:r>
                      <a:endParaRPr lang="en" sz="1400" b="1" i="0">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9525" cap="flat" cmpd="sng" algn="ctr">
                      <a:solidFill>
                        <a:srgbClr val="FFFFFF"/>
                      </a:solidFill>
                      <a:prstDash val="dash"/>
                      <a:round/>
                      <a:headEnd type="none" w="med" len="med"/>
                      <a:tailEnd type="none" w="med" len="med"/>
                    </a:lnL>
                    <a:lnR w="9525" cap="flat" cmpd="sng" algn="ctr">
                      <a:solidFill>
                        <a:srgbClr val="FFFFFF"/>
                      </a:solidFill>
                      <a:prstDash val="dash"/>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tc>
                  <a:txBody>
                    <a:bodyPr/>
                    <a:lstStyle/>
                    <a:p>
                      <a:pPr lvl="0" algn="ctr" rtl="0">
                        <a:spcBef>
                          <a:spcPts val="0"/>
                        </a:spcBef>
                        <a:buNone/>
                      </a:pPr>
                      <a:r>
                        <a:rPr lang="lv-LV" sz="1400" b="1" i="0">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56 795 280</a:t>
                      </a:r>
                      <a:endParaRPr lang="en" sz="1400" b="1" i="0">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9525" cap="flat" cmpd="sng" algn="ctr">
                      <a:solidFill>
                        <a:srgbClr val="FFFFFF"/>
                      </a:solidFill>
                      <a:prstDash val="dash"/>
                      <a:round/>
                      <a:headEnd type="none" w="med" len="med"/>
                      <a:tailEnd type="none" w="med" len="med"/>
                    </a:lnL>
                    <a:lnR w="76200"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75007557"/>
                  </a:ext>
                </a:extLst>
              </a:tr>
              <a:tr h="429491">
                <a:tc>
                  <a:txBody>
                    <a:bodyPr/>
                    <a:lstStyle/>
                    <a:p>
                      <a:pPr lvl="0" algn="ctr" rtl="0">
                        <a:spcBef>
                          <a:spcPts val="0"/>
                        </a:spcBef>
                        <a:buNone/>
                      </a:pPr>
                      <a:r>
                        <a:rPr lang="lv-LV" sz="14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Pieaugums no 2016.</a:t>
                      </a:r>
                      <a:r>
                        <a:rPr lang="lv-LV" sz="1400" b="1" baseline="0">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rPr>
                        <a:t> gada</a:t>
                      </a:r>
                      <a:endParaRPr lang="en" sz="1400" b="1">
                        <a:solidFill>
                          <a:srgbClr val="FFFFFF"/>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76200" cap="flat" cmpd="sng">
                      <a:solidFill>
                        <a:srgbClr val="FFFFFF"/>
                      </a:solidFill>
                      <a:prstDash val="solid"/>
                      <a:round/>
                      <a:headEnd type="none" w="med" len="med"/>
                      <a:tailEnd type="none" w="med" len="med"/>
                    </a:lnL>
                    <a:lnR w="9525" cap="flat" cmpd="sng" algn="ctr">
                      <a:solidFill>
                        <a:srgbClr val="FFFFFF"/>
                      </a:solidFill>
                      <a:prstDash val="dash"/>
                      <a:round/>
                      <a:headEnd type="none" w="med" len="med"/>
                      <a:tailEnd type="none" w="med" len="med"/>
                    </a:lnR>
                    <a:lnT w="9525" cap="flat" cmpd="sng">
                      <a:solidFill>
                        <a:srgbClr val="FFFFFF"/>
                      </a:solidFill>
                      <a:prstDash val="solid"/>
                      <a:round/>
                      <a:headEnd type="none" w="med" len="med"/>
                      <a:tailEnd type="none" w="med" len="med"/>
                    </a:lnT>
                    <a:lnB w="76200" cap="flat" cmpd="sng">
                      <a:solidFill>
                        <a:srgbClr val="FFFFFF"/>
                      </a:solidFill>
                      <a:prstDash val="solid"/>
                      <a:round/>
                      <a:headEnd type="none" w="med" len="med"/>
                      <a:tailEnd type="none" w="med" len="med"/>
                    </a:lnB>
                  </a:tcPr>
                </a:tc>
                <a:tc>
                  <a:txBody>
                    <a:bodyPr/>
                    <a:lstStyle/>
                    <a:p>
                      <a:pPr lvl="0" algn="ctr" rtl="0">
                        <a:spcBef>
                          <a:spcPts val="0"/>
                        </a:spcBef>
                        <a:buNone/>
                      </a:pPr>
                      <a:r>
                        <a:rPr lang="lv-LV" sz="1800" b="1">
                          <a:solidFill>
                            <a:srgbClr val="92D050"/>
                          </a:solidFill>
                          <a:effectLst>
                            <a:outerShdw blurRad="38100" dist="38100" dir="2700000" algn="tl">
                              <a:srgbClr val="000000">
                                <a:alpha val="43137"/>
                              </a:srgbClr>
                            </a:outerShdw>
                          </a:effectLst>
                          <a:latin typeface="Libre Baskerville"/>
                          <a:ea typeface="Libre Baskerville"/>
                          <a:cs typeface="Libre Baskerville"/>
                          <a:sym typeface="Libre Baskerville"/>
                        </a:rPr>
                        <a:t>+8,1%</a:t>
                      </a:r>
                      <a:endParaRPr lang="en" sz="1800" b="1">
                        <a:solidFill>
                          <a:srgbClr val="92D050"/>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9525" cap="flat" cmpd="sng" algn="ctr">
                      <a:solidFill>
                        <a:srgbClr val="FFFFFF"/>
                      </a:solidFill>
                      <a:prstDash val="dash"/>
                      <a:round/>
                      <a:headEnd type="none" w="med" len="med"/>
                      <a:tailEnd type="none" w="med" len="med"/>
                    </a:lnL>
                    <a:lnR w="9525" cap="flat" cmpd="sng" algn="ctr">
                      <a:solidFill>
                        <a:srgbClr val="FFFFFF"/>
                      </a:solidFill>
                      <a:prstDash val="dash"/>
                      <a:round/>
                      <a:headEnd type="none" w="med" len="med"/>
                      <a:tailEnd type="none" w="med" len="med"/>
                    </a:lnR>
                    <a:lnT w="9525" cap="flat" cmpd="sng">
                      <a:solidFill>
                        <a:srgbClr val="FFFFFF"/>
                      </a:solidFill>
                      <a:prstDash val="solid"/>
                      <a:round/>
                      <a:headEnd type="none" w="med" len="med"/>
                      <a:tailEnd type="none" w="med" len="med"/>
                    </a:lnT>
                    <a:lnB w="76200" cap="flat" cmpd="sng">
                      <a:solidFill>
                        <a:srgbClr val="FFFFFF"/>
                      </a:solidFill>
                      <a:prstDash val="solid"/>
                      <a:round/>
                      <a:headEnd type="none" w="med" len="med"/>
                      <a:tailEnd type="none" w="med" len="med"/>
                    </a:lnB>
                  </a:tcPr>
                </a:tc>
                <a:tc>
                  <a:txBody>
                    <a:bodyPr/>
                    <a:lstStyle/>
                    <a:p>
                      <a:pPr lvl="0" algn="ctr" rtl="0">
                        <a:spcBef>
                          <a:spcPts val="0"/>
                        </a:spcBef>
                        <a:buNone/>
                      </a:pPr>
                      <a:r>
                        <a:rPr lang="lv-LV" sz="1800" b="1">
                          <a:solidFill>
                            <a:srgbClr val="92D050"/>
                          </a:solidFill>
                          <a:effectLst>
                            <a:outerShdw blurRad="38100" dist="38100" dir="2700000" algn="tl">
                              <a:srgbClr val="000000">
                                <a:alpha val="43137"/>
                              </a:srgbClr>
                            </a:outerShdw>
                          </a:effectLst>
                          <a:latin typeface="Libre Baskerville"/>
                          <a:ea typeface="Libre Baskerville"/>
                          <a:cs typeface="Libre Baskerville"/>
                          <a:sym typeface="Libre Baskerville"/>
                        </a:rPr>
                        <a:t>+8,6%</a:t>
                      </a:r>
                      <a:endParaRPr lang="en" sz="1800" b="1">
                        <a:solidFill>
                          <a:srgbClr val="92D050"/>
                        </a:solidFill>
                        <a:effectLst>
                          <a:outerShdw blurRad="38100" dist="38100" dir="2700000" algn="tl">
                            <a:srgbClr val="000000">
                              <a:alpha val="43137"/>
                            </a:srgbClr>
                          </a:outerShdw>
                        </a:effectLst>
                        <a:latin typeface="Libre Baskerville"/>
                        <a:ea typeface="Libre Baskerville"/>
                        <a:cs typeface="Libre Baskerville"/>
                        <a:sym typeface="Libre Baskerville"/>
                      </a:endParaRPr>
                    </a:p>
                  </a:txBody>
                  <a:tcPr marL="91425" marR="91425" marT="68575" marB="68575" anchor="ctr">
                    <a:lnL w="9525" cap="flat" cmpd="sng" algn="ctr">
                      <a:solidFill>
                        <a:srgbClr val="FFFFFF"/>
                      </a:solidFill>
                      <a:prstDash val="dash"/>
                      <a:round/>
                      <a:headEnd type="none" w="med" len="med"/>
                      <a:tailEnd type="none" w="med" len="med"/>
                    </a:lnL>
                    <a:lnR w="76200" cap="flat" cmpd="sng" algn="ctr">
                      <a:solidFill>
                        <a:srgbClr val="FFFFFF"/>
                      </a:solidFill>
                      <a:prstDash val="solid"/>
                      <a:round/>
                      <a:headEnd type="none" w="med" len="med"/>
                      <a:tailEnd type="none" w="med" len="med"/>
                    </a:lnR>
                    <a:lnT w="9525" cap="flat" cmpd="sng">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32095097"/>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0" y="1601445"/>
            <a:ext cx="9144000" cy="1159799"/>
          </a:xfrm>
          <a:prstGeom prst="rect">
            <a:avLst/>
          </a:prstGeom>
        </p:spPr>
        <p:txBody>
          <a:bodyPr lIns="91425" tIns="91425" rIns="91425" bIns="91425" anchor="b" anchorCtr="0">
            <a:noAutofit/>
          </a:bodyPr>
          <a:lstStyle/>
          <a:p>
            <a:pPr lvl="0" rtl="0">
              <a:spcBef>
                <a:spcPts val="0"/>
              </a:spcBef>
              <a:buNone/>
            </a:pPr>
            <a:r>
              <a:rPr lang="lv-LV">
                <a:effectLst>
                  <a:outerShdw blurRad="38100" dist="38100" dir="2700000" algn="tl">
                    <a:srgbClr val="000000">
                      <a:alpha val="43137"/>
                    </a:srgbClr>
                  </a:outerShdw>
                </a:effectLst>
              </a:rPr>
              <a:t>10</a:t>
            </a:r>
            <a:r>
              <a:rPr lang="en">
                <a:effectLst>
                  <a:outerShdw blurRad="38100" dist="38100" dir="2700000" algn="tl">
                    <a:srgbClr val="000000">
                      <a:alpha val="43137"/>
                    </a:srgbClr>
                  </a:outerShdw>
                </a:effectLst>
              </a:rPr>
              <a:t>.</a:t>
            </a:r>
          </a:p>
          <a:p>
            <a:pPr lvl="0" rtl="0">
              <a:spcBef>
                <a:spcPts val="0"/>
              </a:spcBef>
              <a:buNone/>
            </a:pPr>
            <a:r>
              <a:rPr lang="lv-LV">
                <a:effectLst>
                  <a:outerShdw blurRad="38100" dist="38100" dir="2700000" algn="tl">
                    <a:srgbClr val="000000">
                      <a:alpha val="43137"/>
                    </a:srgbClr>
                  </a:outerShdw>
                </a:effectLst>
              </a:rPr>
              <a:t>Nozīmīgie darbi 2017. gadā</a:t>
            </a:r>
            <a:endParaRPr lang="en">
              <a:effectLst>
                <a:outerShdw blurRad="38100" dist="38100" dir="2700000" algn="tl">
                  <a:srgbClr val="000000">
                    <a:alpha val="43137"/>
                  </a:srgbClr>
                </a:outerShdw>
              </a:effectLst>
            </a:endParaRPr>
          </a:p>
        </p:txBody>
      </p:sp>
      <p:sp>
        <p:nvSpPr>
          <p:cNvPr id="73" name="Shape 73"/>
          <p:cNvSpPr txBox="1">
            <a:spLocks noGrp="1"/>
          </p:cNvSpPr>
          <p:nvPr>
            <p:ph type="subTitle" idx="1"/>
          </p:nvPr>
        </p:nvSpPr>
        <p:spPr>
          <a:xfrm>
            <a:off x="685800" y="2852116"/>
            <a:ext cx="7772400" cy="784799"/>
          </a:xfrm>
          <a:prstGeom prst="rect">
            <a:avLst/>
          </a:prstGeom>
        </p:spPr>
        <p:txBody>
          <a:bodyPr lIns="91425" tIns="91425" rIns="91425" bIns="91425" anchor="t" anchorCtr="0">
            <a:noAutofit/>
          </a:bodyPr>
          <a:lstStyle/>
          <a:p>
            <a:pPr lvl="0" rtl="0">
              <a:spcBef>
                <a:spcPts val="0"/>
              </a:spcBef>
              <a:buNone/>
            </a:pPr>
            <a:endParaRPr lang="en"/>
          </a:p>
        </p:txBody>
      </p:sp>
    </p:spTree>
    <p:extLst>
      <p:ext uri="{BB962C8B-B14F-4D97-AF65-F5344CB8AC3E}">
        <p14:creationId xmlns:p14="http://schemas.microsoft.com/office/powerpoint/2010/main" val="35669795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Darbi 2017. gadā</a:t>
            </a:r>
            <a:endParaRPr lang="en">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1337275" y="1476918"/>
            <a:ext cx="6862508" cy="3448800"/>
          </a:xfrm>
          <a:prstGeom prst="rect">
            <a:avLst/>
          </a:prstGeom>
        </p:spPr>
        <p:txBody>
          <a:bodyPr lIns="91425" tIns="91425" rIns="91425" bIns="91425" anchor="t" anchorCtr="0">
            <a:noAutofit/>
          </a:bodyPr>
          <a:lstStyle/>
          <a:p>
            <a:pPr marL="457200" indent="-457200"/>
            <a:r>
              <a:rPr lang="lv-LV">
                <a:effectLst>
                  <a:outerShdw blurRad="38100" dist="38100" dir="2700000" algn="tl">
                    <a:srgbClr val="000000">
                      <a:alpha val="43137"/>
                    </a:srgbClr>
                  </a:outerShdw>
                </a:effectLst>
              </a:rPr>
              <a:t>Tiesu apgabalu reformas turpināšana</a:t>
            </a:r>
          </a:p>
          <a:p>
            <a:pPr marL="457200" indent="-457200"/>
            <a:r>
              <a:rPr lang="lv-LV">
                <a:effectLst>
                  <a:outerShdw blurRad="38100" dist="38100" dir="2700000" algn="tl">
                    <a:srgbClr val="000000">
                      <a:alpha val="43137"/>
                    </a:srgbClr>
                  </a:outerShdw>
                </a:effectLst>
              </a:rPr>
              <a:t>Tiesu tulku reforma</a:t>
            </a:r>
          </a:p>
          <a:p>
            <a:pPr marL="457200" indent="-457200"/>
            <a:r>
              <a:rPr lang="lv-LV">
                <a:effectLst>
                  <a:outerShdw blurRad="38100" dist="38100" dir="2700000" algn="tl">
                    <a:srgbClr val="000000">
                      <a:alpha val="43137"/>
                    </a:srgbClr>
                  </a:outerShdw>
                </a:effectLst>
              </a:rPr>
              <a:t>Projekts «Justīcija attīstībai»</a:t>
            </a:r>
          </a:p>
          <a:p>
            <a:pPr marL="457200" indent="-457200"/>
            <a:r>
              <a:rPr lang="lv-LV">
                <a:effectLst>
                  <a:outerShdw blurRad="38100" dist="38100" dir="2700000" algn="tl">
                    <a:srgbClr val="000000">
                      <a:alpha val="43137"/>
                    </a:srgbClr>
                  </a:outerShdw>
                </a:effectLst>
              </a:rPr>
              <a:t>«E-lieta» projekts</a:t>
            </a:r>
          </a:p>
          <a:p>
            <a:pPr marL="457200" indent="-457200"/>
            <a:r>
              <a:rPr lang="lv-LV">
                <a:effectLst>
                  <a:outerShdw blurRad="38100" dist="38100" dir="2700000" algn="tl">
                    <a:srgbClr val="000000">
                      <a:alpha val="43137"/>
                    </a:srgbClr>
                  </a:outerShdw>
                </a:effectLst>
              </a:rPr>
              <a:t>Starptautiskā sadarbība</a:t>
            </a:r>
          </a:p>
          <a:p>
            <a:pPr marL="457200" indent="-457200"/>
            <a:r>
              <a:rPr lang="lv-LV">
                <a:effectLst>
                  <a:outerShdw blurRad="38100" dist="38100" dir="2700000" algn="tl">
                    <a:srgbClr val="000000">
                      <a:alpha val="43137"/>
                    </a:srgbClr>
                  </a:outerShdw>
                </a:effectLst>
              </a:rPr>
              <a:t>Būvniecības projekti Jēkabpilī, Tukumā un Ventspilī</a:t>
            </a:r>
          </a:p>
          <a:p>
            <a:pPr marL="457200" indent="-457200"/>
            <a:endParaRPr lang="lv-LV">
              <a:effectLst>
                <a:outerShdw blurRad="38100" dist="38100" dir="2700000" algn="tl">
                  <a:srgbClr val="000000">
                    <a:alpha val="43137"/>
                  </a:srgbClr>
                </a:outerShdw>
              </a:effectLst>
            </a:endParaRPr>
          </a:p>
          <a:p>
            <a:pPr marL="457200" lvl="2" indent="-457200"/>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9470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0" y="1601445"/>
            <a:ext cx="9144000" cy="1159799"/>
          </a:xfrm>
          <a:prstGeom prst="rect">
            <a:avLst/>
          </a:prstGeom>
        </p:spPr>
        <p:txBody>
          <a:bodyPr lIns="91425" tIns="91425" rIns="91425" bIns="91425" anchor="b" anchorCtr="0">
            <a:noAutofit/>
          </a:bodyPr>
          <a:lstStyle/>
          <a:p>
            <a:pPr lvl="0" rtl="0">
              <a:spcBef>
                <a:spcPts val="0"/>
              </a:spcBef>
              <a:buNone/>
            </a:pPr>
            <a:r>
              <a:rPr lang="lv-LV">
                <a:effectLst>
                  <a:outerShdw blurRad="38100" dist="38100" dir="2700000" algn="tl">
                    <a:srgbClr val="000000">
                      <a:alpha val="43137"/>
                    </a:srgbClr>
                  </a:outerShdw>
                </a:effectLst>
              </a:rPr>
              <a:t>11</a:t>
            </a:r>
            <a:r>
              <a:rPr lang="en">
                <a:effectLst>
                  <a:outerShdw blurRad="38100" dist="38100" dir="2700000" algn="tl">
                    <a:srgbClr val="000000">
                      <a:alpha val="43137"/>
                    </a:srgbClr>
                  </a:outerShdw>
                </a:effectLst>
              </a:rPr>
              <a:t>.</a:t>
            </a:r>
          </a:p>
          <a:p>
            <a:pPr lvl="0" rtl="0">
              <a:spcBef>
                <a:spcPts val="0"/>
              </a:spcBef>
              <a:buNone/>
            </a:pPr>
            <a:r>
              <a:rPr lang="lv-LV">
                <a:effectLst>
                  <a:outerShdw blurRad="38100" dist="38100" dir="2700000" algn="tl">
                    <a:srgbClr val="000000">
                      <a:alpha val="43137"/>
                    </a:srgbClr>
                  </a:outerShdw>
                </a:effectLst>
              </a:rPr>
              <a:t>Izaicinājumi 2017. gadā</a:t>
            </a:r>
            <a:endParaRPr lang="en">
              <a:effectLst>
                <a:outerShdw blurRad="38100" dist="38100" dir="2700000" algn="tl">
                  <a:srgbClr val="000000">
                    <a:alpha val="43137"/>
                  </a:srgbClr>
                </a:outerShdw>
              </a:effectLst>
            </a:endParaRPr>
          </a:p>
        </p:txBody>
      </p:sp>
      <p:sp>
        <p:nvSpPr>
          <p:cNvPr id="73" name="Shape 73"/>
          <p:cNvSpPr txBox="1">
            <a:spLocks noGrp="1"/>
          </p:cNvSpPr>
          <p:nvPr>
            <p:ph type="subTitle" idx="1"/>
          </p:nvPr>
        </p:nvSpPr>
        <p:spPr>
          <a:xfrm>
            <a:off x="685800" y="2852116"/>
            <a:ext cx="7772400" cy="784799"/>
          </a:xfrm>
          <a:prstGeom prst="rect">
            <a:avLst/>
          </a:prstGeom>
        </p:spPr>
        <p:txBody>
          <a:bodyPr lIns="91425" tIns="91425" rIns="91425" bIns="91425" anchor="t" anchorCtr="0">
            <a:noAutofit/>
          </a:bodyPr>
          <a:lstStyle/>
          <a:p>
            <a:pPr lvl="0" rtl="0">
              <a:spcBef>
                <a:spcPts val="0"/>
              </a:spcBef>
              <a:buNone/>
            </a:pPr>
            <a:endParaRPr lang="en"/>
          </a:p>
        </p:txBody>
      </p:sp>
    </p:spTree>
    <p:extLst>
      <p:ext uri="{BB962C8B-B14F-4D97-AF65-F5344CB8AC3E}">
        <p14:creationId xmlns:p14="http://schemas.microsoft.com/office/powerpoint/2010/main" val="89488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Izaicinājumi</a:t>
            </a:r>
            <a:endParaRPr lang="en">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1337275" y="1476918"/>
            <a:ext cx="5458380" cy="3448800"/>
          </a:xfrm>
          <a:prstGeom prst="rect">
            <a:avLst/>
          </a:prstGeom>
        </p:spPr>
        <p:txBody>
          <a:bodyPr lIns="91425" tIns="91425" rIns="91425" bIns="91425" anchor="t" anchorCtr="0">
            <a:noAutofit/>
          </a:bodyPr>
          <a:lstStyle/>
          <a:p>
            <a:pPr marL="457200" indent="-457200"/>
            <a:r>
              <a:rPr lang="lv-LV">
                <a:effectLst>
                  <a:outerShdw blurRad="38100" dist="38100" dir="2700000" algn="tl">
                    <a:srgbClr val="000000">
                      <a:alpha val="43137"/>
                    </a:srgbClr>
                  </a:outerShdw>
                </a:effectLst>
              </a:rPr>
              <a:t>Tiesnešu atlīdzība</a:t>
            </a:r>
          </a:p>
          <a:p>
            <a:pPr marL="457200" indent="-457200"/>
            <a:r>
              <a:rPr lang="lv-LV">
                <a:effectLst>
                  <a:outerShdw blurRad="38100" dist="38100" dir="2700000" algn="tl">
                    <a:srgbClr val="000000">
                      <a:alpha val="43137"/>
                    </a:srgbClr>
                  </a:outerShdw>
                </a:effectLst>
              </a:rPr>
              <a:t>Tiesu drošība</a:t>
            </a:r>
          </a:p>
          <a:p>
            <a:pPr marL="457200" indent="-457200"/>
            <a:r>
              <a:rPr lang="lv-LV">
                <a:effectLst>
                  <a:outerShdw blurRad="38100" dist="38100" dir="2700000" algn="tl">
                    <a:srgbClr val="000000">
                      <a:alpha val="43137"/>
                    </a:srgbClr>
                  </a:outerShdw>
                </a:effectLst>
              </a:rPr>
              <a:t>Kiberdrošība</a:t>
            </a:r>
          </a:p>
          <a:p>
            <a:pPr marL="457200" indent="-457200"/>
            <a:r>
              <a:rPr lang="lv-LV">
                <a:effectLst>
                  <a:outerShdw blurRad="38100" dist="38100" dir="2700000" algn="tl">
                    <a:srgbClr val="000000">
                      <a:alpha val="43137"/>
                    </a:srgbClr>
                  </a:outerShdw>
                </a:effectLst>
              </a:rPr>
              <a:t>Videokonferenču pakalpojuma nodrošināšana</a:t>
            </a:r>
          </a:p>
          <a:p>
            <a:pPr marL="457200" indent="-457200"/>
            <a:r>
              <a:rPr lang="lv-LV">
                <a:effectLst>
                  <a:outerShdw blurRad="38100" dist="38100" dir="2700000" algn="tl">
                    <a:srgbClr val="000000">
                      <a:alpha val="43137"/>
                    </a:srgbClr>
                  </a:outerShdw>
                </a:effectLst>
              </a:rPr>
              <a:t>Efektīva starpiestāžu sadarbība «E-lieta» ietvaros</a:t>
            </a:r>
          </a:p>
          <a:p>
            <a:pPr marL="457200" indent="-457200"/>
            <a:r>
              <a:rPr lang="lv-LV">
                <a:effectLst>
                  <a:outerShdw blurRad="38100" dist="38100" dir="2700000" algn="tl">
                    <a:srgbClr val="000000">
                      <a:alpha val="43137"/>
                    </a:srgbClr>
                  </a:outerShdw>
                </a:effectLst>
              </a:rPr>
              <a:t>Vienots arhīvs tiesām</a:t>
            </a:r>
          </a:p>
        </p:txBody>
      </p:sp>
    </p:spTree>
    <p:extLst>
      <p:ext uri="{BB962C8B-B14F-4D97-AF65-F5344CB8AC3E}">
        <p14:creationId xmlns:p14="http://schemas.microsoft.com/office/powerpoint/2010/main" val="1710470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idx="4294967295"/>
          </p:nvPr>
        </p:nvSpPr>
        <p:spPr>
          <a:xfrm>
            <a:off x="1452225" y="2497750"/>
            <a:ext cx="6239399" cy="1159799"/>
          </a:xfrm>
          <a:prstGeom prst="rect">
            <a:avLst/>
          </a:prstGeom>
        </p:spPr>
        <p:txBody>
          <a:bodyPr lIns="91425" tIns="91425" rIns="91425" bIns="91425" anchor="b" anchorCtr="0">
            <a:noAutofit/>
          </a:bodyPr>
          <a:lstStyle/>
          <a:p>
            <a:pPr lvl="0" rtl="0">
              <a:spcBef>
                <a:spcPts val="0"/>
              </a:spcBef>
              <a:buNone/>
            </a:pPr>
            <a:r>
              <a:rPr lang="lv-LV" sz="7200">
                <a:effectLst>
                  <a:outerShdw blurRad="38100" dist="38100" dir="2700000" algn="tl">
                    <a:srgbClr val="000000">
                      <a:alpha val="43137"/>
                    </a:srgbClr>
                  </a:outerShdw>
                </a:effectLst>
              </a:rPr>
              <a:t>Inovācijas!</a:t>
            </a:r>
            <a:endParaRPr lang="en" sz="7200">
              <a:effectLst>
                <a:outerShdw blurRad="38100" dist="38100" dir="2700000" algn="tl">
                  <a:srgbClr val="000000">
                    <a:alpha val="43137"/>
                  </a:srgbClr>
                </a:outerShdw>
              </a:effectLst>
            </a:endParaRPr>
          </a:p>
        </p:txBody>
      </p:sp>
      <p:sp>
        <p:nvSpPr>
          <p:cNvPr id="90" name="Shape 90"/>
          <p:cNvSpPr txBox="1">
            <a:spLocks noGrp="1"/>
          </p:cNvSpPr>
          <p:nvPr>
            <p:ph type="subTitle" idx="4294967295"/>
          </p:nvPr>
        </p:nvSpPr>
        <p:spPr>
          <a:xfrm>
            <a:off x="0" y="3411554"/>
            <a:ext cx="9143999" cy="784799"/>
          </a:xfrm>
          <a:prstGeom prst="rect">
            <a:avLst/>
          </a:prstGeom>
        </p:spPr>
        <p:txBody>
          <a:bodyPr lIns="91425" tIns="91425" rIns="91425" bIns="91425" anchor="t" anchorCtr="0">
            <a:noAutofit/>
          </a:bodyPr>
          <a:lstStyle/>
          <a:p>
            <a:pPr algn="ctr">
              <a:buNone/>
            </a:pPr>
            <a:endParaRPr lang="en" sz="1400"/>
          </a:p>
        </p:txBody>
      </p:sp>
      <p:grpSp>
        <p:nvGrpSpPr>
          <p:cNvPr id="91" name="Shape 91"/>
          <p:cNvGrpSpPr/>
          <p:nvPr/>
        </p:nvGrpSpPr>
        <p:grpSpPr>
          <a:xfrm>
            <a:off x="3900226" y="1130971"/>
            <a:ext cx="1343546" cy="1321121"/>
            <a:chOff x="6425125" y="4312575"/>
            <a:chExt cx="846275" cy="832150"/>
          </a:xfrm>
        </p:grpSpPr>
        <p:sp>
          <p:nvSpPr>
            <p:cNvPr id="92" name="Shape 92"/>
            <p:cNvSpPr/>
            <p:nvPr/>
          </p:nvSpPr>
          <p:spPr>
            <a:xfrm>
              <a:off x="6425125" y="4312575"/>
              <a:ext cx="691125" cy="691125"/>
            </a:xfrm>
            <a:custGeom>
              <a:avLst/>
              <a:gdLst/>
              <a:ahLst/>
              <a:cxnLst/>
              <a:rect l="0" t="0" r="0" b="0"/>
              <a:pathLst>
                <a:path w="27645" h="27645" extrusionOk="0">
                  <a:moveTo>
                    <a:pt x="16079" y="1881"/>
                  </a:moveTo>
                  <a:lnTo>
                    <a:pt x="16174" y="1975"/>
                  </a:lnTo>
                  <a:lnTo>
                    <a:pt x="16268" y="2163"/>
                  </a:lnTo>
                  <a:lnTo>
                    <a:pt x="16362" y="2257"/>
                  </a:lnTo>
                  <a:lnTo>
                    <a:pt x="16268" y="2351"/>
                  </a:lnTo>
                  <a:lnTo>
                    <a:pt x="16174" y="2445"/>
                  </a:lnTo>
                  <a:lnTo>
                    <a:pt x="13353" y="5266"/>
                  </a:lnTo>
                  <a:lnTo>
                    <a:pt x="13259" y="5454"/>
                  </a:lnTo>
                  <a:lnTo>
                    <a:pt x="12977" y="5454"/>
                  </a:lnTo>
                  <a:lnTo>
                    <a:pt x="12883" y="5266"/>
                  </a:lnTo>
                  <a:lnTo>
                    <a:pt x="12789" y="5172"/>
                  </a:lnTo>
                  <a:lnTo>
                    <a:pt x="12789" y="5078"/>
                  </a:lnTo>
                  <a:lnTo>
                    <a:pt x="12789" y="4889"/>
                  </a:lnTo>
                  <a:lnTo>
                    <a:pt x="12883" y="4795"/>
                  </a:lnTo>
                  <a:lnTo>
                    <a:pt x="15703" y="1975"/>
                  </a:lnTo>
                  <a:lnTo>
                    <a:pt x="15891" y="1881"/>
                  </a:lnTo>
                  <a:close/>
                  <a:moveTo>
                    <a:pt x="15609" y="10719"/>
                  </a:moveTo>
                  <a:lnTo>
                    <a:pt x="16832" y="11942"/>
                  </a:lnTo>
                  <a:lnTo>
                    <a:pt x="16550" y="12318"/>
                  </a:lnTo>
                  <a:lnTo>
                    <a:pt x="16268" y="12506"/>
                  </a:lnTo>
                  <a:lnTo>
                    <a:pt x="15045" y="11283"/>
                  </a:lnTo>
                  <a:lnTo>
                    <a:pt x="15233" y="11001"/>
                  </a:lnTo>
                  <a:lnTo>
                    <a:pt x="15421" y="10813"/>
                  </a:lnTo>
                  <a:lnTo>
                    <a:pt x="15609" y="10719"/>
                  </a:lnTo>
                  <a:close/>
                  <a:moveTo>
                    <a:pt x="17866" y="3573"/>
                  </a:moveTo>
                  <a:lnTo>
                    <a:pt x="24072" y="9779"/>
                  </a:lnTo>
                  <a:lnTo>
                    <a:pt x="20687" y="13164"/>
                  </a:lnTo>
                  <a:lnTo>
                    <a:pt x="14481" y="6958"/>
                  </a:lnTo>
                  <a:lnTo>
                    <a:pt x="17866" y="3573"/>
                  </a:lnTo>
                  <a:close/>
                  <a:moveTo>
                    <a:pt x="25482" y="11283"/>
                  </a:moveTo>
                  <a:lnTo>
                    <a:pt x="25576" y="11377"/>
                  </a:lnTo>
                  <a:lnTo>
                    <a:pt x="25670" y="11565"/>
                  </a:lnTo>
                  <a:lnTo>
                    <a:pt x="25764" y="11659"/>
                  </a:lnTo>
                  <a:lnTo>
                    <a:pt x="25670" y="11754"/>
                  </a:lnTo>
                  <a:lnTo>
                    <a:pt x="25576" y="11848"/>
                  </a:lnTo>
                  <a:lnTo>
                    <a:pt x="22755" y="14668"/>
                  </a:lnTo>
                  <a:lnTo>
                    <a:pt x="22661" y="14856"/>
                  </a:lnTo>
                  <a:lnTo>
                    <a:pt x="22379" y="14856"/>
                  </a:lnTo>
                  <a:lnTo>
                    <a:pt x="22285" y="14668"/>
                  </a:lnTo>
                  <a:lnTo>
                    <a:pt x="22191" y="14574"/>
                  </a:lnTo>
                  <a:lnTo>
                    <a:pt x="22191" y="14480"/>
                  </a:lnTo>
                  <a:lnTo>
                    <a:pt x="22191" y="14292"/>
                  </a:lnTo>
                  <a:lnTo>
                    <a:pt x="22285" y="14198"/>
                  </a:lnTo>
                  <a:lnTo>
                    <a:pt x="25106" y="11377"/>
                  </a:lnTo>
                  <a:lnTo>
                    <a:pt x="25200" y="11283"/>
                  </a:lnTo>
                  <a:close/>
                  <a:moveTo>
                    <a:pt x="13729" y="12600"/>
                  </a:moveTo>
                  <a:lnTo>
                    <a:pt x="15045" y="13916"/>
                  </a:lnTo>
                  <a:lnTo>
                    <a:pt x="14857" y="14386"/>
                  </a:lnTo>
                  <a:lnTo>
                    <a:pt x="14575" y="14856"/>
                  </a:lnTo>
                  <a:lnTo>
                    <a:pt x="14293" y="15233"/>
                  </a:lnTo>
                  <a:lnTo>
                    <a:pt x="13823" y="15515"/>
                  </a:lnTo>
                  <a:lnTo>
                    <a:pt x="11378" y="17019"/>
                  </a:lnTo>
                  <a:lnTo>
                    <a:pt x="10532" y="16173"/>
                  </a:lnTo>
                  <a:lnTo>
                    <a:pt x="12036" y="13728"/>
                  </a:lnTo>
                  <a:lnTo>
                    <a:pt x="12318" y="13352"/>
                  </a:lnTo>
                  <a:lnTo>
                    <a:pt x="12789" y="12976"/>
                  </a:lnTo>
                  <a:lnTo>
                    <a:pt x="13259" y="12788"/>
                  </a:lnTo>
                  <a:lnTo>
                    <a:pt x="13729" y="12600"/>
                  </a:lnTo>
                  <a:close/>
                  <a:moveTo>
                    <a:pt x="9027" y="17301"/>
                  </a:moveTo>
                  <a:lnTo>
                    <a:pt x="10250" y="18523"/>
                  </a:lnTo>
                  <a:lnTo>
                    <a:pt x="10062" y="18900"/>
                  </a:lnTo>
                  <a:lnTo>
                    <a:pt x="9686" y="19088"/>
                  </a:lnTo>
                  <a:lnTo>
                    <a:pt x="8463" y="17865"/>
                  </a:lnTo>
                  <a:lnTo>
                    <a:pt x="8745" y="17489"/>
                  </a:lnTo>
                  <a:lnTo>
                    <a:pt x="9027" y="17301"/>
                  </a:lnTo>
                  <a:close/>
                  <a:moveTo>
                    <a:pt x="7523" y="19558"/>
                  </a:moveTo>
                  <a:lnTo>
                    <a:pt x="8087" y="20122"/>
                  </a:lnTo>
                  <a:lnTo>
                    <a:pt x="2540" y="25576"/>
                  </a:lnTo>
                  <a:lnTo>
                    <a:pt x="2351" y="25764"/>
                  </a:lnTo>
                  <a:lnTo>
                    <a:pt x="2069" y="25764"/>
                  </a:lnTo>
                  <a:lnTo>
                    <a:pt x="1975" y="25576"/>
                  </a:lnTo>
                  <a:lnTo>
                    <a:pt x="1881" y="25482"/>
                  </a:lnTo>
                  <a:lnTo>
                    <a:pt x="1881" y="25388"/>
                  </a:lnTo>
                  <a:lnTo>
                    <a:pt x="1881" y="25199"/>
                  </a:lnTo>
                  <a:lnTo>
                    <a:pt x="1975" y="25105"/>
                  </a:lnTo>
                  <a:lnTo>
                    <a:pt x="7523" y="19558"/>
                  </a:lnTo>
                  <a:close/>
                  <a:moveTo>
                    <a:pt x="15515" y="0"/>
                  </a:moveTo>
                  <a:lnTo>
                    <a:pt x="15139" y="94"/>
                  </a:lnTo>
                  <a:lnTo>
                    <a:pt x="14763" y="376"/>
                  </a:lnTo>
                  <a:lnTo>
                    <a:pt x="14387" y="658"/>
                  </a:lnTo>
                  <a:lnTo>
                    <a:pt x="11566" y="3479"/>
                  </a:lnTo>
                  <a:lnTo>
                    <a:pt x="11284" y="3855"/>
                  </a:lnTo>
                  <a:lnTo>
                    <a:pt x="11096" y="4231"/>
                  </a:lnTo>
                  <a:lnTo>
                    <a:pt x="10908" y="4607"/>
                  </a:lnTo>
                  <a:lnTo>
                    <a:pt x="10908" y="5078"/>
                  </a:lnTo>
                  <a:lnTo>
                    <a:pt x="10908" y="5548"/>
                  </a:lnTo>
                  <a:lnTo>
                    <a:pt x="11096" y="5924"/>
                  </a:lnTo>
                  <a:lnTo>
                    <a:pt x="11284" y="6300"/>
                  </a:lnTo>
                  <a:lnTo>
                    <a:pt x="11566" y="6676"/>
                  </a:lnTo>
                  <a:lnTo>
                    <a:pt x="11942" y="6958"/>
                  </a:lnTo>
                  <a:lnTo>
                    <a:pt x="12224" y="7146"/>
                  </a:lnTo>
                  <a:lnTo>
                    <a:pt x="12318" y="7334"/>
                  </a:lnTo>
                  <a:lnTo>
                    <a:pt x="12506" y="7616"/>
                  </a:lnTo>
                  <a:lnTo>
                    <a:pt x="14293" y="9403"/>
                  </a:lnTo>
                  <a:lnTo>
                    <a:pt x="14011" y="9685"/>
                  </a:lnTo>
                  <a:lnTo>
                    <a:pt x="13729" y="10061"/>
                  </a:lnTo>
                  <a:lnTo>
                    <a:pt x="13541" y="10437"/>
                  </a:lnTo>
                  <a:lnTo>
                    <a:pt x="13353" y="10813"/>
                  </a:lnTo>
                  <a:lnTo>
                    <a:pt x="12506" y="11095"/>
                  </a:lnTo>
                  <a:lnTo>
                    <a:pt x="11754" y="11471"/>
                  </a:lnTo>
                  <a:lnTo>
                    <a:pt x="11002" y="12036"/>
                  </a:lnTo>
                  <a:lnTo>
                    <a:pt x="10532" y="12788"/>
                  </a:lnTo>
                  <a:lnTo>
                    <a:pt x="8839" y="15515"/>
                  </a:lnTo>
                  <a:lnTo>
                    <a:pt x="8463" y="15609"/>
                  </a:lnTo>
                  <a:lnTo>
                    <a:pt x="8087" y="15797"/>
                  </a:lnTo>
                  <a:lnTo>
                    <a:pt x="7711" y="16079"/>
                  </a:lnTo>
                  <a:lnTo>
                    <a:pt x="7429" y="16361"/>
                  </a:lnTo>
                  <a:lnTo>
                    <a:pt x="7147" y="16643"/>
                  </a:lnTo>
                  <a:lnTo>
                    <a:pt x="6959" y="17019"/>
                  </a:lnTo>
                  <a:lnTo>
                    <a:pt x="6771" y="17395"/>
                  </a:lnTo>
                  <a:lnTo>
                    <a:pt x="6677" y="17865"/>
                  </a:lnTo>
                  <a:lnTo>
                    <a:pt x="659" y="23695"/>
                  </a:lnTo>
                  <a:lnTo>
                    <a:pt x="377" y="24071"/>
                  </a:lnTo>
                  <a:lnTo>
                    <a:pt x="95" y="24447"/>
                  </a:lnTo>
                  <a:lnTo>
                    <a:pt x="1" y="24917"/>
                  </a:lnTo>
                  <a:lnTo>
                    <a:pt x="1" y="25388"/>
                  </a:lnTo>
                  <a:lnTo>
                    <a:pt x="1" y="25764"/>
                  </a:lnTo>
                  <a:lnTo>
                    <a:pt x="95" y="26234"/>
                  </a:lnTo>
                  <a:lnTo>
                    <a:pt x="377" y="26610"/>
                  </a:lnTo>
                  <a:lnTo>
                    <a:pt x="659" y="26986"/>
                  </a:lnTo>
                  <a:lnTo>
                    <a:pt x="941" y="27268"/>
                  </a:lnTo>
                  <a:lnTo>
                    <a:pt x="1317" y="27456"/>
                  </a:lnTo>
                  <a:lnTo>
                    <a:pt x="1787" y="27550"/>
                  </a:lnTo>
                  <a:lnTo>
                    <a:pt x="2257" y="27644"/>
                  </a:lnTo>
                  <a:lnTo>
                    <a:pt x="2634" y="27550"/>
                  </a:lnTo>
                  <a:lnTo>
                    <a:pt x="3104" y="27456"/>
                  </a:lnTo>
                  <a:lnTo>
                    <a:pt x="3480" y="27268"/>
                  </a:lnTo>
                  <a:lnTo>
                    <a:pt x="3856" y="26892"/>
                  </a:lnTo>
                  <a:lnTo>
                    <a:pt x="9780" y="20968"/>
                  </a:lnTo>
                  <a:lnTo>
                    <a:pt x="10250" y="20874"/>
                  </a:lnTo>
                  <a:lnTo>
                    <a:pt x="10626" y="20686"/>
                  </a:lnTo>
                  <a:lnTo>
                    <a:pt x="11002" y="20498"/>
                  </a:lnTo>
                  <a:lnTo>
                    <a:pt x="11284" y="20216"/>
                  </a:lnTo>
                  <a:lnTo>
                    <a:pt x="11566" y="19934"/>
                  </a:lnTo>
                  <a:lnTo>
                    <a:pt x="11848" y="19558"/>
                  </a:lnTo>
                  <a:lnTo>
                    <a:pt x="12036" y="19182"/>
                  </a:lnTo>
                  <a:lnTo>
                    <a:pt x="12130" y="18806"/>
                  </a:lnTo>
                  <a:lnTo>
                    <a:pt x="14857" y="17113"/>
                  </a:lnTo>
                  <a:lnTo>
                    <a:pt x="15515" y="16643"/>
                  </a:lnTo>
                  <a:lnTo>
                    <a:pt x="16174" y="15985"/>
                  </a:lnTo>
                  <a:lnTo>
                    <a:pt x="16550" y="15139"/>
                  </a:lnTo>
                  <a:lnTo>
                    <a:pt x="16832" y="14292"/>
                  </a:lnTo>
                  <a:lnTo>
                    <a:pt x="17208" y="14104"/>
                  </a:lnTo>
                  <a:lnTo>
                    <a:pt x="17584" y="13916"/>
                  </a:lnTo>
                  <a:lnTo>
                    <a:pt x="17960" y="13634"/>
                  </a:lnTo>
                  <a:lnTo>
                    <a:pt x="18242" y="13352"/>
                  </a:lnTo>
                  <a:lnTo>
                    <a:pt x="20029" y="15139"/>
                  </a:lnTo>
                  <a:lnTo>
                    <a:pt x="20217" y="15327"/>
                  </a:lnTo>
                  <a:lnTo>
                    <a:pt x="20499" y="15421"/>
                  </a:lnTo>
                  <a:lnTo>
                    <a:pt x="20687" y="15797"/>
                  </a:lnTo>
                  <a:lnTo>
                    <a:pt x="20969" y="16079"/>
                  </a:lnTo>
                  <a:lnTo>
                    <a:pt x="21345" y="16361"/>
                  </a:lnTo>
                  <a:lnTo>
                    <a:pt x="21721" y="16549"/>
                  </a:lnTo>
                  <a:lnTo>
                    <a:pt x="22097" y="16737"/>
                  </a:lnTo>
                  <a:lnTo>
                    <a:pt x="23038" y="16737"/>
                  </a:lnTo>
                  <a:lnTo>
                    <a:pt x="23414" y="16549"/>
                  </a:lnTo>
                  <a:lnTo>
                    <a:pt x="23790" y="16361"/>
                  </a:lnTo>
                  <a:lnTo>
                    <a:pt x="24166" y="16079"/>
                  </a:lnTo>
                  <a:lnTo>
                    <a:pt x="26987" y="13258"/>
                  </a:lnTo>
                  <a:lnTo>
                    <a:pt x="27269" y="12882"/>
                  </a:lnTo>
                  <a:lnTo>
                    <a:pt x="27551" y="12506"/>
                  </a:lnTo>
                  <a:lnTo>
                    <a:pt x="27645" y="12036"/>
                  </a:lnTo>
                  <a:lnTo>
                    <a:pt x="27645" y="11659"/>
                  </a:lnTo>
                  <a:lnTo>
                    <a:pt x="27645" y="11189"/>
                  </a:lnTo>
                  <a:lnTo>
                    <a:pt x="27551" y="10813"/>
                  </a:lnTo>
                  <a:lnTo>
                    <a:pt x="27269" y="10437"/>
                  </a:lnTo>
                  <a:lnTo>
                    <a:pt x="26987" y="10061"/>
                  </a:lnTo>
                  <a:lnTo>
                    <a:pt x="26705" y="9779"/>
                  </a:lnTo>
                  <a:lnTo>
                    <a:pt x="26329" y="9591"/>
                  </a:lnTo>
                  <a:lnTo>
                    <a:pt x="26234" y="9309"/>
                  </a:lnTo>
                  <a:lnTo>
                    <a:pt x="26046" y="9121"/>
                  </a:lnTo>
                  <a:lnTo>
                    <a:pt x="18524" y="1599"/>
                  </a:lnTo>
                  <a:lnTo>
                    <a:pt x="18336" y="1410"/>
                  </a:lnTo>
                  <a:lnTo>
                    <a:pt x="18054" y="1316"/>
                  </a:lnTo>
                  <a:lnTo>
                    <a:pt x="17866" y="940"/>
                  </a:lnTo>
                  <a:lnTo>
                    <a:pt x="17584" y="658"/>
                  </a:lnTo>
                  <a:lnTo>
                    <a:pt x="17208" y="376"/>
                  </a:lnTo>
                  <a:lnTo>
                    <a:pt x="16832" y="94"/>
                  </a:lnTo>
                  <a:lnTo>
                    <a:pt x="1645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6801250" y="4956650"/>
              <a:ext cx="470150" cy="188075"/>
            </a:xfrm>
            <a:custGeom>
              <a:avLst/>
              <a:gdLst/>
              <a:ahLst/>
              <a:cxnLst/>
              <a:rect l="0" t="0" r="0" b="0"/>
              <a:pathLst>
                <a:path w="18806" h="7523" extrusionOk="0">
                  <a:moveTo>
                    <a:pt x="14104" y="1881"/>
                  </a:moveTo>
                  <a:lnTo>
                    <a:pt x="14104" y="2821"/>
                  </a:lnTo>
                  <a:lnTo>
                    <a:pt x="4702" y="2821"/>
                  </a:lnTo>
                  <a:lnTo>
                    <a:pt x="4702" y="1881"/>
                  </a:lnTo>
                  <a:close/>
                  <a:moveTo>
                    <a:pt x="15515" y="4702"/>
                  </a:moveTo>
                  <a:lnTo>
                    <a:pt x="15985" y="4890"/>
                  </a:lnTo>
                  <a:lnTo>
                    <a:pt x="16361" y="5266"/>
                  </a:lnTo>
                  <a:lnTo>
                    <a:pt x="16643" y="5642"/>
                  </a:lnTo>
                  <a:lnTo>
                    <a:pt x="2069" y="5642"/>
                  </a:lnTo>
                  <a:lnTo>
                    <a:pt x="2445" y="5266"/>
                  </a:lnTo>
                  <a:lnTo>
                    <a:pt x="2821" y="4890"/>
                  </a:lnTo>
                  <a:lnTo>
                    <a:pt x="3197" y="4702"/>
                  </a:lnTo>
                  <a:close/>
                  <a:moveTo>
                    <a:pt x="3385" y="1"/>
                  </a:moveTo>
                  <a:lnTo>
                    <a:pt x="3103" y="283"/>
                  </a:lnTo>
                  <a:lnTo>
                    <a:pt x="2821" y="565"/>
                  </a:lnTo>
                  <a:lnTo>
                    <a:pt x="2821" y="941"/>
                  </a:lnTo>
                  <a:lnTo>
                    <a:pt x="2821" y="2915"/>
                  </a:lnTo>
                  <a:lnTo>
                    <a:pt x="2163" y="3104"/>
                  </a:lnTo>
                  <a:lnTo>
                    <a:pt x="1693" y="3386"/>
                  </a:lnTo>
                  <a:lnTo>
                    <a:pt x="1223" y="3762"/>
                  </a:lnTo>
                  <a:lnTo>
                    <a:pt x="752" y="4232"/>
                  </a:lnTo>
                  <a:lnTo>
                    <a:pt x="470" y="4702"/>
                  </a:lnTo>
                  <a:lnTo>
                    <a:pt x="188" y="5266"/>
                  </a:lnTo>
                  <a:lnTo>
                    <a:pt x="0" y="5924"/>
                  </a:lnTo>
                  <a:lnTo>
                    <a:pt x="0" y="6583"/>
                  </a:lnTo>
                  <a:lnTo>
                    <a:pt x="0" y="6959"/>
                  </a:lnTo>
                  <a:lnTo>
                    <a:pt x="282" y="7241"/>
                  </a:lnTo>
                  <a:lnTo>
                    <a:pt x="564" y="7429"/>
                  </a:lnTo>
                  <a:lnTo>
                    <a:pt x="940" y="7523"/>
                  </a:lnTo>
                  <a:lnTo>
                    <a:pt x="17865" y="7523"/>
                  </a:lnTo>
                  <a:lnTo>
                    <a:pt x="18242" y="7429"/>
                  </a:lnTo>
                  <a:lnTo>
                    <a:pt x="18524" y="7241"/>
                  </a:lnTo>
                  <a:lnTo>
                    <a:pt x="18712" y="6959"/>
                  </a:lnTo>
                  <a:lnTo>
                    <a:pt x="18806" y="6583"/>
                  </a:lnTo>
                  <a:lnTo>
                    <a:pt x="18712" y="5924"/>
                  </a:lnTo>
                  <a:lnTo>
                    <a:pt x="18524" y="5266"/>
                  </a:lnTo>
                  <a:lnTo>
                    <a:pt x="18336" y="4702"/>
                  </a:lnTo>
                  <a:lnTo>
                    <a:pt x="17959" y="4232"/>
                  </a:lnTo>
                  <a:lnTo>
                    <a:pt x="17583" y="3762"/>
                  </a:lnTo>
                  <a:lnTo>
                    <a:pt x="17113" y="3386"/>
                  </a:lnTo>
                  <a:lnTo>
                    <a:pt x="16549" y="3104"/>
                  </a:lnTo>
                  <a:lnTo>
                    <a:pt x="15985" y="2915"/>
                  </a:lnTo>
                  <a:lnTo>
                    <a:pt x="15985" y="941"/>
                  </a:lnTo>
                  <a:lnTo>
                    <a:pt x="15891" y="565"/>
                  </a:lnTo>
                  <a:lnTo>
                    <a:pt x="15703" y="283"/>
                  </a:lnTo>
                  <a:lnTo>
                    <a:pt x="1542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body" idx="1"/>
          </p:nvPr>
        </p:nvSpPr>
        <p:spPr>
          <a:xfrm>
            <a:off x="1489575" y="2161800"/>
            <a:ext cx="6164699" cy="819899"/>
          </a:xfrm>
          <a:prstGeom prst="rect">
            <a:avLst/>
          </a:prstGeom>
        </p:spPr>
        <p:txBody>
          <a:bodyPr lIns="91425" tIns="91425" rIns="91425" bIns="91425" anchor="ctr" anchorCtr="0">
            <a:noAutofit/>
          </a:bodyPr>
          <a:lstStyle/>
          <a:p>
            <a:pPr>
              <a:buNone/>
            </a:pPr>
            <a:r>
              <a:rPr lang="lv-LV">
                <a:effectLst>
                  <a:outerShdw blurRad="38100" dist="38100" dir="2700000" algn="tl">
                    <a:srgbClr val="000000">
                      <a:alpha val="43137"/>
                    </a:srgbClr>
                  </a:outerShdw>
                </a:effectLst>
              </a:rPr>
              <a:t>Bez pārmaiņām nav inovāciju, radošuma vai motivācijas pilnveidoties.</a:t>
            </a:r>
          </a:p>
          <a:p>
            <a:pPr>
              <a:buNone/>
            </a:pPr>
            <a:r>
              <a:rPr lang="lv-LV">
                <a:effectLst>
                  <a:outerShdw blurRad="38100" dist="38100" dir="2700000" algn="tl">
                    <a:srgbClr val="000000">
                      <a:alpha val="43137"/>
                    </a:srgbClr>
                  </a:outerShdw>
                </a:effectLst>
              </a:rPr>
              <a:t>Tie, kas uzsāk pārmaiņas, tiks atalgoti ar iespēju vadīt tās, kuras ir neizbēgamas.</a:t>
            </a:r>
          </a:p>
          <a:p>
            <a:pPr algn="r">
              <a:buNone/>
            </a:pPr>
            <a:endParaRPr lang="lv-LV" sz="2000">
              <a:effectLst>
                <a:outerShdw blurRad="38100" dist="38100" dir="2700000" algn="tl">
                  <a:srgbClr val="000000">
                    <a:alpha val="43137"/>
                  </a:srgbClr>
                </a:outerShdw>
              </a:effectLst>
            </a:endParaRPr>
          </a:p>
          <a:p>
            <a:pPr algn="r">
              <a:buNone/>
            </a:pPr>
            <a:r>
              <a:rPr lang="lv-LV" sz="2000">
                <a:effectLst>
                  <a:outerShdw blurRad="38100" dist="38100" dir="2700000" algn="tl">
                    <a:srgbClr val="000000">
                      <a:alpha val="43137"/>
                    </a:srgbClr>
                  </a:outerShdw>
                </a:effectLst>
              </a:rPr>
              <a:t>Viljams Polards</a:t>
            </a:r>
            <a:endParaRPr lang="en" sz="2000">
              <a:effectLst>
                <a:outerShdw blurRad="38100" dist="38100" dir="2700000" algn="tl">
                  <a:srgbClr val="000000">
                    <a:alpha val="43137"/>
                  </a:srgbClr>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Inovācijas</a:t>
            </a:r>
            <a:endParaRPr lang="en">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1337275" y="1476918"/>
            <a:ext cx="7301034" cy="3448800"/>
          </a:xfrm>
          <a:prstGeom prst="rect">
            <a:avLst/>
          </a:prstGeom>
        </p:spPr>
        <p:txBody>
          <a:bodyPr lIns="91425" tIns="91425" rIns="91425" bIns="91425" anchor="t" anchorCtr="0">
            <a:noAutofit/>
          </a:bodyPr>
          <a:lstStyle/>
          <a:p>
            <a:pPr marL="457200" indent="-228600"/>
            <a:r>
              <a:rPr lang="lv-LV">
                <a:effectLst>
                  <a:outerShdw blurRad="38100" dist="38100" dir="2700000" algn="tl">
                    <a:srgbClr val="000000">
                      <a:alpha val="43137"/>
                    </a:srgbClr>
                  </a:outerShdw>
                </a:effectLst>
              </a:rPr>
              <a:t>Lielapjoma datu izmantošana – Microstrategy</a:t>
            </a:r>
          </a:p>
          <a:p>
            <a:pPr marL="457200" lvl="1" indent="-228600"/>
            <a:r>
              <a:rPr lang="lv-LV">
                <a:effectLst>
                  <a:outerShdw blurRad="38100" dist="38100" dir="2700000" algn="tl">
                    <a:srgbClr val="000000">
                      <a:alpha val="43137"/>
                    </a:srgbClr>
                  </a:outerShdw>
                </a:effectLst>
              </a:rPr>
              <a:t>Datu noliktava</a:t>
            </a:r>
          </a:p>
          <a:p>
            <a:pPr marL="457200" lvl="1" indent="-228600"/>
            <a:r>
              <a:rPr lang="lv-LV">
                <a:effectLst>
                  <a:outerShdw blurRad="38100" dist="38100" dir="2700000" algn="tl">
                    <a:srgbClr val="000000">
                      <a:alpha val="43137"/>
                    </a:srgbClr>
                  </a:outerShdw>
                </a:effectLst>
              </a:rPr>
              <a:t>Pastāvošo procesu ekonomija</a:t>
            </a:r>
          </a:p>
          <a:p>
            <a:pPr marL="457200" lvl="1" indent="-228600"/>
            <a:r>
              <a:rPr lang="lv-LV">
                <a:effectLst>
                  <a:outerShdw blurRad="38100" dist="38100" dir="2700000" algn="tl">
                    <a:srgbClr val="000000">
                      <a:alpha val="43137"/>
                    </a:srgbClr>
                  </a:outerShdw>
                </a:effectLst>
              </a:rPr>
              <a:t>Procesi, kas balstīti uz izmaksām un resursu efektīvu patēriņu</a:t>
            </a:r>
          </a:p>
          <a:p>
            <a:pPr marL="228600">
              <a:buNone/>
            </a:pPr>
            <a:endParaRPr lang="lv-LV">
              <a:effectLst>
                <a:outerShdw blurRad="38100" dist="38100" dir="2700000" algn="tl">
                  <a:srgbClr val="000000">
                    <a:alpha val="43137"/>
                  </a:srgbClr>
                </a:outerShdw>
              </a:effectLst>
            </a:endParaRPr>
          </a:p>
          <a:p>
            <a:pPr marL="457200" lvl="1" indent="-228600"/>
            <a:r>
              <a:rPr lang="lv-LV">
                <a:effectLst>
                  <a:outerShdw blurRad="38100" dist="38100" dir="2700000" algn="tl">
                    <a:srgbClr val="000000">
                      <a:alpha val="43137"/>
                    </a:srgbClr>
                  </a:outerShdw>
                </a:effectLst>
              </a:rPr>
              <a:t>Tiesas zāles izmaksas</a:t>
            </a:r>
          </a:p>
          <a:p>
            <a:pPr marL="457200" lvl="1" indent="-228600"/>
            <a:r>
              <a:rPr lang="lv-LV">
                <a:effectLst>
                  <a:outerShdw blurRad="38100" dist="38100" dir="2700000" algn="tl">
                    <a:srgbClr val="000000">
                      <a:alpha val="43137"/>
                    </a:srgbClr>
                  </a:outerShdw>
                </a:effectLst>
              </a:rPr>
              <a:t>Tiesas sēdes izmaksas</a:t>
            </a:r>
          </a:p>
          <a:p>
            <a:pPr marL="457200" lvl="1" indent="-228600"/>
            <a:r>
              <a:rPr lang="lv-LV">
                <a:effectLst>
                  <a:outerShdw blurRad="38100" dist="38100" dir="2700000" algn="tl">
                    <a:srgbClr val="000000">
                      <a:alpha val="43137"/>
                    </a:srgbClr>
                  </a:outerShdw>
                </a:effectLst>
              </a:rPr>
              <a:t>Lietas izskatīšanas izmaksas</a:t>
            </a:r>
          </a:p>
          <a:p>
            <a:pPr marL="457200" lvl="1" indent="-228600"/>
            <a:endParaRPr lang="lv-LV">
              <a:effectLst>
                <a:outerShdw blurRad="38100" dist="38100" dir="2700000" algn="tl">
                  <a:srgbClr val="000000">
                    <a:alpha val="43137"/>
                  </a:srgbClr>
                </a:outerShdw>
              </a:effectLst>
            </a:endParaRPr>
          </a:p>
          <a:p>
            <a:pPr marL="457200" indent="-228600"/>
            <a:r>
              <a:rPr lang="lv-LV">
                <a:effectLst>
                  <a:outerShdw blurRad="38100" dist="38100" dir="2700000" algn="tl">
                    <a:srgbClr val="000000">
                      <a:alpha val="43137"/>
                    </a:srgbClr>
                  </a:outerShdw>
                </a:effectLst>
              </a:rPr>
              <a:t>Automatizēto procesu robotizācija</a:t>
            </a:r>
          </a:p>
        </p:txBody>
      </p:sp>
    </p:spTree>
    <p:extLst>
      <p:ext uri="{BB962C8B-B14F-4D97-AF65-F5344CB8AC3E}">
        <p14:creationId xmlns:p14="http://schemas.microsoft.com/office/powerpoint/2010/main" val="556533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29563" y="135733"/>
            <a:ext cx="7684921" cy="4899138"/>
          </a:xfrm>
          <a:prstGeom prst="rect">
            <a:avLst/>
          </a:prstGeom>
          <a:ln>
            <a:noFill/>
          </a:ln>
          <a:effectLst>
            <a:outerShdw blurRad="190500" algn="tl" rotWithShape="0">
              <a:srgbClr val="000000">
                <a:alpha val="70000"/>
              </a:srgbClr>
            </a:outerShdw>
          </a:effectLst>
        </p:spPr>
      </p:pic>
      <p:sp>
        <p:nvSpPr>
          <p:cNvPr id="83" name="Shape 83"/>
          <p:cNvSpPr txBox="1">
            <a:spLocks noGrp="1"/>
          </p:cNvSpPr>
          <p:nvPr>
            <p:ph type="title"/>
          </p:nvPr>
        </p:nvSpPr>
        <p:spPr>
          <a:xfrm>
            <a:off x="609281" y="930092"/>
            <a:ext cx="7786287" cy="565208"/>
          </a:xfrm>
          <a:prstGeom prst="rect">
            <a:avLst/>
          </a:prstGeom>
        </p:spPr>
        <p:txBody>
          <a:bodyPr lIns="91425" tIns="91425" rIns="91425" bIns="91425" anchor="b" anchorCtr="0">
            <a:noAutofit/>
          </a:bodyPr>
          <a:lstStyle/>
          <a:p>
            <a:pPr lvl="0">
              <a:spcBef>
                <a:spcPts val="0"/>
              </a:spcBef>
              <a:buNone/>
            </a:pPr>
            <a:r>
              <a:rPr lang="lv-LV" sz="4000" b="1">
                <a:solidFill>
                  <a:schemeClr val="tx1"/>
                </a:solidFill>
                <a:effectLst>
                  <a:outerShdw blurRad="38100" dist="38100" dir="2700000" algn="tl">
                    <a:srgbClr val="000000">
                      <a:alpha val="43137"/>
                    </a:srgbClr>
                  </a:outerShdw>
                </a:effectLst>
              </a:rPr>
              <a:t>No Tiesu administrācijas </a:t>
            </a:r>
            <a:br>
              <a:rPr lang="lv-LV" sz="4000" b="1">
                <a:solidFill>
                  <a:schemeClr val="tx1"/>
                </a:solidFill>
                <a:effectLst>
                  <a:outerShdw blurRad="38100" dist="38100" dir="2700000" algn="tl">
                    <a:srgbClr val="000000">
                      <a:alpha val="43137"/>
                    </a:srgbClr>
                  </a:outerShdw>
                </a:effectLst>
              </a:rPr>
            </a:br>
            <a:r>
              <a:rPr lang="lv-LV" sz="4000" b="1">
                <a:solidFill>
                  <a:schemeClr val="tx1"/>
                </a:solidFill>
                <a:effectLst>
                  <a:outerShdw blurRad="38100" dist="38100" dir="2700000" algn="tl">
                    <a:srgbClr val="000000">
                      <a:alpha val="43137"/>
                    </a:srgbClr>
                  </a:outerShdw>
                </a:effectLst>
              </a:rPr>
              <a:t>darbinieku aptaujas</a:t>
            </a:r>
            <a:endParaRPr lang="en" sz="4000" b="1">
              <a:solidFill>
                <a:schemeClr val="tx1"/>
              </a:solidFill>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487015" y="4069287"/>
            <a:ext cx="8030817" cy="731405"/>
          </a:xfrm>
          <a:prstGeom prst="rect">
            <a:avLst/>
          </a:prstGeom>
        </p:spPr>
        <p:txBody>
          <a:bodyPr lIns="91425" tIns="91425" rIns="91425" bIns="91425" anchor="t" anchorCtr="0">
            <a:noAutofit/>
          </a:bodyPr>
          <a:lstStyle/>
          <a:p>
            <a:pPr marL="228600" algn="ctr">
              <a:buNone/>
            </a:pPr>
            <a:r>
              <a:rPr lang="lv-LV" sz="2100">
                <a:solidFill>
                  <a:schemeClr val="tx1"/>
                </a:solidFill>
                <a:effectLst>
                  <a:outerShdw blurRad="38100" dist="38100" dir="2700000" algn="tl">
                    <a:srgbClr val="000000">
                      <a:alpha val="43137"/>
                    </a:srgbClr>
                  </a:outerShdw>
                </a:effectLst>
              </a:rPr>
              <a:t>Nepieciešams vairāk domāt par kopējo darba rezultātu. </a:t>
            </a:r>
          </a:p>
          <a:p>
            <a:pPr marL="228600" algn="ctr">
              <a:buNone/>
            </a:pPr>
            <a:r>
              <a:rPr lang="lv-LV" sz="2100">
                <a:solidFill>
                  <a:schemeClr val="tx1"/>
                </a:solidFill>
                <a:effectLst>
                  <a:outerShdw blurRad="38100" dist="38100" dir="2700000" algn="tl">
                    <a:srgbClr val="000000">
                      <a:alpha val="43137"/>
                    </a:srgbClr>
                  </a:outerShdw>
                </a:effectLst>
              </a:rPr>
              <a:t>Mēs esam, jo ir Tiesas un mums ir jāstrādā viņu labā.</a:t>
            </a:r>
          </a:p>
        </p:txBody>
      </p:sp>
    </p:spTree>
    <p:extLst>
      <p:ext uri="{BB962C8B-B14F-4D97-AF65-F5344CB8AC3E}">
        <p14:creationId xmlns:p14="http://schemas.microsoft.com/office/powerpoint/2010/main" val="459553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ctrTitle" idx="4294967295"/>
          </p:nvPr>
        </p:nvSpPr>
        <p:spPr>
          <a:xfrm>
            <a:off x="1275150" y="2602375"/>
            <a:ext cx="6593700" cy="521699"/>
          </a:xfrm>
          <a:prstGeom prst="rect">
            <a:avLst/>
          </a:prstGeom>
        </p:spPr>
        <p:txBody>
          <a:bodyPr lIns="91425" tIns="91425" rIns="91425" bIns="91425" anchor="t" anchorCtr="0">
            <a:noAutofit/>
          </a:bodyPr>
          <a:lstStyle/>
          <a:p>
            <a:pPr lvl="0" rtl="0">
              <a:spcBef>
                <a:spcPts val="0"/>
              </a:spcBef>
              <a:buNone/>
            </a:pPr>
            <a:br>
              <a:rPr lang="lv-LV" sz="2400">
                <a:effectLst>
                  <a:outerShdw blurRad="38100" dist="38100" dir="2700000" algn="tl">
                    <a:srgbClr val="000000">
                      <a:alpha val="43137"/>
                    </a:srgbClr>
                  </a:outerShdw>
                </a:effectLst>
              </a:rPr>
            </a:br>
            <a:r>
              <a:rPr lang="lv-LV" sz="2400">
                <a:effectLst>
                  <a:outerShdw blurRad="38100" dist="38100" dir="2700000" algn="tl">
                    <a:srgbClr val="000000">
                      <a:alpha val="43137"/>
                    </a:srgbClr>
                  </a:outerShdw>
                </a:effectLst>
              </a:rPr>
              <a:t>Paldies</a:t>
            </a:r>
            <a:r>
              <a:rPr lang="en" sz="2400">
                <a:effectLst>
                  <a:outerShdw blurRad="38100" dist="38100" dir="2700000" algn="tl">
                    <a:srgbClr val="000000">
                      <a:alpha val="43137"/>
                    </a:srgbClr>
                  </a:outerShdw>
                </a:effectLst>
              </a:rPr>
              <a:t>!</a:t>
            </a:r>
          </a:p>
        </p:txBody>
      </p:sp>
      <p:sp>
        <p:nvSpPr>
          <p:cNvPr id="230" name="Shape 230"/>
          <p:cNvSpPr txBox="1">
            <a:spLocks noGrp="1"/>
          </p:cNvSpPr>
          <p:nvPr>
            <p:ph type="subTitle" idx="4294967295"/>
          </p:nvPr>
        </p:nvSpPr>
        <p:spPr>
          <a:xfrm>
            <a:off x="1275149" y="2971742"/>
            <a:ext cx="6593700" cy="1209300"/>
          </a:xfrm>
          <a:prstGeom prst="rect">
            <a:avLst/>
          </a:prstGeom>
        </p:spPr>
        <p:txBody>
          <a:bodyPr lIns="91425" tIns="91425" rIns="91425" bIns="91425" anchor="t" anchorCtr="0">
            <a:noAutofit/>
          </a:bodyPr>
          <a:lstStyle/>
          <a:p>
            <a:pPr lvl="0" algn="ctr" rtl="0">
              <a:spcBef>
                <a:spcPts val="0"/>
              </a:spcBef>
              <a:buNone/>
            </a:pPr>
            <a:endParaRPr lang="lv-LV" sz="3000">
              <a:effectLst>
                <a:outerShdw blurRad="38100" dist="38100" dir="2700000" algn="tl">
                  <a:srgbClr val="000000">
                    <a:alpha val="43137"/>
                  </a:srgbClr>
                </a:outerShdw>
              </a:effectLst>
            </a:endParaRPr>
          </a:p>
          <a:p>
            <a:pPr lvl="0" algn="ctr" rtl="0">
              <a:spcBef>
                <a:spcPts val="0"/>
              </a:spcBef>
              <a:buNone/>
            </a:pPr>
            <a:r>
              <a:rPr lang="lv-LV" sz="3000">
                <a:effectLst>
                  <a:outerShdw blurRad="38100" dist="38100" dir="2700000" algn="tl">
                    <a:srgbClr val="000000">
                      <a:alpha val="43137"/>
                    </a:srgbClr>
                  </a:outerShdw>
                </a:effectLst>
              </a:rPr>
              <a:t>Lūdzu jūsu jautājumus!</a:t>
            </a:r>
            <a:endParaRPr lang="en" sz="3000">
              <a:effectLst>
                <a:outerShdw blurRad="38100" dist="38100" dir="2700000" algn="tl">
                  <a:srgbClr val="000000">
                    <a:alpha val="43137"/>
                  </a:srgbClr>
                </a:outerShdw>
              </a:effectLst>
            </a:endParaRPr>
          </a:p>
        </p:txBody>
      </p:sp>
      <p:pic>
        <p:nvPicPr>
          <p:cNvPr id="231" name="Shape 231"/>
          <p:cNvPicPr preferRelativeResize="0"/>
          <p:nvPr/>
        </p:nvPicPr>
        <p:blipFill>
          <a:blip r:embed="rId3"/>
          <a:stretch>
            <a:fillRect/>
          </a:stretch>
        </p:blipFill>
        <p:spPr>
          <a:xfrm>
            <a:off x="3951900" y="1251550"/>
            <a:ext cx="1240199" cy="1240199"/>
          </a:xfrm>
          <a:prstGeom prst="ellipse">
            <a:avLst/>
          </a:prstGeom>
          <a:noFill/>
          <a:ln w="76200" cap="flat" cmpd="thinThick">
            <a:solidFill>
              <a:srgbClr val="FFFFFF"/>
            </a:solidFill>
            <a:prstDash val="solid"/>
            <a:round/>
            <a:headEnd type="none" w="med" len="med"/>
            <a:tailEnd type="none" w="med" len="me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Shape 249"/>
        <p:cNvGrpSpPr/>
        <p:nvPr/>
      </p:nvGrpSpPr>
      <p:grpSpPr>
        <a:xfrm>
          <a:off x="0" y="0"/>
          <a:ext cx="0" cy="0"/>
          <a:chOff x="0" y="0"/>
          <a:chExt cx="0" cy="0"/>
        </a:xfrm>
      </p:grpSpPr>
      <p:sp>
        <p:nvSpPr>
          <p:cNvPr id="250" name="Shape 250"/>
          <p:cNvSpPr/>
          <p:nvPr/>
        </p:nvSpPr>
        <p:spPr>
          <a:xfrm>
            <a:off x="4265905" y="3379897"/>
            <a:ext cx="612195" cy="612195"/>
          </a:xfrm>
          <a:custGeom>
            <a:avLst/>
            <a:gdLst/>
            <a:ahLst/>
            <a:cxnLst/>
            <a:rect l="0" t="0" r="0" b="0"/>
            <a:pathLst>
              <a:path w="33851" h="33851" extrusionOk="0">
                <a:moveTo>
                  <a:pt x="16926" y="1881"/>
                </a:moveTo>
                <a:lnTo>
                  <a:pt x="17302" y="1975"/>
                </a:lnTo>
                <a:lnTo>
                  <a:pt x="17584" y="2163"/>
                </a:lnTo>
                <a:lnTo>
                  <a:pt x="17772" y="2445"/>
                </a:lnTo>
                <a:lnTo>
                  <a:pt x="17866" y="2821"/>
                </a:lnTo>
                <a:lnTo>
                  <a:pt x="17772" y="3197"/>
                </a:lnTo>
                <a:lnTo>
                  <a:pt x="17584" y="3479"/>
                </a:lnTo>
                <a:lnTo>
                  <a:pt x="17302" y="3667"/>
                </a:lnTo>
                <a:lnTo>
                  <a:pt x="16926" y="3762"/>
                </a:lnTo>
                <a:lnTo>
                  <a:pt x="16550" y="3667"/>
                </a:lnTo>
                <a:lnTo>
                  <a:pt x="16268" y="3479"/>
                </a:lnTo>
                <a:lnTo>
                  <a:pt x="16080" y="3197"/>
                </a:lnTo>
                <a:lnTo>
                  <a:pt x="15986" y="2821"/>
                </a:lnTo>
                <a:lnTo>
                  <a:pt x="16080" y="2445"/>
                </a:lnTo>
                <a:lnTo>
                  <a:pt x="16268" y="2163"/>
                </a:lnTo>
                <a:lnTo>
                  <a:pt x="16550" y="1975"/>
                </a:lnTo>
                <a:lnTo>
                  <a:pt x="16926" y="1881"/>
                </a:lnTo>
                <a:close/>
                <a:moveTo>
                  <a:pt x="13165" y="2821"/>
                </a:moveTo>
                <a:lnTo>
                  <a:pt x="13541" y="2915"/>
                </a:lnTo>
                <a:lnTo>
                  <a:pt x="13823" y="3103"/>
                </a:lnTo>
                <a:lnTo>
                  <a:pt x="14011" y="3385"/>
                </a:lnTo>
                <a:lnTo>
                  <a:pt x="14105" y="3762"/>
                </a:lnTo>
                <a:lnTo>
                  <a:pt x="14011" y="4138"/>
                </a:lnTo>
                <a:lnTo>
                  <a:pt x="13823" y="4420"/>
                </a:lnTo>
                <a:lnTo>
                  <a:pt x="13541" y="4608"/>
                </a:lnTo>
                <a:lnTo>
                  <a:pt x="13165" y="4702"/>
                </a:lnTo>
                <a:lnTo>
                  <a:pt x="12789" y="4608"/>
                </a:lnTo>
                <a:lnTo>
                  <a:pt x="12507" y="4420"/>
                </a:lnTo>
                <a:lnTo>
                  <a:pt x="12318" y="4138"/>
                </a:lnTo>
                <a:lnTo>
                  <a:pt x="12224" y="3762"/>
                </a:lnTo>
                <a:lnTo>
                  <a:pt x="12318" y="3385"/>
                </a:lnTo>
                <a:lnTo>
                  <a:pt x="12507" y="3103"/>
                </a:lnTo>
                <a:lnTo>
                  <a:pt x="12789" y="2915"/>
                </a:lnTo>
                <a:lnTo>
                  <a:pt x="13165" y="2821"/>
                </a:lnTo>
                <a:close/>
                <a:moveTo>
                  <a:pt x="20687" y="2821"/>
                </a:moveTo>
                <a:lnTo>
                  <a:pt x="21063" y="2915"/>
                </a:lnTo>
                <a:lnTo>
                  <a:pt x="21345" y="3103"/>
                </a:lnTo>
                <a:lnTo>
                  <a:pt x="21533" y="3385"/>
                </a:lnTo>
                <a:lnTo>
                  <a:pt x="21627" y="3762"/>
                </a:lnTo>
                <a:lnTo>
                  <a:pt x="21533" y="4138"/>
                </a:lnTo>
                <a:lnTo>
                  <a:pt x="21345" y="4420"/>
                </a:lnTo>
                <a:lnTo>
                  <a:pt x="21063" y="4608"/>
                </a:lnTo>
                <a:lnTo>
                  <a:pt x="20687" y="4702"/>
                </a:lnTo>
                <a:lnTo>
                  <a:pt x="20311" y="4608"/>
                </a:lnTo>
                <a:lnTo>
                  <a:pt x="20029" y="4420"/>
                </a:lnTo>
                <a:lnTo>
                  <a:pt x="19841" y="4138"/>
                </a:lnTo>
                <a:lnTo>
                  <a:pt x="19747" y="3762"/>
                </a:lnTo>
                <a:lnTo>
                  <a:pt x="19841" y="3385"/>
                </a:lnTo>
                <a:lnTo>
                  <a:pt x="20029" y="3103"/>
                </a:lnTo>
                <a:lnTo>
                  <a:pt x="20311" y="2915"/>
                </a:lnTo>
                <a:lnTo>
                  <a:pt x="20687" y="2821"/>
                </a:lnTo>
                <a:close/>
                <a:moveTo>
                  <a:pt x="10344" y="5642"/>
                </a:moveTo>
                <a:lnTo>
                  <a:pt x="10720" y="5736"/>
                </a:lnTo>
                <a:lnTo>
                  <a:pt x="11002" y="5924"/>
                </a:lnTo>
                <a:lnTo>
                  <a:pt x="11190" y="6206"/>
                </a:lnTo>
                <a:lnTo>
                  <a:pt x="11284" y="6582"/>
                </a:lnTo>
                <a:lnTo>
                  <a:pt x="11190" y="6958"/>
                </a:lnTo>
                <a:lnTo>
                  <a:pt x="11002" y="7241"/>
                </a:lnTo>
                <a:lnTo>
                  <a:pt x="10720" y="7429"/>
                </a:lnTo>
                <a:lnTo>
                  <a:pt x="10344" y="7523"/>
                </a:lnTo>
                <a:lnTo>
                  <a:pt x="9968" y="7429"/>
                </a:lnTo>
                <a:lnTo>
                  <a:pt x="9686" y="7241"/>
                </a:lnTo>
                <a:lnTo>
                  <a:pt x="9498" y="6958"/>
                </a:lnTo>
                <a:lnTo>
                  <a:pt x="9404" y="6582"/>
                </a:lnTo>
                <a:lnTo>
                  <a:pt x="9498" y="6206"/>
                </a:lnTo>
                <a:lnTo>
                  <a:pt x="9686" y="5924"/>
                </a:lnTo>
                <a:lnTo>
                  <a:pt x="9968" y="5736"/>
                </a:lnTo>
                <a:lnTo>
                  <a:pt x="10344" y="5642"/>
                </a:lnTo>
                <a:close/>
                <a:moveTo>
                  <a:pt x="23508" y="5642"/>
                </a:moveTo>
                <a:lnTo>
                  <a:pt x="23884" y="5736"/>
                </a:lnTo>
                <a:lnTo>
                  <a:pt x="24166" y="5924"/>
                </a:lnTo>
                <a:lnTo>
                  <a:pt x="24354" y="6206"/>
                </a:lnTo>
                <a:lnTo>
                  <a:pt x="24448" y="6582"/>
                </a:lnTo>
                <a:lnTo>
                  <a:pt x="24354" y="6958"/>
                </a:lnTo>
                <a:lnTo>
                  <a:pt x="24166" y="7241"/>
                </a:lnTo>
                <a:lnTo>
                  <a:pt x="23884" y="7429"/>
                </a:lnTo>
                <a:lnTo>
                  <a:pt x="23508" y="7523"/>
                </a:lnTo>
                <a:lnTo>
                  <a:pt x="23132" y="7429"/>
                </a:lnTo>
                <a:lnTo>
                  <a:pt x="22850" y="7241"/>
                </a:lnTo>
                <a:lnTo>
                  <a:pt x="22662" y="6958"/>
                </a:lnTo>
                <a:lnTo>
                  <a:pt x="22567" y="6582"/>
                </a:lnTo>
                <a:lnTo>
                  <a:pt x="22662" y="6206"/>
                </a:lnTo>
                <a:lnTo>
                  <a:pt x="22850" y="5924"/>
                </a:lnTo>
                <a:lnTo>
                  <a:pt x="23132" y="5736"/>
                </a:lnTo>
                <a:lnTo>
                  <a:pt x="23508" y="5642"/>
                </a:lnTo>
                <a:close/>
                <a:moveTo>
                  <a:pt x="9404" y="9403"/>
                </a:moveTo>
                <a:lnTo>
                  <a:pt x="9780" y="9497"/>
                </a:lnTo>
                <a:lnTo>
                  <a:pt x="10062" y="9685"/>
                </a:lnTo>
                <a:lnTo>
                  <a:pt x="10250" y="9967"/>
                </a:lnTo>
                <a:lnTo>
                  <a:pt x="10344" y="10343"/>
                </a:lnTo>
                <a:lnTo>
                  <a:pt x="10250" y="10720"/>
                </a:lnTo>
                <a:lnTo>
                  <a:pt x="10062" y="11002"/>
                </a:lnTo>
                <a:lnTo>
                  <a:pt x="9780" y="11190"/>
                </a:lnTo>
                <a:lnTo>
                  <a:pt x="9404" y="11284"/>
                </a:lnTo>
                <a:lnTo>
                  <a:pt x="9028" y="11190"/>
                </a:lnTo>
                <a:lnTo>
                  <a:pt x="8745" y="11002"/>
                </a:lnTo>
                <a:lnTo>
                  <a:pt x="8557" y="10720"/>
                </a:lnTo>
                <a:lnTo>
                  <a:pt x="8463" y="10343"/>
                </a:lnTo>
                <a:lnTo>
                  <a:pt x="8557" y="9967"/>
                </a:lnTo>
                <a:lnTo>
                  <a:pt x="8745" y="9685"/>
                </a:lnTo>
                <a:lnTo>
                  <a:pt x="9028" y="9497"/>
                </a:lnTo>
                <a:lnTo>
                  <a:pt x="9404" y="9403"/>
                </a:lnTo>
                <a:close/>
                <a:moveTo>
                  <a:pt x="24448" y="9403"/>
                </a:moveTo>
                <a:lnTo>
                  <a:pt x="24824" y="9497"/>
                </a:lnTo>
                <a:lnTo>
                  <a:pt x="25106" y="9685"/>
                </a:lnTo>
                <a:lnTo>
                  <a:pt x="25294" y="9967"/>
                </a:lnTo>
                <a:lnTo>
                  <a:pt x="25388" y="10343"/>
                </a:lnTo>
                <a:lnTo>
                  <a:pt x="25294" y="10720"/>
                </a:lnTo>
                <a:lnTo>
                  <a:pt x="25106" y="11002"/>
                </a:lnTo>
                <a:lnTo>
                  <a:pt x="24824" y="11190"/>
                </a:lnTo>
                <a:lnTo>
                  <a:pt x="24448" y="11284"/>
                </a:lnTo>
                <a:lnTo>
                  <a:pt x="24072" y="11190"/>
                </a:lnTo>
                <a:lnTo>
                  <a:pt x="23790" y="11002"/>
                </a:lnTo>
                <a:lnTo>
                  <a:pt x="23602" y="10720"/>
                </a:lnTo>
                <a:lnTo>
                  <a:pt x="23508" y="10343"/>
                </a:lnTo>
                <a:lnTo>
                  <a:pt x="23602" y="9967"/>
                </a:lnTo>
                <a:lnTo>
                  <a:pt x="23790" y="9685"/>
                </a:lnTo>
                <a:lnTo>
                  <a:pt x="24072" y="9497"/>
                </a:lnTo>
                <a:lnTo>
                  <a:pt x="24448" y="9403"/>
                </a:lnTo>
                <a:close/>
                <a:moveTo>
                  <a:pt x="9404" y="13164"/>
                </a:moveTo>
                <a:lnTo>
                  <a:pt x="9780" y="13258"/>
                </a:lnTo>
                <a:lnTo>
                  <a:pt x="10062" y="13446"/>
                </a:lnTo>
                <a:lnTo>
                  <a:pt x="10250" y="13728"/>
                </a:lnTo>
                <a:lnTo>
                  <a:pt x="10344" y="14105"/>
                </a:lnTo>
                <a:lnTo>
                  <a:pt x="10250" y="14481"/>
                </a:lnTo>
                <a:lnTo>
                  <a:pt x="10062" y="14763"/>
                </a:lnTo>
                <a:lnTo>
                  <a:pt x="9780" y="14951"/>
                </a:lnTo>
                <a:lnTo>
                  <a:pt x="9404" y="15045"/>
                </a:lnTo>
                <a:lnTo>
                  <a:pt x="9028" y="14951"/>
                </a:lnTo>
                <a:lnTo>
                  <a:pt x="8745" y="14763"/>
                </a:lnTo>
                <a:lnTo>
                  <a:pt x="8557" y="14481"/>
                </a:lnTo>
                <a:lnTo>
                  <a:pt x="8463" y="14105"/>
                </a:lnTo>
                <a:lnTo>
                  <a:pt x="8557" y="13728"/>
                </a:lnTo>
                <a:lnTo>
                  <a:pt x="8745" y="13446"/>
                </a:lnTo>
                <a:lnTo>
                  <a:pt x="9028" y="13258"/>
                </a:lnTo>
                <a:lnTo>
                  <a:pt x="9404" y="13164"/>
                </a:lnTo>
                <a:close/>
                <a:moveTo>
                  <a:pt x="16926" y="5642"/>
                </a:moveTo>
                <a:lnTo>
                  <a:pt x="17866" y="5736"/>
                </a:lnTo>
                <a:lnTo>
                  <a:pt x="18712" y="6018"/>
                </a:lnTo>
                <a:lnTo>
                  <a:pt x="19559" y="6488"/>
                </a:lnTo>
                <a:lnTo>
                  <a:pt x="20217" y="7052"/>
                </a:lnTo>
                <a:lnTo>
                  <a:pt x="20781" y="7711"/>
                </a:lnTo>
                <a:lnTo>
                  <a:pt x="21251" y="8557"/>
                </a:lnTo>
                <a:lnTo>
                  <a:pt x="21533" y="9403"/>
                </a:lnTo>
                <a:lnTo>
                  <a:pt x="21627" y="10343"/>
                </a:lnTo>
                <a:lnTo>
                  <a:pt x="21533" y="11284"/>
                </a:lnTo>
                <a:lnTo>
                  <a:pt x="21251" y="12130"/>
                </a:lnTo>
                <a:lnTo>
                  <a:pt x="20781" y="12976"/>
                </a:lnTo>
                <a:lnTo>
                  <a:pt x="20217" y="13634"/>
                </a:lnTo>
                <a:lnTo>
                  <a:pt x="19559" y="14199"/>
                </a:lnTo>
                <a:lnTo>
                  <a:pt x="18712" y="14669"/>
                </a:lnTo>
                <a:lnTo>
                  <a:pt x="17866" y="14951"/>
                </a:lnTo>
                <a:lnTo>
                  <a:pt x="16926" y="15045"/>
                </a:lnTo>
                <a:lnTo>
                  <a:pt x="15986" y="14951"/>
                </a:lnTo>
                <a:lnTo>
                  <a:pt x="15139" y="14669"/>
                </a:lnTo>
                <a:lnTo>
                  <a:pt x="14293" y="14199"/>
                </a:lnTo>
                <a:lnTo>
                  <a:pt x="13635" y="13634"/>
                </a:lnTo>
                <a:lnTo>
                  <a:pt x="13071" y="12976"/>
                </a:lnTo>
                <a:lnTo>
                  <a:pt x="12601" y="12130"/>
                </a:lnTo>
                <a:lnTo>
                  <a:pt x="12318" y="11284"/>
                </a:lnTo>
                <a:lnTo>
                  <a:pt x="12224" y="10343"/>
                </a:lnTo>
                <a:lnTo>
                  <a:pt x="12318" y="9403"/>
                </a:lnTo>
                <a:lnTo>
                  <a:pt x="12601" y="8557"/>
                </a:lnTo>
                <a:lnTo>
                  <a:pt x="13071" y="7711"/>
                </a:lnTo>
                <a:lnTo>
                  <a:pt x="13635" y="7052"/>
                </a:lnTo>
                <a:lnTo>
                  <a:pt x="14293" y="6488"/>
                </a:lnTo>
                <a:lnTo>
                  <a:pt x="15139" y="6018"/>
                </a:lnTo>
                <a:lnTo>
                  <a:pt x="15986" y="5736"/>
                </a:lnTo>
                <a:lnTo>
                  <a:pt x="16926" y="5642"/>
                </a:lnTo>
                <a:close/>
                <a:moveTo>
                  <a:pt x="24448" y="13164"/>
                </a:moveTo>
                <a:lnTo>
                  <a:pt x="24824" y="13258"/>
                </a:lnTo>
                <a:lnTo>
                  <a:pt x="25106" y="13446"/>
                </a:lnTo>
                <a:lnTo>
                  <a:pt x="25294" y="13728"/>
                </a:lnTo>
                <a:lnTo>
                  <a:pt x="25388" y="14105"/>
                </a:lnTo>
                <a:lnTo>
                  <a:pt x="25294" y="14481"/>
                </a:lnTo>
                <a:lnTo>
                  <a:pt x="25106" y="14763"/>
                </a:lnTo>
                <a:lnTo>
                  <a:pt x="24824" y="14951"/>
                </a:lnTo>
                <a:lnTo>
                  <a:pt x="24448" y="15045"/>
                </a:lnTo>
                <a:lnTo>
                  <a:pt x="24072" y="14951"/>
                </a:lnTo>
                <a:lnTo>
                  <a:pt x="23790" y="14763"/>
                </a:lnTo>
                <a:lnTo>
                  <a:pt x="23602" y="14481"/>
                </a:lnTo>
                <a:lnTo>
                  <a:pt x="23508" y="14105"/>
                </a:lnTo>
                <a:lnTo>
                  <a:pt x="23602" y="13728"/>
                </a:lnTo>
                <a:lnTo>
                  <a:pt x="23790" y="13446"/>
                </a:lnTo>
                <a:lnTo>
                  <a:pt x="24072" y="13258"/>
                </a:lnTo>
                <a:lnTo>
                  <a:pt x="24448" y="13164"/>
                </a:lnTo>
                <a:close/>
                <a:moveTo>
                  <a:pt x="12036" y="14763"/>
                </a:moveTo>
                <a:lnTo>
                  <a:pt x="12507" y="15233"/>
                </a:lnTo>
                <a:lnTo>
                  <a:pt x="12977" y="15609"/>
                </a:lnTo>
                <a:lnTo>
                  <a:pt x="14105" y="16267"/>
                </a:lnTo>
                <a:lnTo>
                  <a:pt x="14105" y="22567"/>
                </a:lnTo>
                <a:lnTo>
                  <a:pt x="3762" y="22567"/>
                </a:lnTo>
                <a:lnTo>
                  <a:pt x="3856" y="21627"/>
                </a:lnTo>
                <a:lnTo>
                  <a:pt x="4138" y="20686"/>
                </a:lnTo>
                <a:lnTo>
                  <a:pt x="4514" y="19934"/>
                </a:lnTo>
                <a:lnTo>
                  <a:pt x="4984" y="19088"/>
                </a:lnTo>
                <a:lnTo>
                  <a:pt x="5548" y="18430"/>
                </a:lnTo>
                <a:lnTo>
                  <a:pt x="6207" y="17772"/>
                </a:lnTo>
                <a:lnTo>
                  <a:pt x="7053" y="17301"/>
                </a:lnTo>
                <a:lnTo>
                  <a:pt x="7899" y="16831"/>
                </a:lnTo>
                <a:lnTo>
                  <a:pt x="7993" y="16737"/>
                </a:lnTo>
                <a:lnTo>
                  <a:pt x="8181" y="16643"/>
                </a:lnTo>
                <a:lnTo>
                  <a:pt x="8745" y="16831"/>
                </a:lnTo>
                <a:lnTo>
                  <a:pt x="9404" y="16925"/>
                </a:lnTo>
                <a:lnTo>
                  <a:pt x="9874" y="16831"/>
                </a:lnTo>
                <a:lnTo>
                  <a:pt x="10344" y="16737"/>
                </a:lnTo>
                <a:lnTo>
                  <a:pt x="10720" y="16549"/>
                </a:lnTo>
                <a:lnTo>
                  <a:pt x="11096" y="16267"/>
                </a:lnTo>
                <a:lnTo>
                  <a:pt x="11472" y="15985"/>
                </a:lnTo>
                <a:lnTo>
                  <a:pt x="11754" y="15609"/>
                </a:lnTo>
                <a:lnTo>
                  <a:pt x="11942" y="15233"/>
                </a:lnTo>
                <a:lnTo>
                  <a:pt x="12036" y="14763"/>
                </a:lnTo>
                <a:close/>
                <a:moveTo>
                  <a:pt x="17866" y="16831"/>
                </a:moveTo>
                <a:lnTo>
                  <a:pt x="17866" y="22567"/>
                </a:lnTo>
                <a:lnTo>
                  <a:pt x="15986" y="22567"/>
                </a:lnTo>
                <a:lnTo>
                  <a:pt x="15986" y="16831"/>
                </a:lnTo>
                <a:lnTo>
                  <a:pt x="16926" y="16925"/>
                </a:lnTo>
                <a:lnTo>
                  <a:pt x="17866" y="16831"/>
                </a:lnTo>
                <a:close/>
                <a:moveTo>
                  <a:pt x="21721" y="14857"/>
                </a:moveTo>
                <a:lnTo>
                  <a:pt x="21909" y="15233"/>
                </a:lnTo>
                <a:lnTo>
                  <a:pt x="22097" y="15703"/>
                </a:lnTo>
                <a:lnTo>
                  <a:pt x="22379" y="15985"/>
                </a:lnTo>
                <a:lnTo>
                  <a:pt x="22756" y="16361"/>
                </a:lnTo>
                <a:lnTo>
                  <a:pt x="23132" y="16549"/>
                </a:lnTo>
                <a:lnTo>
                  <a:pt x="23508" y="16737"/>
                </a:lnTo>
                <a:lnTo>
                  <a:pt x="23978" y="16925"/>
                </a:lnTo>
                <a:lnTo>
                  <a:pt x="24448" y="16925"/>
                </a:lnTo>
                <a:lnTo>
                  <a:pt x="25106" y="16831"/>
                </a:lnTo>
                <a:lnTo>
                  <a:pt x="25670" y="16643"/>
                </a:lnTo>
                <a:lnTo>
                  <a:pt x="25952" y="16925"/>
                </a:lnTo>
                <a:lnTo>
                  <a:pt x="26799" y="17301"/>
                </a:lnTo>
                <a:lnTo>
                  <a:pt x="27551" y="17772"/>
                </a:lnTo>
                <a:lnTo>
                  <a:pt x="28303" y="18430"/>
                </a:lnTo>
                <a:lnTo>
                  <a:pt x="28867" y="19088"/>
                </a:lnTo>
                <a:lnTo>
                  <a:pt x="29337" y="19934"/>
                </a:lnTo>
                <a:lnTo>
                  <a:pt x="29714" y="20686"/>
                </a:lnTo>
                <a:lnTo>
                  <a:pt x="29996" y="21627"/>
                </a:lnTo>
                <a:lnTo>
                  <a:pt x="30090" y="22567"/>
                </a:lnTo>
                <a:lnTo>
                  <a:pt x="19747" y="22567"/>
                </a:lnTo>
                <a:lnTo>
                  <a:pt x="19747" y="16267"/>
                </a:lnTo>
                <a:lnTo>
                  <a:pt x="20311" y="15985"/>
                </a:lnTo>
                <a:lnTo>
                  <a:pt x="20781" y="15609"/>
                </a:lnTo>
                <a:lnTo>
                  <a:pt x="21251" y="15233"/>
                </a:lnTo>
                <a:lnTo>
                  <a:pt x="21721" y="14857"/>
                </a:lnTo>
                <a:close/>
                <a:moveTo>
                  <a:pt x="31406" y="24448"/>
                </a:moveTo>
                <a:lnTo>
                  <a:pt x="30466" y="26328"/>
                </a:lnTo>
                <a:lnTo>
                  <a:pt x="3386" y="26328"/>
                </a:lnTo>
                <a:lnTo>
                  <a:pt x="2446" y="24448"/>
                </a:lnTo>
                <a:close/>
                <a:moveTo>
                  <a:pt x="30090" y="28209"/>
                </a:moveTo>
                <a:lnTo>
                  <a:pt x="30090" y="31970"/>
                </a:lnTo>
                <a:lnTo>
                  <a:pt x="3762" y="31970"/>
                </a:lnTo>
                <a:lnTo>
                  <a:pt x="3762" y="28209"/>
                </a:lnTo>
                <a:close/>
                <a:moveTo>
                  <a:pt x="16926" y="0"/>
                </a:moveTo>
                <a:lnTo>
                  <a:pt x="16174" y="94"/>
                </a:lnTo>
                <a:lnTo>
                  <a:pt x="15515" y="377"/>
                </a:lnTo>
                <a:lnTo>
                  <a:pt x="14951" y="753"/>
                </a:lnTo>
                <a:lnTo>
                  <a:pt x="14575" y="1317"/>
                </a:lnTo>
                <a:lnTo>
                  <a:pt x="13917" y="1035"/>
                </a:lnTo>
                <a:lnTo>
                  <a:pt x="13165" y="941"/>
                </a:lnTo>
                <a:lnTo>
                  <a:pt x="12601" y="1035"/>
                </a:lnTo>
                <a:lnTo>
                  <a:pt x="12036" y="1129"/>
                </a:lnTo>
                <a:lnTo>
                  <a:pt x="11566" y="1411"/>
                </a:lnTo>
                <a:lnTo>
                  <a:pt x="11190" y="1787"/>
                </a:lnTo>
                <a:lnTo>
                  <a:pt x="10814" y="2163"/>
                </a:lnTo>
                <a:lnTo>
                  <a:pt x="10532" y="2633"/>
                </a:lnTo>
                <a:lnTo>
                  <a:pt x="10438" y="3197"/>
                </a:lnTo>
                <a:lnTo>
                  <a:pt x="10344" y="3762"/>
                </a:lnTo>
                <a:lnTo>
                  <a:pt x="9780" y="3856"/>
                </a:lnTo>
                <a:lnTo>
                  <a:pt x="9216" y="3950"/>
                </a:lnTo>
                <a:lnTo>
                  <a:pt x="8745" y="4232"/>
                </a:lnTo>
                <a:lnTo>
                  <a:pt x="8369" y="4608"/>
                </a:lnTo>
                <a:lnTo>
                  <a:pt x="7993" y="4984"/>
                </a:lnTo>
                <a:lnTo>
                  <a:pt x="7711" y="5454"/>
                </a:lnTo>
                <a:lnTo>
                  <a:pt x="7617" y="6018"/>
                </a:lnTo>
                <a:lnTo>
                  <a:pt x="7523" y="6582"/>
                </a:lnTo>
                <a:lnTo>
                  <a:pt x="7617" y="7335"/>
                </a:lnTo>
                <a:lnTo>
                  <a:pt x="7899" y="7993"/>
                </a:lnTo>
                <a:lnTo>
                  <a:pt x="7335" y="8369"/>
                </a:lnTo>
                <a:lnTo>
                  <a:pt x="6959" y="8933"/>
                </a:lnTo>
                <a:lnTo>
                  <a:pt x="6677" y="9591"/>
                </a:lnTo>
                <a:lnTo>
                  <a:pt x="6583" y="10343"/>
                </a:lnTo>
                <a:lnTo>
                  <a:pt x="6677" y="10908"/>
                </a:lnTo>
                <a:lnTo>
                  <a:pt x="6771" y="11378"/>
                </a:lnTo>
                <a:lnTo>
                  <a:pt x="6959" y="11848"/>
                </a:lnTo>
                <a:lnTo>
                  <a:pt x="7335" y="12224"/>
                </a:lnTo>
                <a:lnTo>
                  <a:pt x="6959" y="12600"/>
                </a:lnTo>
                <a:lnTo>
                  <a:pt x="6771" y="13070"/>
                </a:lnTo>
                <a:lnTo>
                  <a:pt x="6677" y="13540"/>
                </a:lnTo>
                <a:lnTo>
                  <a:pt x="6583" y="14105"/>
                </a:lnTo>
                <a:lnTo>
                  <a:pt x="6677" y="14669"/>
                </a:lnTo>
                <a:lnTo>
                  <a:pt x="6865" y="15233"/>
                </a:lnTo>
                <a:lnTo>
                  <a:pt x="5831" y="15797"/>
                </a:lnTo>
                <a:lnTo>
                  <a:pt x="4890" y="16549"/>
                </a:lnTo>
                <a:lnTo>
                  <a:pt x="4044" y="17301"/>
                </a:lnTo>
                <a:lnTo>
                  <a:pt x="3292" y="18242"/>
                </a:lnTo>
                <a:lnTo>
                  <a:pt x="2728" y="19182"/>
                </a:lnTo>
                <a:lnTo>
                  <a:pt x="2352" y="20310"/>
                </a:lnTo>
                <a:lnTo>
                  <a:pt x="1975" y="21345"/>
                </a:lnTo>
                <a:lnTo>
                  <a:pt x="1881" y="22567"/>
                </a:lnTo>
                <a:lnTo>
                  <a:pt x="659" y="22567"/>
                </a:lnTo>
                <a:lnTo>
                  <a:pt x="471" y="22661"/>
                </a:lnTo>
                <a:lnTo>
                  <a:pt x="283" y="22849"/>
                </a:lnTo>
                <a:lnTo>
                  <a:pt x="189" y="23037"/>
                </a:lnTo>
                <a:lnTo>
                  <a:pt x="95" y="23225"/>
                </a:lnTo>
                <a:lnTo>
                  <a:pt x="1" y="23413"/>
                </a:lnTo>
                <a:lnTo>
                  <a:pt x="1" y="23695"/>
                </a:lnTo>
                <a:lnTo>
                  <a:pt x="95" y="23883"/>
                </a:lnTo>
                <a:lnTo>
                  <a:pt x="1881" y="27456"/>
                </a:lnTo>
                <a:lnTo>
                  <a:pt x="1881" y="32910"/>
                </a:lnTo>
                <a:lnTo>
                  <a:pt x="1975" y="33286"/>
                </a:lnTo>
                <a:lnTo>
                  <a:pt x="2163" y="33568"/>
                </a:lnTo>
                <a:lnTo>
                  <a:pt x="2446" y="33756"/>
                </a:lnTo>
                <a:lnTo>
                  <a:pt x="2822" y="33850"/>
                </a:lnTo>
                <a:lnTo>
                  <a:pt x="31030" y="33850"/>
                </a:lnTo>
                <a:lnTo>
                  <a:pt x="31406" y="33756"/>
                </a:lnTo>
                <a:lnTo>
                  <a:pt x="31688" y="33568"/>
                </a:lnTo>
                <a:lnTo>
                  <a:pt x="31876" y="33286"/>
                </a:lnTo>
                <a:lnTo>
                  <a:pt x="31970" y="32910"/>
                </a:lnTo>
                <a:lnTo>
                  <a:pt x="31970" y="27456"/>
                </a:lnTo>
                <a:lnTo>
                  <a:pt x="33757" y="23883"/>
                </a:lnTo>
                <a:lnTo>
                  <a:pt x="33851" y="23695"/>
                </a:lnTo>
                <a:lnTo>
                  <a:pt x="33851" y="23413"/>
                </a:lnTo>
                <a:lnTo>
                  <a:pt x="33757" y="23225"/>
                </a:lnTo>
                <a:lnTo>
                  <a:pt x="33663" y="23037"/>
                </a:lnTo>
                <a:lnTo>
                  <a:pt x="33569" y="22849"/>
                </a:lnTo>
                <a:lnTo>
                  <a:pt x="33381" y="22661"/>
                </a:lnTo>
                <a:lnTo>
                  <a:pt x="33193" y="22567"/>
                </a:lnTo>
                <a:lnTo>
                  <a:pt x="31970" y="22567"/>
                </a:lnTo>
                <a:lnTo>
                  <a:pt x="31876" y="21345"/>
                </a:lnTo>
                <a:lnTo>
                  <a:pt x="31500" y="20310"/>
                </a:lnTo>
                <a:lnTo>
                  <a:pt x="31124" y="19182"/>
                </a:lnTo>
                <a:lnTo>
                  <a:pt x="30560" y="18242"/>
                </a:lnTo>
                <a:lnTo>
                  <a:pt x="29808" y="17301"/>
                </a:lnTo>
                <a:lnTo>
                  <a:pt x="29055" y="16549"/>
                </a:lnTo>
                <a:lnTo>
                  <a:pt x="28115" y="15797"/>
                </a:lnTo>
                <a:lnTo>
                  <a:pt x="27081" y="15233"/>
                </a:lnTo>
                <a:lnTo>
                  <a:pt x="27269" y="14763"/>
                </a:lnTo>
                <a:lnTo>
                  <a:pt x="27269" y="14105"/>
                </a:lnTo>
                <a:lnTo>
                  <a:pt x="27269" y="13540"/>
                </a:lnTo>
                <a:lnTo>
                  <a:pt x="27081" y="13070"/>
                </a:lnTo>
                <a:lnTo>
                  <a:pt x="26893" y="12600"/>
                </a:lnTo>
                <a:lnTo>
                  <a:pt x="26611" y="12224"/>
                </a:lnTo>
                <a:lnTo>
                  <a:pt x="26893" y="11848"/>
                </a:lnTo>
                <a:lnTo>
                  <a:pt x="27081" y="11378"/>
                </a:lnTo>
                <a:lnTo>
                  <a:pt x="27269" y="10908"/>
                </a:lnTo>
                <a:lnTo>
                  <a:pt x="27269" y="10343"/>
                </a:lnTo>
                <a:lnTo>
                  <a:pt x="27175" y="9591"/>
                </a:lnTo>
                <a:lnTo>
                  <a:pt x="26987" y="8933"/>
                </a:lnTo>
                <a:lnTo>
                  <a:pt x="26517" y="8369"/>
                </a:lnTo>
                <a:lnTo>
                  <a:pt x="25952" y="7993"/>
                </a:lnTo>
                <a:lnTo>
                  <a:pt x="26235" y="7335"/>
                </a:lnTo>
                <a:lnTo>
                  <a:pt x="26329" y="6582"/>
                </a:lnTo>
                <a:lnTo>
                  <a:pt x="26329" y="6018"/>
                </a:lnTo>
                <a:lnTo>
                  <a:pt x="26141" y="5454"/>
                </a:lnTo>
                <a:lnTo>
                  <a:pt x="25858" y="4984"/>
                </a:lnTo>
                <a:lnTo>
                  <a:pt x="25576" y="4608"/>
                </a:lnTo>
                <a:lnTo>
                  <a:pt x="25106" y="4232"/>
                </a:lnTo>
                <a:lnTo>
                  <a:pt x="24636" y="3950"/>
                </a:lnTo>
                <a:lnTo>
                  <a:pt x="24072" y="3856"/>
                </a:lnTo>
                <a:lnTo>
                  <a:pt x="23508" y="3762"/>
                </a:lnTo>
                <a:lnTo>
                  <a:pt x="23508" y="3197"/>
                </a:lnTo>
                <a:lnTo>
                  <a:pt x="23320" y="2633"/>
                </a:lnTo>
                <a:lnTo>
                  <a:pt x="23038" y="2163"/>
                </a:lnTo>
                <a:lnTo>
                  <a:pt x="22756" y="1787"/>
                </a:lnTo>
                <a:lnTo>
                  <a:pt x="22285" y="1411"/>
                </a:lnTo>
                <a:lnTo>
                  <a:pt x="21815" y="1129"/>
                </a:lnTo>
                <a:lnTo>
                  <a:pt x="21251" y="1035"/>
                </a:lnTo>
                <a:lnTo>
                  <a:pt x="20687" y="941"/>
                </a:lnTo>
                <a:lnTo>
                  <a:pt x="20029" y="1035"/>
                </a:lnTo>
                <a:lnTo>
                  <a:pt x="19371" y="1317"/>
                </a:lnTo>
                <a:lnTo>
                  <a:pt x="18900" y="753"/>
                </a:lnTo>
                <a:lnTo>
                  <a:pt x="18336" y="377"/>
                </a:lnTo>
                <a:lnTo>
                  <a:pt x="17678" y="94"/>
                </a:lnTo>
                <a:lnTo>
                  <a:pt x="1692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1" name="Shape 251"/>
          <p:cNvSpPr/>
          <p:nvPr/>
        </p:nvSpPr>
        <p:spPr>
          <a:xfrm>
            <a:off x="2890260" y="3379897"/>
            <a:ext cx="612195" cy="612195"/>
          </a:xfrm>
          <a:custGeom>
            <a:avLst/>
            <a:gdLst/>
            <a:ahLst/>
            <a:cxnLst/>
            <a:rect l="0" t="0" r="0" b="0"/>
            <a:pathLst>
              <a:path w="33851" h="33851" extrusionOk="0">
                <a:moveTo>
                  <a:pt x="31970" y="1881"/>
                </a:moveTo>
                <a:lnTo>
                  <a:pt x="31970" y="3761"/>
                </a:lnTo>
                <a:lnTo>
                  <a:pt x="1881" y="3761"/>
                </a:lnTo>
                <a:lnTo>
                  <a:pt x="1881" y="1881"/>
                </a:lnTo>
                <a:close/>
                <a:moveTo>
                  <a:pt x="8463" y="5642"/>
                </a:moveTo>
                <a:lnTo>
                  <a:pt x="8463" y="28209"/>
                </a:lnTo>
                <a:lnTo>
                  <a:pt x="3761" y="28209"/>
                </a:lnTo>
                <a:lnTo>
                  <a:pt x="3761" y="5642"/>
                </a:lnTo>
                <a:close/>
                <a:moveTo>
                  <a:pt x="15985" y="5642"/>
                </a:moveTo>
                <a:lnTo>
                  <a:pt x="15985" y="28209"/>
                </a:lnTo>
                <a:lnTo>
                  <a:pt x="10343" y="28209"/>
                </a:lnTo>
                <a:lnTo>
                  <a:pt x="10343" y="5642"/>
                </a:lnTo>
                <a:close/>
                <a:moveTo>
                  <a:pt x="23507" y="5642"/>
                </a:moveTo>
                <a:lnTo>
                  <a:pt x="23507" y="28209"/>
                </a:lnTo>
                <a:lnTo>
                  <a:pt x="17866" y="28209"/>
                </a:lnTo>
                <a:lnTo>
                  <a:pt x="17866" y="5642"/>
                </a:lnTo>
                <a:close/>
                <a:moveTo>
                  <a:pt x="30089" y="5642"/>
                </a:moveTo>
                <a:lnTo>
                  <a:pt x="30089" y="28209"/>
                </a:lnTo>
                <a:lnTo>
                  <a:pt x="25388" y="28209"/>
                </a:lnTo>
                <a:lnTo>
                  <a:pt x="25388" y="5642"/>
                </a:lnTo>
                <a:close/>
                <a:moveTo>
                  <a:pt x="31970" y="30089"/>
                </a:moveTo>
                <a:lnTo>
                  <a:pt x="31970" y="31970"/>
                </a:lnTo>
                <a:lnTo>
                  <a:pt x="1881" y="31970"/>
                </a:lnTo>
                <a:lnTo>
                  <a:pt x="1881" y="30089"/>
                </a:lnTo>
                <a:close/>
                <a:moveTo>
                  <a:pt x="941" y="0"/>
                </a:moveTo>
                <a:lnTo>
                  <a:pt x="564" y="94"/>
                </a:lnTo>
                <a:lnTo>
                  <a:pt x="282" y="282"/>
                </a:lnTo>
                <a:lnTo>
                  <a:pt x="94" y="564"/>
                </a:lnTo>
                <a:lnTo>
                  <a:pt x="0" y="941"/>
                </a:lnTo>
                <a:lnTo>
                  <a:pt x="0" y="4702"/>
                </a:lnTo>
                <a:lnTo>
                  <a:pt x="94" y="5078"/>
                </a:lnTo>
                <a:lnTo>
                  <a:pt x="282" y="5360"/>
                </a:lnTo>
                <a:lnTo>
                  <a:pt x="564" y="5548"/>
                </a:lnTo>
                <a:lnTo>
                  <a:pt x="941" y="5642"/>
                </a:lnTo>
                <a:lnTo>
                  <a:pt x="1881" y="5642"/>
                </a:lnTo>
                <a:lnTo>
                  <a:pt x="1881" y="28209"/>
                </a:lnTo>
                <a:lnTo>
                  <a:pt x="941" y="28209"/>
                </a:lnTo>
                <a:lnTo>
                  <a:pt x="564" y="28303"/>
                </a:lnTo>
                <a:lnTo>
                  <a:pt x="282" y="28491"/>
                </a:lnTo>
                <a:lnTo>
                  <a:pt x="94" y="28773"/>
                </a:lnTo>
                <a:lnTo>
                  <a:pt x="0" y="29149"/>
                </a:lnTo>
                <a:lnTo>
                  <a:pt x="0" y="32910"/>
                </a:lnTo>
                <a:lnTo>
                  <a:pt x="94" y="33286"/>
                </a:lnTo>
                <a:lnTo>
                  <a:pt x="282" y="33568"/>
                </a:lnTo>
                <a:lnTo>
                  <a:pt x="564" y="33756"/>
                </a:lnTo>
                <a:lnTo>
                  <a:pt x="941" y="33850"/>
                </a:lnTo>
                <a:lnTo>
                  <a:pt x="32910" y="33850"/>
                </a:lnTo>
                <a:lnTo>
                  <a:pt x="33286" y="33756"/>
                </a:lnTo>
                <a:lnTo>
                  <a:pt x="33568" y="33568"/>
                </a:lnTo>
                <a:lnTo>
                  <a:pt x="33756" y="33286"/>
                </a:lnTo>
                <a:lnTo>
                  <a:pt x="33850" y="32910"/>
                </a:lnTo>
                <a:lnTo>
                  <a:pt x="33850" y="29149"/>
                </a:lnTo>
                <a:lnTo>
                  <a:pt x="33756" y="28773"/>
                </a:lnTo>
                <a:lnTo>
                  <a:pt x="33568" y="28491"/>
                </a:lnTo>
                <a:lnTo>
                  <a:pt x="33286" y="28303"/>
                </a:lnTo>
                <a:lnTo>
                  <a:pt x="32910" y="28209"/>
                </a:lnTo>
                <a:lnTo>
                  <a:pt x="31970" y="28209"/>
                </a:lnTo>
                <a:lnTo>
                  <a:pt x="31970" y="5642"/>
                </a:lnTo>
                <a:lnTo>
                  <a:pt x="32910" y="5642"/>
                </a:lnTo>
                <a:lnTo>
                  <a:pt x="33286" y="5548"/>
                </a:lnTo>
                <a:lnTo>
                  <a:pt x="33568" y="5360"/>
                </a:lnTo>
                <a:lnTo>
                  <a:pt x="33756" y="5078"/>
                </a:lnTo>
                <a:lnTo>
                  <a:pt x="33850" y="4702"/>
                </a:lnTo>
                <a:lnTo>
                  <a:pt x="33850" y="941"/>
                </a:lnTo>
                <a:lnTo>
                  <a:pt x="33756" y="564"/>
                </a:lnTo>
                <a:lnTo>
                  <a:pt x="33568" y="282"/>
                </a:lnTo>
                <a:lnTo>
                  <a:pt x="33286" y="94"/>
                </a:lnTo>
                <a:lnTo>
                  <a:pt x="3291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2" name="Shape 252"/>
          <p:cNvSpPr/>
          <p:nvPr/>
        </p:nvSpPr>
        <p:spPr>
          <a:xfrm>
            <a:off x="5641550" y="3379897"/>
            <a:ext cx="612177" cy="612195"/>
          </a:xfrm>
          <a:custGeom>
            <a:avLst/>
            <a:gdLst/>
            <a:ahLst/>
            <a:cxnLst/>
            <a:rect l="0" t="0" r="0" b="0"/>
            <a:pathLst>
              <a:path w="33850" h="33851" extrusionOk="0">
                <a:moveTo>
                  <a:pt x="16925" y="3104"/>
                </a:moveTo>
                <a:lnTo>
                  <a:pt x="17677" y="4514"/>
                </a:lnTo>
                <a:lnTo>
                  <a:pt x="16925" y="5266"/>
                </a:lnTo>
                <a:lnTo>
                  <a:pt x="16173" y="4514"/>
                </a:lnTo>
                <a:lnTo>
                  <a:pt x="16925" y="3104"/>
                </a:lnTo>
                <a:close/>
                <a:moveTo>
                  <a:pt x="16925" y="10344"/>
                </a:moveTo>
                <a:lnTo>
                  <a:pt x="17301" y="10438"/>
                </a:lnTo>
                <a:lnTo>
                  <a:pt x="17583" y="10626"/>
                </a:lnTo>
                <a:lnTo>
                  <a:pt x="17771" y="10908"/>
                </a:lnTo>
                <a:lnTo>
                  <a:pt x="17865" y="11284"/>
                </a:lnTo>
                <a:lnTo>
                  <a:pt x="17771" y="11660"/>
                </a:lnTo>
                <a:lnTo>
                  <a:pt x="17583" y="11942"/>
                </a:lnTo>
                <a:lnTo>
                  <a:pt x="17301" y="12224"/>
                </a:lnTo>
                <a:lnTo>
                  <a:pt x="16549" y="12224"/>
                </a:lnTo>
                <a:lnTo>
                  <a:pt x="16267" y="11942"/>
                </a:lnTo>
                <a:lnTo>
                  <a:pt x="16079" y="11660"/>
                </a:lnTo>
                <a:lnTo>
                  <a:pt x="15985" y="11284"/>
                </a:lnTo>
                <a:lnTo>
                  <a:pt x="16079" y="10908"/>
                </a:lnTo>
                <a:lnTo>
                  <a:pt x="16267" y="10626"/>
                </a:lnTo>
                <a:lnTo>
                  <a:pt x="16549" y="10438"/>
                </a:lnTo>
                <a:lnTo>
                  <a:pt x="16925" y="10344"/>
                </a:lnTo>
                <a:close/>
                <a:moveTo>
                  <a:pt x="6582" y="15327"/>
                </a:moveTo>
                <a:lnTo>
                  <a:pt x="10719" y="23508"/>
                </a:lnTo>
                <a:lnTo>
                  <a:pt x="2445" y="23508"/>
                </a:lnTo>
                <a:lnTo>
                  <a:pt x="6582" y="15327"/>
                </a:lnTo>
                <a:close/>
                <a:moveTo>
                  <a:pt x="27268" y="15327"/>
                </a:moveTo>
                <a:lnTo>
                  <a:pt x="31405" y="23508"/>
                </a:lnTo>
                <a:lnTo>
                  <a:pt x="23131" y="23508"/>
                </a:lnTo>
                <a:lnTo>
                  <a:pt x="27268" y="15327"/>
                </a:lnTo>
                <a:close/>
                <a:moveTo>
                  <a:pt x="9779" y="25388"/>
                </a:moveTo>
                <a:lnTo>
                  <a:pt x="9027" y="25858"/>
                </a:lnTo>
                <a:lnTo>
                  <a:pt x="8274" y="26140"/>
                </a:lnTo>
                <a:lnTo>
                  <a:pt x="7428" y="26328"/>
                </a:lnTo>
                <a:lnTo>
                  <a:pt x="5736" y="26328"/>
                </a:lnTo>
                <a:lnTo>
                  <a:pt x="4890" y="26140"/>
                </a:lnTo>
                <a:lnTo>
                  <a:pt x="4043" y="25858"/>
                </a:lnTo>
                <a:lnTo>
                  <a:pt x="3291" y="25388"/>
                </a:lnTo>
                <a:close/>
                <a:moveTo>
                  <a:pt x="30465" y="25388"/>
                </a:moveTo>
                <a:lnTo>
                  <a:pt x="29713" y="25858"/>
                </a:lnTo>
                <a:lnTo>
                  <a:pt x="28961" y="26140"/>
                </a:lnTo>
                <a:lnTo>
                  <a:pt x="28114" y="26328"/>
                </a:lnTo>
                <a:lnTo>
                  <a:pt x="26422" y="26328"/>
                </a:lnTo>
                <a:lnTo>
                  <a:pt x="25576" y="26140"/>
                </a:lnTo>
                <a:lnTo>
                  <a:pt x="24729" y="25858"/>
                </a:lnTo>
                <a:lnTo>
                  <a:pt x="23977" y="25388"/>
                </a:lnTo>
                <a:close/>
                <a:moveTo>
                  <a:pt x="19370" y="31030"/>
                </a:moveTo>
                <a:lnTo>
                  <a:pt x="20310" y="31970"/>
                </a:lnTo>
                <a:lnTo>
                  <a:pt x="13540" y="31970"/>
                </a:lnTo>
                <a:lnTo>
                  <a:pt x="14480" y="31030"/>
                </a:lnTo>
                <a:close/>
                <a:moveTo>
                  <a:pt x="16643" y="1"/>
                </a:moveTo>
                <a:lnTo>
                  <a:pt x="16455" y="95"/>
                </a:lnTo>
                <a:lnTo>
                  <a:pt x="16267" y="283"/>
                </a:lnTo>
                <a:lnTo>
                  <a:pt x="16079" y="565"/>
                </a:lnTo>
                <a:lnTo>
                  <a:pt x="14198" y="4326"/>
                </a:lnTo>
                <a:lnTo>
                  <a:pt x="14104" y="4608"/>
                </a:lnTo>
                <a:lnTo>
                  <a:pt x="14104" y="4890"/>
                </a:lnTo>
                <a:lnTo>
                  <a:pt x="14198" y="5172"/>
                </a:lnTo>
                <a:lnTo>
                  <a:pt x="14386" y="5360"/>
                </a:lnTo>
                <a:lnTo>
                  <a:pt x="15985" y="6959"/>
                </a:lnTo>
                <a:lnTo>
                  <a:pt x="15985" y="8651"/>
                </a:lnTo>
                <a:lnTo>
                  <a:pt x="15421" y="8933"/>
                </a:lnTo>
                <a:lnTo>
                  <a:pt x="14950" y="9309"/>
                </a:lnTo>
                <a:lnTo>
                  <a:pt x="14574" y="9780"/>
                </a:lnTo>
                <a:lnTo>
                  <a:pt x="14292" y="10344"/>
                </a:lnTo>
                <a:lnTo>
                  <a:pt x="8463" y="10344"/>
                </a:lnTo>
                <a:lnTo>
                  <a:pt x="8086" y="10438"/>
                </a:lnTo>
                <a:lnTo>
                  <a:pt x="7804" y="10626"/>
                </a:lnTo>
                <a:lnTo>
                  <a:pt x="7616" y="10908"/>
                </a:lnTo>
                <a:lnTo>
                  <a:pt x="7522" y="11284"/>
                </a:lnTo>
                <a:lnTo>
                  <a:pt x="7428" y="11660"/>
                </a:lnTo>
                <a:lnTo>
                  <a:pt x="7240" y="11942"/>
                </a:lnTo>
                <a:lnTo>
                  <a:pt x="6958" y="12224"/>
                </a:lnTo>
                <a:lnTo>
                  <a:pt x="6206" y="12224"/>
                </a:lnTo>
                <a:lnTo>
                  <a:pt x="5924" y="11942"/>
                </a:lnTo>
                <a:lnTo>
                  <a:pt x="5736" y="11660"/>
                </a:lnTo>
                <a:lnTo>
                  <a:pt x="5642" y="11284"/>
                </a:lnTo>
                <a:lnTo>
                  <a:pt x="5548" y="10908"/>
                </a:lnTo>
                <a:lnTo>
                  <a:pt x="5360" y="10626"/>
                </a:lnTo>
                <a:lnTo>
                  <a:pt x="5078" y="10438"/>
                </a:lnTo>
                <a:lnTo>
                  <a:pt x="4701" y="10344"/>
                </a:lnTo>
                <a:lnTo>
                  <a:pt x="4325" y="10438"/>
                </a:lnTo>
                <a:lnTo>
                  <a:pt x="4043" y="10626"/>
                </a:lnTo>
                <a:lnTo>
                  <a:pt x="3855" y="10908"/>
                </a:lnTo>
                <a:lnTo>
                  <a:pt x="3761" y="11284"/>
                </a:lnTo>
                <a:lnTo>
                  <a:pt x="3855" y="12036"/>
                </a:lnTo>
                <a:lnTo>
                  <a:pt x="4137" y="12789"/>
                </a:lnTo>
                <a:lnTo>
                  <a:pt x="4607" y="13353"/>
                </a:lnTo>
                <a:lnTo>
                  <a:pt x="5172" y="13823"/>
                </a:lnTo>
                <a:lnTo>
                  <a:pt x="94" y="24072"/>
                </a:lnTo>
                <a:lnTo>
                  <a:pt x="0" y="24260"/>
                </a:lnTo>
                <a:lnTo>
                  <a:pt x="0" y="24542"/>
                </a:lnTo>
                <a:lnTo>
                  <a:pt x="94" y="24824"/>
                </a:lnTo>
                <a:lnTo>
                  <a:pt x="188" y="25012"/>
                </a:lnTo>
                <a:lnTo>
                  <a:pt x="752" y="25764"/>
                </a:lnTo>
                <a:lnTo>
                  <a:pt x="1505" y="26423"/>
                </a:lnTo>
                <a:lnTo>
                  <a:pt x="2163" y="26987"/>
                </a:lnTo>
                <a:lnTo>
                  <a:pt x="3009" y="27363"/>
                </a:lnTo>
                <a:lnTo>
                  <a:pt x="3855" y="27739"/>
                </a:lnTo>
                <a:lnTo>
                  <a:pt x="4701" y="28021"/>
                </a:lnTo>
                <a:lnTo>
                  <a:pt x="5642" y="28209"/>
                </a:lnTo>
                <a:lnTo>
                  <a:pt x="7522" y="28209"/>
                </a:lnTo>
                <a:lnTo>
                  <a:pt x="8463" y="28021"/>
                </a:lnTo>
                <a:lnTo>
                  <a:pt x="9309" y="27739"/>
                </a:lnTo>
                <a:lnTo>
                  <a:pt x="10155" y="27363"/>
                </a:lnTo>
                <a:lnTo>
                  <a:pt x="10907" y="26987"/>
                </a:lnTo>
                <a:lnTo>
                  <a:pt x="11659" y="26423"/>
                </a:lnTo>
                <a:lnTo>
                  <a:pt x="12318" y="25764"/>
                </a:lnTo>
                <a:lnTo>
                  <a:pt x="12976" y="25012"/>
                </a:lnTo>
                <a:lnTo>
                  <a:pt x="13070" y="24824"/>
                </a:lnTo>
                <a:lnTo>
                  <a:pt x="13164" y="24542"/>
                </a:lnTo>
                <a:lnTo>
                  <a:pt x="13164" y="24260"/>
                </a:lnTo>
                <a:lnTo>
                  <a:pt x="13070" y="24072"/>
                </a:lnTo>
                <a:lnTo>
                  <a:pt x="7898" y="13823"/>
                </a:lnTo>
                <a:lnTo>
                  <a:pt x="8369" y="13541"/>
                </a:lnTo>
                <a:lnTo>
                  <a:pt x="8745" y="13165"/>
                </a:lnTo>
                <a:lnTo>
                  <a:pt x="9027" y="12694"/>
                </a:lnTo>
                <a:lnTo>
                  <a:pt x="9215" y="12224"/>
                </a:lnTo>
                <a:lnTo>
                  <a:pt x="14292" y="12224"/>
                </a:lnTo>
                <a:lnTo>
                  <a:pt x="14574" y="12789"/>
                </a:lnTo>
                <a:lnTo>
                  <a:pt x="14950" y="13259"/>
                </a:lnTo>
                <a:lnTo>
                  <a:pt x="15421" y="13729"/>
                </a:lnTo>
                <a:lnTo>
                  <a:pt x="15985" y="14011"/>
                </a:lnTo>
                <a:lnTo>
                  <a:pt x="15985" y="29149"/>
                </a:lnTo>
                <a:lnTo>
                  <a:pt x="14104" y="29149"/>
                </a:lnTo>
                <a:lnTo>
                  <a:pt x="13728" y="29243"/>
                </a:lnTo>
                <a:lnTo>
                  <a:pt x="13446" y="29431"/>
                </a:lnTo>
                <a:lnTo>
                  <a:pt x="10625" y="32252"/>
                </a:lnTo>
                <a:lnTo>
                  <a:pt x="10437" y="32534"/>
                </a:lnTo>
                <a:lnTo>
                  <a:pt x="10343" y="32722"/>
                </a:lnTo>
                <a:lnTo>
                  <a:pt x="10343" y="33004"/>
                </a:lnTo>
                <a:lnTo>
                  <a:pt x="10437" y="33287"/>
                </a:lnTo>
                <a:lnTo>
                  <a:pt x="10531" y="33569"/>
                </a:lnTo>
                <a:lnTo>
                  <a:pt x="10719" y="33757"/>
                </a:lnTo>
                <a:lnTo>
                  <a:pt x="11001" y="33851"/>
                </a:lnTo>
                <a:lnTo>
                  <a:pt x="22849" y="33851"/>
                </a:lnTo>
                <a:lnTo>
                  <a:pt x="23037" y="33757"/>
                </a:lnTo>
                <a:lnTo>
                  <a:pt x="23319" y="33569"/>
                </a:lnTo>
                <a:lnTo>
                  <a:pt x="23413" y="33287"/>
                </a:lnTo>
                <a:lnTo>
                  <a:pt x="23507" y="33004"/>
                </a:lnTo>
                <a:lnTo>
                  <a:pt x="23507" y="32722"/>
                </a:lnTo>
                <a:lnTo>
                  <a:pt x="23413" y="32534"/>
                </a:lnTo>
                <a:lnTo>
                  <a:pt x="23225" y="32252"/>
                </a:lnTo>
                <a:lnTo>
                  <a:pt x="20404" y="29431"/>
                </a:lnTo>
                <a:lnTo>
                  <a:pt x="20122" y="29243"/>
                </a:lnTo>
                <a:lnTo>
                  <a:pt x="19746" y="29149"/>
                </a:lnTo>
                <a:lnTo>
                  <a:pt x="17865" y="29149"/>
                </a:lnTo>
                <a:lnTo>
                  <a:pt x="17865" y="14011"/>
                </a:lnTo>
                <a:lnTo>
                  <a:pt x="18429" y="13729"/>
                </a:lnTo>
                <a:lnTo>
                  <a:pt x="18900" y="13353"/>
                </a:lnTo>
                <a:lnTo>
                  <a:pt x="19276" y="12789"/>
                </a:lnTo>
                <a:lnTo>
                  <a:pt x="19558" y="12224"/>
                </a:lnTo>
                <a:lnTo>
                  <a:pt x="24635" y="12224"/>
                </a:lnTo>
                <a:lnTo>
                  <a:pt x="24823" y="12694"/>
                </a:lnTo>
                <a:lnTo>
                  <a:pt x="25105" y="13165"/>
                </a:lnTo>
                <a:lnTo>
                  <a:pt x="25482" y="13541"/>
                </a:lnTo>
                <a:lnTo>
                  <a:pt x="25952" y="13823"/>
                </a:lnTo>
                <a:lnTo>
                  <a:pt x="20780" y="24072"/>
                </a:lnTo>
                <a:lnTo>
                  <a:pt x="20686" y="24260"/>
                </a:lnTo>
                <a:lnTo>
                  <a:pt x="20686" y="24542"/>
                </a:lnTo>
                <a:lnTo>
                  <a:pt x="20780" y="24824"/>
                </a:lnTo>
                <a:lnTo>
                  <a:pt x="20874" y="25012"/>
                </a:lnTo>
                <a:lnTo>
                  <a:pt x="21438" y="25764"/>
                </a:lnTo>
                <a:lnTo>
                  <a:pt x="22191" y="26423"/>
                </a:lnTo>
                <a:lnTo>
                  <a:pt x="22849" y="26987"/>
                </a:lnTo>
                <a:lnTo>
                  <a:pt x="23695" y="27363"/>
                </a:lnTo>
                <a:lnTo>
                  <a:pt x="24541" y="27739"/>
                </a:lnTo>
                <a:lnTo>
                  <a:pt x="25388" y="28021"/>
                </a:lnTo>
                <a:lnTo>
                  <a:pt x="26328" y="28209"/>
                </a:lnTo>
                <a:lnTo>
                  <a:pt x="28208" y="28209"/>
                </a:lnTo>
                <a:lnTo>
                  <a:pt x="29149" y="28021"/>
                </a:lnTo>
                <a:lnTo>
                  <a:pt x="29995" y="27739"/>
                </a:lnTo>
                <a:lnTo>
                  <a:pt x="30841" y="27363"/>
                </a:lnTo>
                <a:lnTo>
                  <a:pt x="31593" y="26987"/>
                </a:lnTo>
                <a:lnTo>
                  <a:pt x="32346" y="26423"/>
                </a:lnTo>
                <a:lnTo>
                  <a:pt x="33004" y="25764"/>
                </a:lnTo>
                <a:lnTo>
                  <a:pt x="33662" y="25012"/>
                </a:lnTo>
                <a:lnTo>
                  <a:pt x="33850" y="24730"/>
                </a:lnTo>
                <a:lnTo>
                  <a:pt x="33850" y="24354"/>
                </a:lnTo>
                <a:lnTo>
                  <a:pt x="33756" y="24072"/>
                </a:lnTo>
                <a:lnTo>
                  <a:pt x="28584" y="13823"/>
                </a:lnTo>
                <a:lnTo>
                  <a:pt x="29243" y="13353"/>
                </a:lnTo>
                <a:lnTo>
                  <a:pt x="29619" y="12789"/>
                </a:lnTo>
                <a:lnTo>
                  <a:pt x="29995" y="12130"/>
                </a:lnTo>
                <a:lnTo>
                  <a:pt x="30089" y="11284"/>
                </a:lnTo>
                <a:lnTo>
                  <a:pt x="29995" y="10908"/>
                </a:lnTo>
                <a:lnTo>
                  <a:pt x="29807" y="10626"/>
                </a:lnTo>
                <a:lnTo>
                  <a:pt x="29525" y="10438"/>
                </a:lnTo>
                <a:lnTo>
                  <a:pt x="29149" y="10344"/>
                </a:lnTo>
                <a:lnTo>
                  <a:pt x="28773" y="10438"/>
                </a:lnTo>
                <a:lnTo>
                  <a:pt x="28490" y="10626"/>
                </a:lnTo>
                <a:lnTo>
                  <a:pt x="28302" y="10908"/>
                </a:lnTo>
                <a:lnTo>
                  <a:pt x="28208" y="11284"/>
                </a:lnTo>
                <a:lnTo>
                  <a:pt x="28114" y="11660"/>
                </a:lnTo>
                <a:lnTo>
                  <a:pt x="27926" y="11942"/>
                </a:lnTo>
                <a:lnTo>
                  <a:pt x="27644" y="12224"/>
                </a:lnTo>
                <a:lnTo>
                  <a:pt x="26892" y="12224"/>
                </a:lnTo>
                <a:lnTo>
                  <a:pt x="26610" y="11942"/>
                </a:lnTo>
                <a:lnTo>
                  <a:pt x="26422" y="11660"/>
                </a:lnTo>
                <a:lnTo>
                  <a:pt x="26328" y="11284"/>
                </a:lnTo>
                <a:lnTo>
                  <a:pt x="26234" y="10908"/>
                </a:lnTo>
                <a:lnTo>
                  <a:pt x="26046" y="10626"/>
                </a:lnTo>
                <a:lnTo>
                  <a:pt x="25764" y="10438"/>
                </a:lnTo>
                <a:lnTo>
                  <a:pt x="25388" y="10344"/>
                </a:lnTo>
                <a:lnTo>
                  <a:pt x="19558" y="10344"/>
                </a:lnTo>
                <a:lnTo>
                  <a:pt x="19276" y="9780"/>
                </a:lnTo>
                <a:lnTo>
                  <a:pt x="18900" y="9309"/>
                </a:lnTo>
                <a:lnTo>
                  <a:pt x="18429" y="8933"/>
                </a:lnTo>
                <a:lnTo>
                  <a:pt x="17865" y="8651"/>
                </a:lnTo>
                <a:lnTo>
                  <a:pt x="17865" y="6959"/>
                </a:lnTo>
                <a:lnTo>
                  <a:pt x="19464" y="5360"/>
                </a:lnTo>
                <a:lnTo>
                  <a:pt x="19652" y="5172"/>
                </a:lnTo>
                <a:lnTo>
                  <a:pt x="19746" y="4890"/>
                </a:lnTo>
                <a:lnTo>
                  <a:pt x="19746" y="4608"/>
                </a:lnTo>
                <a:lnTo>
                  <a:pt x="19652" y="4326"/>
                </a:lnTo>
                <a:lnTo>
                  <a:pt x="17771" y="565"/>
                </a:lnTo>
                <a:lnTo>
                  <a:pt x="17583" y="283"/>
                </a:lnTo>
                <a:lnTo>
                  <a:pt x="17395" y="95"/>
                </a:lnTo>
                <a:lnTo>
                  <a:pt x="1720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253" name="Shape 253"/>
          <p:cNvGrpSpPr/>
          <p:nvPr/>
        </p:nvGrpSpPr>
        <p:grpSpPr>
          <a:xfrm>
            <a:off x="7085189" y="2310494"/>
            <a:ext cx="476159" cy="612177"/>
            <a:chOff x="2172725" y="4399550"/>
            <a:chExt cx="658225" cy="846250"/>
          </a:xfrm>
        </p:grpSpPr>
        <p:sp>
          <p:nvSpPr>
            <p:cNvPr id="254" name="Shape 254"/>
            <p:cNvSpPr/>
            <p:nvPr/>
          </p:nvSpPr>
          <p:spPr>
            <a:xfrm>
              <a:off x="2172725" y="4399550"/>
              <a:ext cx="658225" cy="846250"/>
            </a:xfrm>
            <a:custGeom>
              <a:avLst/>
              <a:gdLst/>
              <a:ahLst/>
              <a:cxnLst/>
              <a:rect l="0" t="0" r="0" b="0"/>
              <a:pathLst>
                <a:path w="26329" h="33850" extrusionOk="0">
                  <a:moveTo>
                    <a:pt x="23132" y="1881"/>
                  </a:moveTo>
                  <a:lnTo>
                    <a:pt x="21251" y="3761"/>
                  </a:lnTo>
                  <a:lnTo>
                    <a:pt x="10344" y="3761"/>
                  </a:lnTo>
                  <a:lnTo>
                    <a:pt x="10344" y="3573"/>
                  </a:lnTo>
                  <a:lnTo>
                    <a:pt x="10250" y="3385"/>
                  </a:lnTo>
                  <a:lnTo>
                    <a:pt x="10156" y="3103"/>
                  </a:lnTo>
                  <a:lnTo>
                    <a:pt x="9968" y="2915"/>
                  </a:lnTo>
                  <a:lnTo>
                    <a:pt x="9686" y="2821"/>
                  </a:lnTo>
                  <a:lnTo>
                    <a:pt x="5266" y="2821"/>
                  </a:lnTo>
                  <a:lnTo>
                    <a:pt x="4984" y="3009"/>
                  </a:lnTo>
                  <a:lnTo>
                    <a:pt x="4326" y="3761"/>
                  </a:lnTo>
                  <a:lnTo>
                    <a:pt x="3292" y="3761"/>
                  </a:lnTo>
                  <a:lnTo>
                    <a:pt x="5172" y="1881"/>
                  </a:lnTo>
                  <a:close/>
                  <a:moveTo>
                    <a:pt x="7523" y="4701"/>
                  </a:moveTo>
                  <a:lnTo>
                    <a:pt x="7523" y="8086"/>
                  </a:lnTo>
                  <a:lnTo>
                    <a:pt x="7241" y="7804"/>
                  </a:lnTo>
                  <a:lnTo>
                    <a:pt x="6959" y="7616"/>
                  </a:lnTo>
                  <a:lnTo>
                    <a:pt x="6583" y="7522"/>
                  </a:lnTo>
                  <a:lnTo>
                    <a:pt x="6301" y="7616"/>
                  </a:lnTo>
                  <a:lnTo>
                    <a:pt x="5924" y="7804"/>
                  </a:lnTo>
                  <a:lnTo>
                    <a:pt x="5642" y="8086"/>
                  </a:lnTo>
                  <a:lnTo>
                    <a:pt x="5642" y="5078"/>
                  </a:lnTo>
                  <a:lnTo>
                    <a:pt x="6019" y="4701"/>
                  </a:lnTo>
                  <a:close/>
                  <a:moveTo>
                    <a:pt x="24448" y="3197"/>
                  </a:moveTo>
                  <a:lnTo>
                    <a:pt x="24448" y="28773"/>
                  </a:lnTo>
                  <a:lnTo>
                    <a:pt x="22567" y="30653"/>
                  </a:lnTo>
                  <a:lnTo>
                    <a:pt x="22567" y="5078"/>
                  </a:lnTo>
                  <a:lnTo>
                    <a:pt x="24448" y="3197"/>
                  </a:lnTo>
                  <a:close/>
                  <a:moveTo>
                    <a:pt x="20593" y="5642"/>
                  </a:moveTo>
                  <a:lnTo>
                    <a:pt x="20593" y="31969"/>
                  </a:lnTo>
                  <a:lnTo>
                    <a:pt x="1881" y="31969"/>
                  </a:lnTo>
                  <a:lnTo>
                    <a:pt x="1881" y="5642"/>
                  </a:lnTo>
                  <a:lnTo>
                    <a:pt x="3762" y="5642"/>
                  </a:lnTo>
                  <a:lnTo>
                    <a:pt x="3762" y="10343"/>
                  </a:lnTo>
                  <a:lnTo>
                    <a:pt x="3856" y="10625"/>
                  </a:lnTo>
                  <a:lnTo>
                    <a:pt x="3950" y="10813"/>
                  </a:lnTo>
                  <a:lnTo>
                    <a:pt x="4138" y="11001"/>
                  </a:lnTo>
                  <a:lnTo>
                    <a:pt x="4326" y="11189"/>
                  </a:lnTo>
                  <a:lnTo>
                    <a:pt x="4608" y="11283"/>
                  </a:lnTo>
                  <a:lnTo>
                    <a:pt x="4890" y="11283"/>
                  </a:lnTo>
                  <a:lnTo>
                    <a:pt x="5172" y="11189"/>
                  </a:lnTo>
                  <a:lnTo>
                    <a:pt x="5360" y="11001"/>
                  </a:lnTo>
                  <a:lnTo>
                    <a:pt x="6583" y="9779"/>
                  </a:lnTo>
                  <a:lnTo>
                    <a:pt x="7805" y="11001"/>
                  </a:lnTo>
                  <a:lnTo>
                    <a:pt x="7993" y="11189"/>
                  </a:lnTo>
                  <a:lnTo>
                    <a:pt x="8275" y="11283"/>
                  </a:lnTo>
                  <a:lnTo>
                    <a:pt x="8557" y="11283"/>
                  </a:lnTo>
                  <a:lnTo>
                    <a:pt x="8745" y="11189"/>
                  </a:lnTo>
                  <a:lnTo>
                    <a:pt x="9027" y="11001"/>
                  </a:lnTo>
                  <a:lnTo>
                    <a:pt x="9215" y="10813"/>
                  </a:lnTo>
                  <a:lnTo>
                    <a:pt x="9309" y="10625"/>
                  </a:lnTo>
                  <a:lnTo>
                    <a:pt x="9309" y="10343"/>
                  </a:lnTo>
                  <a:lnTo>
                    <a:pt x="9309" y="5642"/>
                  </a:lnTo>
                  <a:close/>
                  <a:moveTo>
                    <a:pt x="4326" y="0"/>
                  </a:moveTo>
                  <a:lnTo>
                    <a:pt x="4044" y="188"/>
                  </a:lnTo>
                  <a:lnTo>
                    <a:pt x="283" y="3949"/>
                  </a:lnTo>
                  <a:lnTo>
                    <a:pt x="95" y="4325"/>
                  </a:lnTo>
                  <a:lnTo>
                    <a:pt x="1" y="4701"/>
                  </a:lnTo>
                  <a:lnTo>
                    <a:pt x="1" y="32910"/>
                  </a:lnTo>
                  <a:lnTo>
                    <a:pt x="95" y="33286"/>
                  </a:lnTo>
                  <a:lnTo>
                    <a:pt x="283" y="33568"/>
                  </a:lnTo>
                  <a:lnTo>
                    <a:pt x="565" y="33756"/>
                  </a:lnTo>
                  <a:lnTo>
                    <a:pt x="941" y="33850"/>
                  </a:lnTo>
                  <a:lnTo>
                    <a:pt x="21627" y="33850"/>
                  </a:lnTo>
                  <a:lnTo>
                    <a:pt x="22003" y="33756"/>
                  </a:lnTo>
                  <a:lnTo>
                    <a:pt x="22285" y="33568"/>
                  </a:lnTo>
                  <a:lnTo>
                    <a:pt x="26046" y="29807"/>
                  </a:lnTo>
                  <a:lnTo>
                    <a:pt x="26328" y="29525"/>
                  </a:lnTo>
                  <a:lnTo>
                    <a:pt x="26328" y="29149"/>
                  </a:lnTo>
                  <a:lnTo>
                    <a:pt x="26328" y="940"/>
                  </a:lnTo>
                  <a:lnTo>
                    <a:pt x="26328" y="658"/>
                  </a:lnTo>
                  <a:lnTo>
                    <a:pt x="26140" y="376"/>
                  </a:lnTo>
                  <a:lnTo>
                    <a:pt x="25952" y="188"/>
                  </a:lnTo>
                  <a:lnTo>
                    <a:pt x="2567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5" name="Shape 255"/>
            <p:cNvSpPr/>
            <p:nvPr/>
          </p:nvSpPr>
          <p:spPr>
            <a:xfrm>
              <a:off x="2341975" y="4705125"/>
              <a:ext cx="223350" cy="423150"/>
            </a:xfrm>
            <a:custGeom>
              <a:avLst/>
              <a:gdLst/>
              <a:ahLst/>
              <a:cxnLst/>
              <a:rect l="0" t="0" r="0" b="0"/>
              <a:pathLst>
                <a:path w="8934" h="16926" extrusionOk="0">
                  <a:moveTo>
                    <a:pt x="2916" y="6112"/>
                  </a:moveTo>
                  <a:lnTo>
                    <a:pt x="3668" y="6489"/>
                  </a:lnTo>
                  <a:lnTo>
                    <a:pt x="4514" y="6771"/>
                  </a:lnTo>
                  <a:lnTo>
                    <a:pt x="5454" y="7241"/>
                  </a:lnTo>
                  <a:lnTo>
                    <a:pt x="6301" y="7617"/>
                  </a:lnTo>
                  <a:lnTo>
                    <a:pt x="6583" y="7899"/>
                  </a:lnTo>
                  <a:lnTo>
                    <a:pt x="6865" y="8275"/>
                  </a:lnTo>
                  <a:lnTo>
                    <a:pt x="7053" y="8557"/>
                  </a:lnTo>
                  <a:lnTo>
                    <a:pt x="7053" y="8933"/>
                  </a:lnTo>
                  <a:lnTo>
                    <a:pt x="7053" y="9309"/>
                  </a:lnTo>
                  <a:lnTo>
                    <a:pt x="6959" y="9686"/>
                  </a:lnTo>
                  <a:lnTo>
                    <a:pt x="6677" y="9968"/>
                  </a:lnTo>
                  <a:lnTo>
                    <a:pt x="6395" y="10250"/>
                  </a:lnTo>
                  <a:lnTo>
                    <a:pt x="6301" y="10344"/>
                  </a:lnTo>
                  <a:lnTo>
                    <a:pt x="5454" y="9968"/>
                  </a:lnTo>
                  <a:lnTo>
                    <a:pt x="4514" y="9591"/>
                  </a:lnTo>
                  <a:lnTo>
                    <a:pt x="3668" y="9215"/>
                  </a:lnTo>
                  <a:lnTo>
                    <a:pt x="2916" y="8839"/>
                  </a:lnTo>
                  <a:lnTo>
                    <a:pt x="2539" y="8557"/>
                  </a:lnTo>
                  <a:lnTo>
                    <a:pt x="2257" y="8275"/>
                  </a:lnTo>
                  <a:lnTo>
                    <a:pt x="2069" y="7899"/>
                  </a:lnTo>
                  <a:lnTo>
                    <a:pt x="1975" y="7523"/>
                  </a:lnTo>
                  <a:lnTo>
                    <a:pt x="2069" y="7241"/>
                  </a:lnTo>
                  <a:lnTo>
                    <a:pt x="2163" y="6865"/>
                  </a:lnTo>
                  <a:lnTo>
                    <a:pt x="2445" y="6583"/>
                  </a:lnTo>
                  <a:lnTo>
                    <a:pt x="2728" y="6301"/>
                  </a:lnTo>
                  <a:lnTo>
                    <a:pt x="2916" y="6112"/>
                  </a:lnTo>
                  <a:close/>
                  <a:moveTo>
                    <a:pt x="4702" y="1"/>
                  </a:moveTo>
                  <a:lnTo>
                    <a:pt x="3950" y="95"/>
                  </a:lnTo>
                  <a:lnTo>
                    <a:pt x="3198" y="283"/>
                  </a:lnTo>
                  <a:lnTo>
                    <a:pt x="2445" y="565"/>
                  </a:lnTo>
                  <a:lnTo>
                    <a:pt x="1787" y="1129"/>
                  </a:lnTo>
                  <a:lnTo>
                    <a:pt x="1317" y="1693"/>
                  </a:lnTo>
                  <a:lnTo>
                    <a:pt x="1035" y="2351"/>
                  </a:lnTo>
                  <a:lnTo>
                    <a:pt x="847" y="3104"/>
                  </a:lnTo>
                  <a:lnTo>
                    <a:pt x="847" y="3668"/>
                  </a:lnTo>
                  <a:lnTo>
                    <a:pt x="941" y="4138"/>
                  </a:lnTo>
                  <a:lnTo>
                    <a:pt x="1129" y="4514"/>
                  </a:lnTo>
                  <a:lnTo>
                    <a:pt x="1411" y="4984"/>
                  </a:lnTo>
                  <a:lnTo>
                    <a:pt x="847" y="5548"/>
                  </a:lnTo>
                  <a:lnTo>
                    <a:pt x="377" y="6206"/>
                  </a:lnTo>
                  <a:lnTo>
                    <a:pt x="189" y="6865"/>
                  </a:lnTo>
                  <a:lnTo>
                    <a:pt x="95" y="7617"/>
                  </a:lnTo>
                  <a:lnTo>
                    <a:pt x="95" y="8087"/>
                  </a:lnTo>
                  <a:lnTo>
                    <a:pt x="283" y="8463"/>
                  </a:lnTo>
                  <a:lnTo>
                    <a:pt x="377" y="8933"/>
                  </a:lnTo>
                  <a:lnTo>
                    <a:pt x="659" y="9309"/>
                  </a:lnTo>
                  <a:lnTo>
                    <a:pt x="1223" y="9968"/>
                  </a:lnTo>
                  <a:lnTo>
                    <a:pt x="1975" y="10532"/>
                  </a:lnTo>
                  <a:lnTo>
                    <a:pt x="2916" y="11002"/>
                  </a:lnTo>
                  <a:lnTo>
                    <a:pt x="3856" y="11284"/>
                  </a:lnTo>
                  <a:lnTo>
                    <a:pt x="5078" y="11848"/>
                  </a:lnTo>
                  <a:lnTo>
                    <a:pt x="5642" y="12130"/>
                  </a:lnTo>
                  <a:lnTo>
                    <a:pt x="6113" y="12506"/>
                  </a:lnTo>
                  <a:lnTo>
                    <a:pt x="6301" y="12694"/>
                  </a:lnTo>
                  <a:lnTo>
                    <a:pt x="6395" y="12976"/>
                  </a:lnTo>
                  <a:lnTo>
                    <a:pt x="6489" y="13165"/>
                  </a:lnTo>
                  <a:lnTo>
                    <a:pt x="6489" y="13447"/>
                  </a:lnTo>
                  <a:lnTo>
                    <a:pt x="6395" y="13823"/>
                  </a:lnTo>
                  <a:lnTo>
                    <a:pt x="6207" y="14199"/>
                  </a:lnTo>
                  <a:lnTo>
                    <a:pt x="5924" y="14481"/>
                  </a:lnTo>
                  <a:lnTo>
                    <a:pt x="5642" y="14669"/>
                  </a:lnTo>
                  <a:lnTo>
                    <a:pt x="5172" y="14857"/>
                  </a:lnTo>
                  <a:lnTo>
                    <a:pt x="4608" y="14951"/>
                  </a:lnTo>
                  <a:lnTo>
                    <a:pt x="4138" y="15045"/>
                  </a:lnTo>
                  <a:lnTo>
                    <a:pt x="3574" y="14951"/>
                  </a:lnTo>
                  <a:lnTo>
                    <a:pt x="3010" y="14857"/>
                  </a:lnTo>
                  <a:lnTo>
                    <a:pt x="2445" y="14763"/>
                  </a:lnTo>
                  <a:lnTo>
                    <a:pt x="1975" y="14575"/>
                  </a:lnTo>
                  <a:lnTo>
                    <a:pt x="1505" y="14293"/>
                  </a:lnTo>
                  <a:lnTo>
                    <a:pt x="1223" y="14105"/>
                  </a:lnTo>
                  <a:lnTo>
                    <a:pt x="847" y="14105"/>
                  </a:lnTo>
                  <a:lnTo>
                    <a:pt x="471" y="14199"/>
                  </a:lnTo>
                  <a:lnTo>
                    <a:pt x="189" y="14481"/>
                  </a:lnTo>
                  <a:lnTo>
                    <a:pt x="95" y="14857"/>
                  </a:lnTo>
                  <a:lnTo>
                    <a:pt x="1" y="15233"/>
                  </a:lnTo>
                  <a:lnTo>
                    <a:pt x="189" y="15515"/>
                  </a:lnTo>
                  <a:lnTo>
                    <a:pt x="471" y="15797"/>
                  </a:lnTo>
                  <a:lnTo>
                    <a:pt x="1223" y="16267"/>
                  </a:lnTo>
                  <a:lnTo>
                    <a:pt x="2163" y="16644"/>
                  </a:lnTo>
                  <a:lnTo>
                    <a:pt x="3104" y="16832"/>
                  </a:lnTo>
                  <a:lnTo>
                    <a:pt x="4044" y="16926"/>
                  </a:lnTo>
                  <a:lnTo>
                    <a:pt x="4702" y="16832"/>
                  </a:lnTo>
                  <a:lnTo>
                    <a:pt x="5266" y="16738"/>
                  </a:lnTo>
                  <a:lnTo>
                    <a:pt x="5924" y="16644"/>
                  </a:lnTo>
                  <a:lnTo>
                    <a:pt x="6489" y="16361"/>
                  </a:lnTo>
                  <a:lnTo>
                    <a:pt x="7147" y="15891"/>
                  </a:lnTo>
                  <a:lnTo>
                    <a:pt x="7711" y="15327"/>
                  </a:lnTo>
                  <a:lnTo>
                    <a:pt x="8181" y="14575"/>
                  </a:lnTo>
                  <a:lnTo>
                    <a:pt x="8369" y="13729"/>
                  </a:lnTo>
                  <a:lnTo>
                    <a:pt x="8369" y="13165"/>
                  </a:lnTo>
                  <a:lnTo>
                    <a:pt x="8275" y="12600"/>
                  </a:lnTo>
                  <a:lnTo>
                    <a:pt x="8087" y="12036"/>
                  </a:lnTo>
                  <a:lnTo>
                    <a:pt x="7805" y="11566"/>
                  </a:lnTo>
                  <a:lnTo>
                    <a:pt x="8369" y="11002"/>
                  </a:lnTo>
                  <a:lnTo>
                    <a:pt x="8651" y="10344"/>
                  </a:lnTo>
                  <a:lnTo>
                    <a:pt x="8933" y="9686"/>
                  </a:lnTo>
                  <a:lnTo>
                    <a:pt x="8933" y="8933"/>
                  </a:lnTo>
                  <a:lnTo>
                    <a:pt x="8839" y="8087"/>
                  </a:lnTo>
                  <a:lnTo>
                    <a:pt x="8463" y="7335"/>
                  </a:lnTo>
                  <a:lnTo>
                    <a:pt x="7993" y="6677"/>
                  </a:lnTo>
                  <a:lnTo>
                    <a:pt x="7335" y="6018"/>
                  </a:lnTo>
                  <a:lnTo>
                    <a:pt x="6207" y="5454"/>
                  </a:lnTo>
                  <a:lnTo>
                    <a:pt x="5172" y="5078"/>
                  </a:lnTo>
                  <a:lnTo>
                    <a:pt x="4044" y="4608"/>
                  </a:lnTo>
                  <a:lnTo>
                    <a:pt x="3574" y="4326"/>
                  </a:lnTo>
                  <a:lnTo>
                    <a:pt x="3104" y="4044"/>
                  </a:lnTo>
                  <a:lnTo>
                    <a:pt x="2916" y="3856"/>
                  </a:lnTo>
                  <a:lnTo>
                    <a:pt x="2822" y="3668"/>
                  </a:lnTo>
                  <a:lnTo>
                    <a:pt x="2728" y="3198"/>
                  </a:lnTo>
                  <a:lnTo>
                    <a:pt x="2822" y="2916"/>
                  </a:lnTo>
                  <a:lnTo>
                    <a:pt x="2916" y="2633"/>
                  </a:lnTo>
                  <a:lnTo>
                    <a:pt x="3104" y="2445"/>
                  </a:lnTo>
                  <a:lnTo>
                    <a:pt x="3386" y="2257"/>
                  </a:lnTo>
                  <a:lnTo>
                    <a:pt x="3856" y="1975"/>
                  </a:lnTo>
                  <a:lnTo>
                    <a:pt x="4326" y="1881"/>
                  </a:lnTo>
                  <a:lnTo>
                    <a:pt x="5360" y="1881"/>
                  </a:lnTo>
                  <a:lnTo>
                    <a:pt x="5924" y="1975"/>
                  </a:lnTo>
                  <a:lnTo>
                    <a:pt x="6395" y="2069"/>
                  </a:lnTo>
                  <a:lnTo>
                    <a:pt x="7241" y="2445"/>
                  </a:lnTo>
                  <a:lnTo>
                    <a:pt x="7617" y="2539"/>
                  </a:lnTo>
                  <a:lnTo>
                    <a:pt x="7993" y="2539"/>
                  </a:lnTo>
                  <a:lnTo>
                    <a:pt x="8275" y="2351"/>
                  </a:lnTo>
                  <a:lnTo>
                    <a:pt x="8557" y="2069"/>
                  </a:lnTo>
                  <a:lnTo>
                    <a:pt x="8651" y="1787"/>
                  </a:lnTo>
                  <a:lnTo>
                    <a:pt x="8651" y="1411"/>
                  </a:lnTo>
                  <a:lnTo>
                    <a:pt x="8463" y="1129"/>
                  </a:lnTo>
                  <a:lnTo>
                    <a:pt x="8181" y="847"/>
                  </a:lnTo>
                  <a:lnTo>
                    <a:pt x="7617" y="565"/>
                  </a:lnTo>
                  <a:lnTo>
                    <a:pt x="6959" y="283"/>
                  </a:lnTo>
                  <a:lnTo>
                    <a:pt x="6207" y="95"/>
                  </a:lnTo>
                  <a:lnTo>
                    <a:pt x="5454"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256" name="Shape 256"/>
          <p:cNvSpPr/>
          <p:nvPr/>
        </p:nvSpPr>
        <p:spPr>
          <a:xfrm>
            <a:off x="7017177" y="3379897"/>
            <a:ext cx="612195" cy="612195"/>
          </a:xfrm>
          <a:custGeom>
            <a:avLst/>
            <a:gdLst/>
            <a:ahLst/>
            <a:cxnLst/>
            <a:rect l="0" t="0" r="0" b="0"/>
            <a:pathLst>
              <a:path w="33851" h="33851" extrusionOk="0">
                <a:moveTo>
                  <a:pt x="10720" y="1881"/>
                </a:moveTo>
                <a:lnTo>
                  <a:pt x="11002" y="2163"/>
                </a:lnTo>
                <a:lnTo>
                  <a:pt x="11190" y="2445"/>
                </a:lnTo>
                <a:lnTo>
                  <a:pt x="11284" y="2822"/>
                </a:lnTo>
                <a:lnTo>
                  <a:pt x="11190" y="3198"/>
                </a:lnTo>
                <a:lnTo>
                  <a:pt x="11002" y="3480"/>
                </a:lnTo>
                <a:lnTo>
                  <a:pt x="10720" y="3668"/>
                </a:lnTo>
                <a:lnTo>
                  <a:pt x="10344" y="3762"/>
                </a:lnTo>
                <a:lnTo>
                  <a:pt x="9968" y="3668"/>
                </a:lnTo>
                <a:lnTo>
                  <a:pt x="9685" y="3480"/>
                </a:lnTo>
                <a:lnTo>
                  <a:pt x="9497" y="3198"/>
                </a:lnTo>
                <a:lnTo>
                  <a:pt x="9403" y="2822"/>
                </a:lnTo>
                <a:lnTo>
                  <a:pt x="9497" y="2445"/>
                </a:lnTo>
                <a:lnTo>
                  <a:pt x="9685" y="2163"/>
                </a:lnTo>
                <a:lnTo>
                  <a:pt x="9968" y="1881"/>
                </a:lnTo>
                <a:close/>
                <a:moveTo>
                  <a:pt x="14481" y="2822"/>
                </a:moveTo>
                <a:lnTo>
                  <a:pt x="14763" y="3104"/>
                </a:lnTo>
                <a:lnTo>
                  <a:pt x="14951" y="3386"/>
                </a:lnTo>
                <a:lnTo>
                  <a:pt x="15045" y="3762"/>
                </a:lnTo>
                <a:lnTo>
                  <a:pt x="14951" y="4138"/>
                </a:lnTo>
                <a:lnTo>
                  <a:pt x="14763" y="4420"/>
                </a:lnTo>
                <a:lnTo>
                  <a:pt x="14481" y="4608"/>
                </a:lnTo>
                <a:lnTo>
                  <a:pt x="14105" y="4702"/>
                </a:lnTo>
                <a:lnTo>
                  <a:pt x="13729" y="4608"/>
                </a:lnTo>
                <a:lnTo>
                  <a:pt x="13447" y="4420"/>
                </a:lnTo>
                <a:lnTo>
                  <a:pt x="13258" y="4138"/>
                </a:lnTo>
                <a:lnTo>
                  <a:pt x="13164" y="3762"/>
                </a:lnTo>
                <a:lnTo>
                  <a:pt x="13258" y="3386"/>
                </a:lnTo>
                <a:lnTo>
                  <a:pt x="13447" y="3104"/>
                </a:lnTo>
                <a:lnTo>
                  <a:pt x="13729" y="2822"/>
                </a:lnTo>
                <a:close/>
                <a:moveTo>
                  <a:pt x="7899" y="4702"/>
                </a:moveTo>
                <a:lnTo>
                  <a:pt x="8181" y="4984"/>
                </a:lnTo>
                <a:lnTo>
                  <a:pt x="8369" y="5266"/>
                </a:lnTo>
                <a:lnTo>
                  <a:pt x="8463" y="5642"/>
                </a:lnTo>
                <a:lnTo>
                  <a:pt x="8369" y="6018"/>
                </a:lnTo>
                <a:lnTo>
                  <a:pt x="8181" y="6301"/>
                </a:lnTo>
                <a:lnTo>
                  <a:pt x="7899" y="6489"/>
                </a:lnTo>
                <a:lnTo>
                  <a:pt x="7523" y="6583"/>
                </a:lnTo>
                <a:lnTo>
                  <a:pt x="7147" y="6489"/>
                </a:lnTo>
                <a:lnTo>
                  <a:pt x="6865" y="6301"/>
                </a:lnTo>
                <a:lnTo>
                  <a:pt x="6677" y="6018"/>
                </a:lnTo>
                <a:lnTo>
                  <a:pt x="6583" y="5642"/>
                </a:lnTo>
                <a:lnTo>
                  <a:pt x="6677" y="5266"/>
                </a:lnTo>
                <a:lnTo>
                  <a:pt x="6865" y="4984"/>
                </a:lnTo>
                <a:lnTo>
                  <a:pt x="7147" y="4702"/>
                </a:lnTo>
                <a:close/>
                <a:moveTo>
                  <a:pt x="15421" y="6583"/>
                </a:moveTo>
                <a:lnTo>
                  <a:pt x="15703" y="6865"/>
                </a:lnTo>
                <a:lnTo>
                  <a:pt x="15891" y="7147"/>
                </a:lnTo>
                <a:lnTo>
                  <a:pt x="15985" y="7523"/>
                </a:lnTo>
                <a:lnTo>
                  <a:pt x="15891" y="7899"/>
                </a:lnTo>
                <a:lnTo>
                  <a:pt x="15703" y="8181"/>
                </a:lnTo>
                <a:lnTo>
                  <a:pt x="15421" y="8369"/>
                </a:lnTo>
                <a:lnTo>
                  <a:pt x="15045" y="8463"/>
                </a:lnTo>
                <a:lnTo>
                  <a:pt x="14669" y="8369"/>
                </a:lnTo>
                <a:lnTo>
                  <a:pt x="14387" y="8181"/>
                </a:lnTo>
                <a:lnTo>
                  <a:pt x="14199" y="7899"/>
                </a:lnTo>
                <a:lnTo>
                  <a:pt x="14105" y="7523"/>
                </a:lnTo>
                <a:lnTo>
                  <a:pt x="14199" y="7147"/>
                </a:lnTo>
                <a:lnTo>
                  <a:pt x="14387" y="6865"/>
                </a:lnTo>
                <a:lnTo>
                  <a:pt x="14669" y="6583"/>
                </a:lnTo>
                <a:close/>
                <a:moveTo>
                  <a:pt x="7899" y="8463"/>
                </a:moveTo>
                <a:lnTo>
                  <a:pt x="8181" y="8745"/>
                </a:lnTo>
                <a:lnTo>
                  <a:pt x="8369" y="9027"/>
                </a:lnTo>
                <a:lnTo>
                  <a:pt x="8463" y="9403"/>
                </a:lnTo>
                <a:lnTo>
                  <a:pt x="8369" y="9780"/>
                </a:lnTo>
                <a:lnTo>
                  <a:pt x="8181" y="10062"/>
                </a:lnTo>
                <a:lnTo>
                  <a:pt x="7899" y="10250"/>
                </a:lnTo>
                <a:lnTo>
                  <a:pt x="7523" y="10344"/>
                </a:lnTo>
                <a:lnTo>
                  <a:pt x="7147" y="10250"/>
                </a:lnTo>
                <a:lnTo>
                  <a:pt x="6865" y="10062"/>
                </a:lnTo>
                <a:lnTo>
                  <a:pt x="6677" y="9780"/>
                </a:lnTo>
                <a:lnTo>
                  <a:pt x="6583" y="9403"/>
                </a:lnTo>
                <a:lnTo>
                  <a:pt x="6677" y="9027"/>
                </a:lnTo>
                <a:lnTo>
                  <a:pt x="6865" y="8745"/>
                </a:lnTo>
                <a:lnTo>
                  <a:pt x="7147" y="8463"/>
                </a:lnTo>
                <a:close/>
                <a:moveTo>
                  <a:pt x="18242" y="9403"/>
                </a:moveTo>
                <a:lnTo>
                  <a:pt x="18524" y="9686"/>
                </a:lnTo>
                <a:lnTo>
                  <a:pt x="18712" y="9968"/>
                </a:lnTo>
                <a:lnTo>
                  <a:pt x="18806" y="10344"/>
                </a:lnTo>
                <a:lnTo>
                  <a:pt x="18712" y="10720"/>
                </a:lnTo>
                <a:lnTo>
                  <a:pt x="18524" y="11002"/>
                </a:lnTo>
                <a:lnTo>
                  <a:pt x="18242" y="11190"/>
                </a:lnTo>
                <a:lnTo>
                  <a:pt x="17866" y="11284"/>
                </a:lnTo>
                <a:lnTo>
                  <a:pt x="17490" y="11190"/>
                </a:lnTo>
                <a:lnTo>
                  <a:pt x="17208" y="11002"/>
                </a:lnTo>
                <a:lnTo>
                  <a:pt x="17020" y="10720"/>
                </a:lnTo>
                <a:lnTo>
                  <a:pt x="16926" y="10344"/>
                </a:lnTo>
                <a:lnTo>
                  <a:pt x="17020" y="9968"/>
                </a:lnTo>
                <a:lnTo>
                  <a:pt x="17208" y="9686"/>
                </a:lnTo>
                <a:lnTo>
                  <a:pt x="17490" y="9403"/>
                </a:lnTo>
                <a:close/>
                <a:moveTo>
                  <a:pt x="7899" y="12224"/>
                </a:moveTo>
                <a:lnTo>
                  <a:pt x="8181" y="12506"/>
                </a:lnTo>
                <a:lnTo>
                  <a:pt x="8369" y="12788"/>
                </a:lnTo>
                <a:lnTo>
                  <a:pt x="8463" y="13165"/>
                </a:lnTo>
                <a:lnTo>
                  <a:pt x="8369" y="13541"/>
                </a:lnTo>
                <a:lnTo>
                  <a:pt x="8181" y="13823"/>
                </a:lnTo>
                <a:lnTo>
                  <a:pt x="7899" y="14011"/>
                </a:lnTo>
                <a:lnTo>
                  <a:pt x="7523" y="14105"/>
                </a:lnTo>
                <a:lnTo>
                  <a:pt x="7147" y="14011"/>
                </a:lnTo>
                <a:lnTo>
                  <a:pt x="6865" y="13823"/>
                </a:lnTo>
                <a:lnTo>
                  <a:pt x="6677" y="13541"/>
                </a:lnTo>
                <a:lnTo>
                  <a:pt x="6583" y="13165"/>
                </a:lnTo>
                <a:lnTo>
                  <a:pt x="6677" y="12788"/>
                </a:lnTo>
                <a:lnTo>
                  <a:pt x="6865" y="12506"/>
                </a:lnTo>
                <a:lnTo>
                  <a:pt x="7147" y="12224"/>
                </a:lnTo>
                <a:close/>
                <a:moveTo>
                  <a:pt x="27269" y="7523"/>
                </a:moveTo>
                <a:lnTo>
                  <a:pt x="28209" y="7617"/>
                </a:lnTo>
                <a:lnTo>
                  <a:pt x="29055" y="7899"/>
                </a:lnTo>
                <a:lnTo>
                  <a:pt x="29901" y="8275"/>
                </a:lnTo>
                <a:lnTo>
                  <a:pt x="30560" y="8839"/>
                </a:lnTo>
                <a:lnTo>
                  <a:pt x="31124" y="9592"/>
                </a:lnTo>
                <a:lnTo>
                  <a:pt x="31594" y="10344"/>
                </a:lnTo>
                <a:lnTo>
                  <a:pt x="31876" y="11284"/>
                </a:lnTo>
                <a:lnTo>
                  <a:pt x="31970" y="12224"/>
                </a:lnTo>
                <a:lnTo>
                  <a:pt x="31876" y="13165"/>
                </a:lnTo>
                <a:lnTo>
                  <a:pt x="31594" y="14011"/>
                </a:lnTo>
                <a:lnTo>
                  <a:pt x="31124" y="14857"/>
                </a:lnTo>
                <a:lnTo>
                  <a:pt x="30560" y="15515"/>
                </a:lnTo>
                <a:lnTo>
                  <a:pt x="29901" y="16079"/>
                </a:lnTo>
                <a:lnTo>
                  <a:pt x="29055" y="16550"/>
                </a:lnTo>
                <a:lnTo>
                  <a:pt x="28209" y="16832"/>
                </a:lnTo>
                <a:lnTo>
                  <a:pt x="27269" y="16926"/>
                </a:lnTo>
                <a:lnTo>
                  <a:pt x="26328" y="16832"/>
                </a:lnTo>
                <a:lnTo>
                  <a:pt x="25482" y="16550"/>
                </a:lnTo>
                <a:lnTo>
                  <a:pt x="24636" y="16079"/>
                </a:lnTo>
                <a:lnTo>
                  <a:pt x="23978" y="15515"/>
                </a:lnTo>
                <a:lnTo>
                  <a:pt x="23413" y="14857"/>
                </a:lnTo>
                <a:lnTo>
                  <a:pt x="22943" y="14011"/>
                </a:lnTo>
                <a:lnTo>
                  <a:pt x="22661" y="13165"/>
                </a:lnTo>
                <a:lnTo>
                  <a:pt x="22567" y="12224"/>
                </a:lnTo>
                <a:lnTo>
                  <a:pt x="22661" y="11284"/>
                </a:lnTo>
                <a:lnTo>
                  <a:pt x="22943" y="10344"/>
                </a:lnTo>
                <a:lnTo>
                  <a:pt x="23413" y="9592"/>
                </a:lnTo>
                <a:lnTo>
                  <a:pt x="23978" y="8839"/>
                </a:lnTo>
                <a:lnTo>
                  <a:pt x="24636" y="8275"/>
                </a:lnTo>
                <a:lnTo>
                  <a:pt x="25482" y="7899"/>
                </a:lnTo>
                <a:lnTo>
                  <a:pt x="26328" y="7617"/>
                </a:lnTo>
                <a:lnTo>
                  <a:pt x="27269" y="7523"/>
                </a:lnTo>
                <a:close/>
                <a:moveTo>
                  <a:pt x="6959" y="15985"/>
                </a:moveTo>
                <a:lnTo>
                  <a:pt x="7241" y="16267"/>
                </a:lnTo>
                <a:lnTo>
                  <a:pt x="7429" y="16550"/>
                </a:lnTo>
                <a:lnTo>
                  <a:pt x="7523" y="16926"/>
                </a:lnTo>
                <a:lnTo>
                  <a:pt x="7429" y="17302"/>
                </a:lnTo>
                <a:lnTo>
                  <a:pt x="7241" y="17584"/>
                </a:lnTo>
                <a:lnTo>
                  <a:pt x="6959" y="17772"/>
                </a:lnTo>
                <a:lnTo>
                  <a:pt x="6583" y="17866"/>
                </a:lnTo>
                <a:lnTo>
                  <a:pt x="6206" y="17772"/>
                </a:lnTo>
                <a:lnTo>
                  <a:pt x="5924" y="17584"/>
                </a:lnTo>
                <a:lnTo>
                  <a:pt x="5736" y="17302"/>
                </a:lnTo>
                <a:lnTo>
                  <a:pt x="5642" y="16926"/>
                </a:lnTo>
                <a:lnTo>
                  <a:pt x="5736" y="16550"/>
                </a:lnTo>
                <a:lnTo>
                  <a:pt x="5924" y="16267"/>
                </a:lnTo>
                <a:lnTo>
                  <a:pt x="6206" y="15985"/>
                </a:lnTo>
                <a:close/>
                <a:moveTo>
                  <a:pt x="6583" y="22567"/>
                </a:moveTo>
                <a:lnTo>
                  <a:pt x="7523" y="22661"/>
                </a:lnTo>
                <a:lnTo>
                  <a:pt x="8369" y="22943"/>
                </a:lnTo>
                <a:lnTo>
                  <a:pt x="9215" y="23320"/>
                </a:lnTo>
                <a:lnTo>
                  <a:pt x="9873" y="23884"/>
                </a:lnTo>
                <a:lnTo>
                  <a:pt x="10438" y="24636"/>
                </a:lnTo>
                <a:lnTo>
                  <a:pt x="10908" y="25388"/>
                </a:lnTo>
                <a:lnTo>
                  <a:pt x="11190" y="26328"/>
                </a:lnTo>
                <a:lnTo>
                  <a:pt x="11284" y="27269"/>
                </a:lnTo>
                <a:lnTo>
                  <a:pt x="11190" y="28209"/>
                </a:lnTo>
                <a:lnTo>
                  <a:pt x="10908" y="29055"/>
                </a:lnTo>
                <a:lnTo>
                  <a:pt x="10438" y="29901"/>
                </a:lnTo>
                <a:lnTo>
                  <a:pt x="9873" y="30560"/>
                </a:lnTo>
                <a:lnTo>
                  <a:pt x="9215" y="31124"/>
                </a:lnTo>
                <a:lnTo>
                  <a:pt x="8369" y="31594"/>
                </a:lnTo>
                <a:lnTo>
                  <a:pt x="7523" y="31876"/>
                </a:lnTo>
                <a:lnTo>
                  <a:pt x="6583" y="31970"/>
                </a:lnTo>
                <a:lnTo>
                  <a:pt x="5642" y="31876"/>
                </a:lnTo>
                <a:lnTo>
                  <a:pt x="4796" y="31594"/>
                </a:lnTo>
                <a:lnTo>
                  <a:pt x="3950" y="31124"/>
                </a:lnTo>
                <a:lnTo>
                  <a:pt x="3292" y="30560"/>
                </a:lnTo>
                <a:lnTo>
                  <a:pt x="2727" y="29901"/>
                </a:lnTo>
                <a:lnTo>
                  <a:pt x="2257" y="29055"/>
                </a:lnTo>
                <a:lnTo>
                  <a:pt x="1975" y="28209"/>
                </a:lnTo>
                <a:lnTo>
                  <a:pt x="1881" y="27269"/>
                </a:lnTo>
                <a:lnTo>
                  <a:pt x="1975" y="26328"/>
                </a:lnTo>
                <a:lnTo>
                  <a:pt x="2257" y="25388"/>
                </a:lnTo>
                <a:lnTo>
                  <a:pt x="2727" y="24636"/>
                </a:lnTo>
                <a:lnTo>
                  <a:pt x="3292" y="23884"/>
                </a:lnTo>
                <a:lnTo>
                  <a:pt x="3950" y="23320"/>
                </a:lnTo>
                <a:lnTo>
                  <a:pt x="4796" y="22943"/>
                </a:lnTo>
                <a:lnTo>
                  <a:pt x="5642" y="22661"/>
                </a:lnTo>
                <a:lnTo>
                  <a:pt x="6583" y="22567"/>
                </a:lnTo>
                <a:close/>
                <a:moveTo>
                  <a:pt x="9779" y="1"/>
                </a:moveTo>
                <a:lnTo>
                  <a:pt x="9215" y="189"/>
                </a:lnTo>
                <a:lnTo>
                  <a:pt x="8745" y="471"/>
                </a:lnTo>
                <a:lnTo>
                  <a:pt x="8369" y="847"/>
                </a:lnTo>
                <a:lnTo>
                  <a:pt x="7993" y="1223"/>
                </a:lnTo>
                <a:lnTo>
                  <a:pt x="7711" y="1693"/>
                </a:lnTo>
                <a:lnTo>
                  <a:pt x="7617" y="2257"/>
                </a:lnTo>
                <a:lnTo>
                  <a:pt x="7523" y="2822"/>
                </a:lnTo>
                <a:lnTo>
                  <a:pt x="6959" y="2822"/>
                </a:lnTo>
                <a:lnTo>
                  <a:pt x="6394" y="3010"/>
                </a:lnTo>
                <a:lnTo>
                  <a:pt x="5924" y="3292"/>
                </a:lnTo>
                <a:lnTo>
                  <a:pt x="5548" y="3668"/>
                </a:lnTo>
                <a:lnTo>
                  <a:pt x="5172" y="4044"/>
                </a:lnTo>
                <a:lnTo>
                  <a:pt x="4890" y="4514"/>
                </a:lnTo>
                <a:lnTo>
                  <a:pt x="4796" y="5078"/>
                </a:lnTo>
                <a:lnTo>
                  <a:pt x="4702" y="5642"/>
                </a:lnTo>
                <a:lnTo>
                  <a:pt x="4796" y="6112"/>
                </a:lnTo>
                <a:lnTo>
                  <a:pt x="4890" y="6677"/>
                </a:lnTo>
                <a:lnTo>
                  <a:pt x="5078" y="7053"/>
                </a:lnTo>
                <a:lnTo>
                  <a:pt x="5454" y="7523"/>
                </a:lnTo>
                <a:lnTo>
                  <a:pt x="5078" y="7899"/>
                </a:lnTo>
                <a:lnTo>
                  <a:pt x="4890" y="8369"/>
                </a:lnTo>
                <a:lnTo>
                  <a:pt x="4796" y="8839"/>
                </a:lnTo>
                <a:lnTo>
                  <a:pt x="4702" y="9403"/>
                </a:lnTo>
                <a:lnTo>
                  <a:pt x="4796" y="9874"/>
                </a:lnTo>
                <a:lnTo>
                  <a:pt x="4890" y="10438"/>
                </a:lnTo>
                <a:lnTo>
                  <a:pt x="5078" y="10814"/>
                </a:lnTo>
                <a:lnTo>
                  <a:pt x="5454" y="11284"/>
                </a:lnTo>
                <a:lnTo>
                  <a:pt x="5078" y="11660"/>
                </a:lnTo>
                <a:lnTo>
                  <a:pt x="4890" y="12130"/>
                </a:lnTo>
                <a:lnTo>
                  <a:pt x="4796" y="12600"/>
                </a:lnTo>
                <a:lnTo>
                  <a:pt x="4702" y="13165"/>
                </a:lnTo>
                <a:lnTo>
                  <a:pt x="4796" y="13823"/>
                </a:lnTo>
                <a:lnTo>
                  <a:pt x="5078" y="14481"/>
                </a:lnTo>
                <a:lnTo>
                  <a:pt x="4514" y="14951"/>
                </a:lnTo>
                <a:lnTo>
                  <a:pt x="4138" y="15515"/>
                </a:lnTo>
                <a:lnTo>
                  <a:pt x="3856" y="16173"/>
                </a:lnTo>
                <a:lnTo>
                  <a:pt x="3762" y="16926"/>
                </a:lnTo>
                <a:lnTo>
                  <a:pt x="3856" y="17396"/>
                </a:lnTo>
                <a:lnTo>
                  <a:pt x="3950" y="17960"/>
                </a:lnTo>
                <a:lnTo>
                  <a:pt x="4232" y="18430"/>
                </a:lnTo>
                <a:lnTo>
                  <a:pt x="4514" y="18806"/>
                </a:lnTo>
                <a:lnTo>
                  <a:pt x="4232" y="18900"/>
                </a:lnTo>
                <a:lnTo>
                  <a:pt x="3950" y="19088"/>
                </a:lnTo>
                <a:lnTo>
                  <a:pt x="3856" y="19370"/>
                </a:lnTo>
                <a:lnTo>
                  <a:pt x="3762" y="19746"/>
                </a:lnTo>
                <a:lnTo>
                  <a:pt x="3762" y="21251"/>
                </a:lnTo>
                <a:lnTo>
                  <a:pt x="3009" y="21721"/>
                </a:lnTo>
                <a:lnTo>
                  <a:pt x="2257" y="22285"/>
                </a:lnTo>
                <a:lnTo>
                  <a:pt x="1599" y="22943"/>
                </a:lnTo>
                <a:lnTo>
                  <a:pt x="1035" y="23696"/>
                </a:lnTo>
                <a:lnTo>
                  <a:pt x="565" y="24448"/>
                </a:lnTo>
                <a:lnTo>
                  <a:pt x="283" y="25388"/>
                </a:lnTo>
                <a:lnTo>
                  <a:pt x="95" y="26234"/>
                </a:lnTo>
                <a:lnTo>
                  <a:pt x="1" y="27269"/>
                </a:lnTo>
                <a:lnTo>
                  <a:pt x="1" y="27927"/>
                </a:lnTo>
                <a:lnTo>
                  <a:pt x="95" y="28585"/>
                </a:lnTo>
                <a:lnTo>
                  <a:pt x="283" y="29149"/>
                </a:lnTo>
                <a:lnTo>
                  <a:pt x="565" y="29807"/>
                </a:lnTo>
                <a:lnTo>
                  <a:pt x="847" y="30372"/>
                </a:lnTo>
                <a:lnTo>
                  <a:pt x="1129" y="30936"/>
                </a:lnTo>
                <a:lnTo>
                  <a:pt x="1505" y="31406"/>
                </a:lnTo>
                <a:lnTo>
                  <a:pt x="1975" y="31876"/>
                </a:lnTo>
                <a:lnTo>
                  <a:pt x="2445" y="32346"/>
                </a:lnTo>
                <a:lnTo>
                  <a:pt x="2915" y="32722"/>
                </a:lnTo>
                <a:lnTo>
                  <a:pt x="3480" y="33004"/>
                </a:lnTo>
                <a:lnTo>
                  <a:pt x="4044" y="33286"/>
                </a:lnTo>
                <a:lnTo>
                  <a:pt x="4608" y="33569"/>
                </a:lnTo>
                <a:lnTo>
                  <a:pt x="5266" y="33663"/>
                </a:lnTo>
                <a:lnTo>
                  <a:pt x="5924" y="33757"/>
                </a:lnTo>
                <a:lnTo>
                  <a:pt x="6583" y="33851"/>
                </a:lnTo>
                <a:lnTo>
                  <a:pt x="7711" y="33757"/>
                </a:lnTo>
                <a:lnTo>
                  <a:pt x="8745" y="33475"/>
                </a:lnTo>
                <a:lnTo>
                  <a:pt x="9685" y="33004"/>
                </a:lnTo>
                <a:lnTo>
                  <a:pt x="10532" y="32440"/>
                </a:lnTo>
                <a:lnTo>
                  <a:pt x="11378" y="31782"/>
                </a:lnTo>
                <a:lnTo>
                  <a:pt x="12036" y="30936"/>
                </a:lnTo>
                <a:lnTo>
                  <a:pt x="12506" y="30090"/>
                </a:lnTo>
                <a:lnTo>
                  <a:pt x="12882" y="29055"/>
                </a:lnTo>
                <a:lnTo>
                  <a:pt x="13353" y="29149"/>
                </a:lnTo>
                <a:lnTo>
                  <a:pt x="13729" y="28961"/>
                </a:lnTo>
                <a:lnTo>
                  <a:pt x="14011" y="28585"/>
                </a:lnTo>
                <a:lnTo>
                  <a:pt x="14105" y="28209"/>
                </a:lnTo>
                <a:lnTo>
                  <a:pt x="14105" y="26328"/>
                </a:lnTo>
                <a:lnTo>
                  <a:pt x="14011" y="25858"/>
                </a:lnTo>
                <a:lnTo>
                  <a:pt x="13729" y="25576"/>
                </a:lnTo>
                <a:lnTo>
                  <a:pt x="13353" y="25388"/>
                </a:lnTo>
                <a:lnTo>
                  <a:pt x="12882" y="25388"/>
                </a:lnTo>
                <a:lnTo>
                  <a:pt x="12694" y="24730"/>
                </a:lnTo>
                <a:lnTo>
                  <a:pt x="12412" y="24072"/>
                </a:lnTo>
                <a:lnTo>
                  <a:pt x="12036" y="23508"/>
                </a:lnTo>
                <a:lnTo>
                  <a:pt x="11566" y="22943"/>
                </a:lnTo>
                <a:lnTo>
                  <a:pt x="11096" y="22473"/>
                </a:lnTo>
                <a:lnTo>
                  <a:pt x="10626" y="22003"/>
                </a:lnTo>
                <a:lnTo>
                  <a:pt x="10062" y="21627"/>
                </a:lnTo>
                <a:lnTo>
                  <a:pt x="9403" y="21251"/>
                </a:lnTo>
                <a:lnTo>
                  <a:pt x="9403" y="19746"/>
                </a:lnTo>
                <a:lnTo>
                  <a:pt x="9309" y="19370"/>
                </a:lnTo>
                <a:lnTo>
                  <a:pt x="9215" y="19088"/>
                </a:lnTo>
                <a:lnTo>
                  <a:pt x="8933" y="18900"/>
                </a:lnTo>
                <a:lnTo>
                  <a:pt x="8651" y="18806"/>
                </a:lnTo>
                <a:lnTo>
                  <a:pt x="8933" y="18430"/>
                </a:lnTo>
                <a:lnTo>
                  <a:pt x="9215" y="17960"/>
                </a:lnTo>
                <a:lnTo>
                  <a:pt x="9309" y="17490"/>
                </a:lnTo>
                <a:lnTo>
                  <a:pt x="9403" y="16926"/>
                </a:lnTo>
                <a:lnTo>
                  <a:pt x="9309" y="16173"/>
                </a:lnTo>
                <a:lnTo>
                  <a:pt x="9027" y="15515"/>
                </a:lnTo>
                <a:lnTo>
                  <a:pt x="9591" y="15045"/>
                </a:lnTo>
                <a:lnTo>
                  <a:pt x="9968" y="14481"/>
                </a:lnTo>
                <a:lnTo>
                  <a:pt x="10250" y="13823"/>
                </a:lnTo>
                <a:lnTo>
                  <a:pt x="10344" y="13165"/>
                </a:lnTo>
                <a:lnTo>
                  <a:pt x="10250" y="12600"/>
                </a:lnTo>
                <a:lnTo>
                  <a:pt x="10156" y="12130"/>
                </a:lnTo>
                <a:lnTo>
                  <a:pt x="9968" y="11660"/>
                </a:lnTo>
                <a:lnTo>
                  <a:pt x="9591" y="11284"/>
                </a:lnTo>
                <a:lnTo>
                  <a:pt x="9968" y="10814"/>
                </a:lnTo>
                <a:lnTo>
                  <a:pt x="10156" y="10438"/>
                </a:lnTo>
                <a:lnTo>
                  <a:pt x="10250" y="9874"/>
                </a:lnTo>
                <a:lnTo>
                  <a:pt x="10344" y="9403"/>
                </a:lnTo>
                <a:lnTo>
                  <a:pt x="10250" y="8839"/>
                </a:lnTo>
                <a:lnTo>
                  <a:pt x="10156" y="8369"/>
                </a:lnTo>
                <a:lnTo>
                  <a:pt x="9968" y="7899"/>
                </a:lnTo>
                <a:lnTo>
                  <a:pt x="9591" y="7523"/>
                </a:lnTo>
                <a:lnTo>
                  <a:pt x="9968" y="7053"/>
                </a:lnTo>
                <a:lnTo>
                  <a:pt x="10156" y="6677"/>
                </a:lnTo>
                <a:lnTo>
                  <a:pt x="10250" y="6112"/>
                </a:lnTo>
                <a:lnTo>
                  <a:pt x="10344" y="5642"/>
                </a:lnTo>
                <a:lnTo>
                  <a:pt x="11096" y="5548"/>
                </a:lnTo>
                <a:lnTo>
                  <a:pt x="11754" y="5266"/>
                </a:lnTo>
                <a:lnTo>
                  <a:pt x="12130" y="5736"/>
                </a:lnTo>
                <a:lnTo>
                  <a:pt x="12600" y="6112"/>
                </a:lnTo>
                <a:lnTo>
                  <a:pt x="12318" y="6771"/>
                </a:lnTo>
                <a:lnTo>
                  <a:pt x="12224" y="7523"/>
                </a:lnTo>
                <a:lnTo>
                  <a:pt x="12318" y="8087"/>
                </a:lnTo>
                <a:lnTo>
                  <a:pt x="12412" y="8557"/>
                </a:lnTo>
                <a:lnTo>
                  <a:pt x="12694" y="9027"/>
                </a:lnTo>
                <a:lnTo>
                  <a:pt x="13070" y="9497"/>
                </a:lnTo>
                <a:lnTo>
                  <a:pt x="13447" y="9874"/>
                </a:lnTo>
                <a:lnTo>
                  <a:pt x="13917" y="10062"/>
                </a:lnTo>
                <a:lnTo>
                  <a:pt x="14481" y="10250"/>
                </a:lnTo>
                <a:lnTo>
                  <a:pt x="15045" y="10344"/>
                </a:lnTo>
                <a:lnTo>
                  <a:pt x="15139" y="10908"/>
                </a:lnTo>
                <a:lnTo>
                  <a:pt x="15233" y="11378"/>
                </a:lnTo>
                <a:lnTo>
                  <a:pt x="15515" y="11848"/>
                </a:lnTo>
                <a:lnTo>
                  <a:pt x="15891" y="12318"/>
                </a:lnTo>
                <a:lnTo>
                  <a:pt x="16267" y="12694"/>
                </a:lnTo>
                <a:lnTo>
                  <a:pt x="16737" y="12882"/>
                </a:lnTo>
                <a:lnTo>
                  <a:pt x="17302" y="13071"/>
                </a:lnTo>
                <a:lnTo>
                  <a:pt x="17866" y="13165"/>
                </a:lnTo>
                <a:lnTo>
                  <a:pt x="18336" y="13071"/>
                </a:lnTo>
                <a:lnTo>
                  <a:pt x="18806" y="12977"/>
                </a:lnTo>
                <a:lnTo>
                  <a:pt x="18806" y="14105"/>
                </a:lnTo>
                <a:lnTo>
                  <a:pt x="18900" y="14481"/>
                </a:lnTo>
                <a:lnTo>
                  <a:pt x="19088" y="14763"/>
                </a:lnTo>
                <a:lnTo>
                  <a:pt x="19370" y="14951"/>
                </a:lnTo>
                <a:lnTo>
                  <a:pt x="19746" y="15045"/>
                </a:lnTo>
                <a:lnTo>
                  <a:pt x="21345" y="15045"/>
                </a:lnTo>
                <a:lnTo>
                  <a:pt x="21627" y="15609"/>
                </a:lnTo>
                <a:lnTo>
                  <a:pt x="22003" y="16173"/>
                </a:lnTo>
                <a:lnTo>
                  <a:pt x="22473" y="16738"/>
                </a:lnTo>
                <a:lnTo>
                  <a:pt x="23037" y="17208"/>
                </a:lnTo>
                <a:lnTo>
                  <a:pt x="23507" y="17584"/>
                </a:lnTo>
                <a:lnTo>
                  <a:pt x="24166" y="17960"/>
                </a:lnTo>
                <a:lnTo>
                  <a:pt x="24730" y="18242"/>
                </a:lnTo>
                <a:lnTo>
                  <a:pt x="25388" y="18524"/>
                </a:lnTo>
                <a:lnTo>
                  <a:pt x="25388" y="18994"/>
                </a:lnTo>
                <a:lnTo>
                  <a:pt x="25576" y="19370"/>
                </a:lnTo>
                <a:lnTo>
                  <a:pt x="25858" y="19652"/>
                </a:lnTo>
                <a:lnTo>
                  <a:pt x="26328" y="19746"/>
                </a:lnTo>
                <a:lnTo>
                  <a:pt x="28209" y="19746"/>
                </a:lnTo>
                <a:lnTo>
                  <a:pt x="28679" y="19652"/>
                </a:lnTo>
                <a:lnTo>
                  <a:pt x="28961" y="19370"/>
                </a:lnTo>
                <a:lnTo>
                  <a:pt x="29149" y="18994"/>
                </a:lnTo>
                <a:lnTo>
                  <a:pt x="29149" y="18524"/>
                </a:lnTo>
                <a:lnTo>
                  <a:pt x="30089" y="18148"/>
                </a:lnTo>
                <a:lnTo>
                  <a:pt x="31030" y="17584"/>
                </a:lnTo>
                <a:lnTo>
                  <a:pt x="31782" y="16926"/>
                </a:lnTo>
                <a:lnTo>
                  <a:pt x="32534" y="16173"/>
                </a:lnTo>
                <a:lnTo>
                  <a:pt x="33098" y="15327"/>
                </a:lnTo>
                <a:lnTo>
                  <a:pt x="33474" y="14387"/>
                </a:lnTo>
                <a:lnTo>
                  <a:pt x="33757" y="13259"/>
                </a:lnTo>
                <a:lnTo>
                  <a:pt x="33851" y="12224"/>
                </a:lnTo>
                <a:lnTo>
                  <a:pt x="33851" y="11566"/>
                </a:lnTo>
                <a:lnTo>
                  <a:pt x="33757" y="10908"/>
                </a:lnTo>
                <a:lnTo>
                  <a:pt x="33568" y="10250"/>
                </a:lnTo>
                <a:lnTo>
                  <a:pt x="33286" y="9686"/>
                </a:lnTo>
                <a:lnTo>
                  <a:pt x="33004" y="9027"/>
                </a:lnTo>
                <a:lnTo>
                  <a:pt x="32722" y="8557"/>
                </a:lnTo>
                <a:lnTo>
                  <a:pt x="32346" y="7993"/>
                </a:lnTo>
                <a:lnTo>
                  <a:pt x="31876" y="7523"/>
                </a:lnTo>
                <a:lnTo>
                  <a:pt x="31406" y="7147"/>
                </a:lnTo>
                <a:lnTo>
                  <a:pt x="30936" y="6771"/>
                </a:lnTo>
                <a:lnTo>
                  <a:pt x="30372" y="6395"/>
                </a:lnTo>
                <a:lnTo>
                  <a:pt x="29807" y="6112"/>
                </a:lnTo>
                <a:lnTo>
                  <a:pt x="29243" y="5924"/>
                </a:lnTo>
                <a:lnTo>
                  <a:pt x="28585" y="5736"/>
                </a:lnTo>
                <a:lnTo>
                  <a:pt x="27927" y="5642"/>
                </a:lnTo>
                <a:lnTo>
                  <a:pt x="26328" y="5642"/>
                </a:lnTo>
                <a:lnTo>
                  <a:pt x="25388" y="5924"/>
                </a:lnTo>
                <a:lnTo>
                  <a:pt x="24542" y="6207"/>
                </a:lnTo>
                <a:lnTo>
                  <a:pt x="23696" y="6677"/>
                </a:lnTo>
                <a:lnTo>
                  <a:pt x="22943" y="7241"/>
                </a:lnTo>
                <a:lnTo>
                  <a:pt x="22285" y="7805"/>
                </a:lnTo>
                <a:lnTo>
                  <a:pt x="21815" y="8557"/>
                </a:lnTo>
                <a:lnTo>
                  <a:pt x="21345" y="9403"/>
                </a:lnTo>
                <a:lnTo>
                  <a:pt x="20499" y="9403"/>
                </a:lnTo>
                <a:lnTo>
                  <a:pt x="20311" y="9027"/>
                </a:lnTo>
                <a:lnTo>
                  <a:pt x="20122" y="8651"/>
                </a:lnTo>
                <a:lnTo>
                  <a:pt x="19840" y="8275"/>
                </a:lnTo>
                <a:lnTo>
                  <a:pt x="19464" y="7993"/>
                </a:lnTo>
                <a:lnTo>
                  <a:pt x="19088" y="7805"/>
                </a:lnTo>
                <a:lnTo>
                  <a:pt x="18712" y="7617"/>
                </a:lnTo>
                <a:lnTo>
                  <a:pt x="18242" y="7523"/>
                </a:lnTo>
                <a:lnTo>
                  <a:pt x="17866" y="7523"/>
                </a:lnTo>
                <a:lnTo>
                  <a:pt x="17772" y="6771"/>
                </a:lnTo>
                <a:lnTo>
                  <a:pt x="17490" y="6112"/>
                </a:lnTo>
                <a:lnTo>
                  <a:pt x="17020" y="5548"/>
                </a:lnTo>
                <a:lnTo>
                  <a:pt x="16549" y="5078"/>
                </a:lnTo>
                <a:lnTo>
                  <a:pt x="16832" y="4514"/>
                </a:lnTo>
                <a:lnTo>
                  <a:pt x="16926" y="3762"/>
                </a:lnTo>
                <a:lnTo>
                  <a:pt x="16832" y="3198"/>
                </a:lnTo>
                <a:lnTo>
                  <a:pt x="16643" y="2633"/>
                </a:lnTo>
                <a:lnTo>
                  <a:pt x="16361" y="2163"/>
                </a:lnTo>
                <a:lnTo>
                  <a:pt x="16079" y="1787"/>
                </a:lnTo>
                <a:lnTo>
                  <a:pt x="15609" y="1411"/>
                </a:lnTo>
                <a:lnTo>
                  <a:pt x="15139" y="1129"/>
                </a:lnTo>
                <a:lnTo>
                  <a:pt x="14669" y="941"/>
                </a:lnTo>
                <a:lnTo>
                  <a:pt x="14105" y="941"/>
                </a:lnTo>
                <a:lnTo>
                  <a:pt x="13353" y="1035"/>
                </a:lnTo>
                <a:lnTo>
                  <a:pt x="12694" y="1317"/>
                </a:lnTo>
                <a:lnTo>
                  <a:pt x="12224" y="753"/>
                </a:lnTo>
                <a:lnTo>
                  <a:pt x="11754" y="377"/>
                </a:lnTo>
                <a:lnTo>
                  <a:pt x="11096" y="95"/>
                </a:lnTo>
                <a:lnTo>
                  <a:pt x="10344"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257" name="Shape 257"/>
          <p:cNvGrpSpPr/>
          <p:nvPr/>
        </p:nvGrpSpPr>
        <p:grpSpPr>
          <a:xfrm>
            <a:off x="1514607" y="2315595"/>
            <a:ext cx="612195" cy="601977"/>
            <a:chOff x="6425125" y="4312575"/>
            <a:chExt cx="846275" cy="832150"/>
          </a:xfrm>
        </p:grpSpPr>
        <p:sp>
          <p:nvSpPr>
            <p:cNvPr id="258" name="Shape 258"/>
            <p:cNvSpPr/>
            <p:nvPr/>
          </p:nvSpPr>
          <p:spPr>
            <a:xfrm>
              <a:off x="6425125" y="4312575"/>
              <a:ext cx="691125" cy="691125"/>
            </a:xfrm>
            <a:custGeom>
              <a:avLst/>
              <a:gdLst/>
              <a:ahLst/>
              <a:cxnLst/>
              <a:rect l="0" t="0" r="0" b="0"/>
              <a:pathLst>
                <a:path w="27645" h="27645" extrusionOk="0">
                  <a:moveTo>
                    <a:pt x="16079" y="1881"/>
                  </a:moveTo>
                  <a:lnTo>
                    <a:pt x="16174" y="1975"/>
                  </a:lnTo>
                  <a:lnTo>
                    <a:pt x="16268" y="2163"/>
                  </a:lnTo>
                  <a:lnTo>
                    <a:pt x="16362" y="2257"/>
                  </a:lnTo>
                  <a:lnTo>
                    <a:pt x="16268" y="2351"/>
                  </a:lnTo>
                  <a:lnTo>
                    <a:pt x="16174" y="2445"/>
                  </a:lnTo>
                  <a:lnTo>
                    <a:pt x="13353" y="5266"/>
                  </a:lnTo>
                  <a:lnTo>
                    <a:pt x="13259" y="5454"/>
                  </a:lnTo>
                  <a:lnTo>
                    <a:pt x="12977" y="5454"/>
                  </a:lnTo>
                  <a:lnTo>
                    <a:pt x="12883" y="5266"/>
                  </a:lnTo>
                  <a:lnTo>
                    <a:pt x="12789" y="5172"/>
                  </a:lnTo>
                  <a:lnTo>
                    <a:pt x="12789" y="5078"/>
                  </a:lnTo>
                  <a:lnTo>
                    <a:pt x="12789" y="4889"/>
                  </a:lnTo>
                  <a:lnTo>
                    <a:pt x="12883" y="4795"/>
                  </a:lnTo>
                  <a:lnTo>
                    <a:pt x="15703" y="1975"/>
                  </a:lnTo>
                  <a:lnTo>
                    <a:pt x="15891" y="1881"/>
                  </a:lnTo>
                  <a:close/>
                  <a:moveTo>
                    <a:pt x="15609" y="10719"/>
                  </a:moveTo>
                  <a:lnTo>
                    <a:pt x="16832" y="11942"/>
                  </a:lnTo>
                  <a:lnTo>
                    <a:pt x="16550" y="12318"/>
                  </a:lnTo>
                  <a:lnTo>
                    <a:pt x="16268" y="12506"/>
                  </a:lnTo>
                  <a:lnTo>
                    <a:pt x="15045" y="11283"/>
                  </a:lnTo>
                  <a:lnTo>
                    <a:pt x="15233" y="11001"/>
                  </a:lnTo>
                  <a:lnTo>
                    <a:pt x="15421" y="10813"/>
                  </a:lnTo>
                  <a:lnTo>
                    <a:pt x="15609" y="10719"/>
                  </a:lnTo>
                  <a:close/>
                  <a:moveTo>
                    <a:pt x="17866" y="3573"/>
                  </a:moveTo>
                  <a:lnTo>
                    <a:pt x="24072" y="9779"/>
                  </a:lnTo>
                  <a:lnTo>
                    <a:pt x="20687" y="13164"/>
                  </a:lnTo>
                  <a:lnTo>
                    <a:pt x="14481" y="6958"/>
                  </a:lnTo>
                  <a:lnTo>
                    <a:pt x="17866" y="3573"/>
                  </a:lnTo>
                  <a:close/>
                  <a:moveTo>
                    <a:pt x="25482" y="11283"/>
                  </a:moveTo>
                  <a:lnTo>
                    <a:pt x="25576" y="11377"/>
                  </a:lnTo>
                  <a:lnTo>
                    <a:pt x="25670" y="11565"/>
                  </a:lnTo>
                  <a:lnTo>
                    <a:pt x="25764" y="11659"/>
                  </a:lnTo>
                  <a:lnTo>
                    <a:pt x="25670" y="11754"/>
                  </a:lnTo>
                  <a:lnTo>
                    <a:pt x="25576" y="11848"/>
                  </a:lnTo>
                  <a:lnTo>
                    <a:pt x="22755" y="14668"/>
                  </a:lnTo>
                  <a:lnTo>
                    <a:pt x="22661" y="14856"/>
                  </a:lnTo>
                  <a:lnTo>
                    <a:pt x="22379" y="14856"/>
                  </a:lnTo>
                  <a:lnTo>
                    <a:pt x="22285" y="14668"/>
                  </a:lnTo>
                  <a:lnTo>
                    <a:pt x="22191" y="14574"/>
                  </a:lnTo>
                  <a:lnTo>
                    <a:pt x="22191" y="14480"/>
                  </a:lnTo>
                  <a:lnTo>
                    <a:pt x="22191" y="14292"/>
                  </a:lnTo>
                  <a:lnTo>
                    <a:pt x="22285" y="14198"/>
                  </a:lnTo>
                  <a:lnTo>
                    <a:pt x="25106" y="11377"/>
                  </a:lnTo>
                  <a:lnTo>
                    <a:pt x="25200" y="11283"/>
                  </a:lnTo>
                  <a:close/>
                  <a:moveTo>
                    <a:pt x="13729" y="12600"/>
                  </a:moveTo>
                  <a:lnTo>
                    <a:pt x="15045" y="13916"/>
                  </a:lnTo>
                  <a:lnTo>
                    <a:pt x="14857" y="14386"/>
                  </a:lnTo>
                  <a:lnTo>
                    <a:pt x="14575" y="14856"/>
                  </a:lnTo>
                  <a:lnTo>
                    <a:pt x="14293" y="15233"/>
                  </a:lnTo>
                  <a:lnTo>
                    <a:pt x="13823" y="15515"/>
                  </a:lnTo>
                  <a:lnTo>
                    <a:pt x="11378" y="17019"/>
                  </a:lnTo>
                  <a:lnTo>
                    <a:pt x="10532" y="16173"/>
                  </a:lnTo>
                  <a:lnTo>
                    <a:pt x="12036" y="13728"/>
                  </a:lnTo>
                  <a:lnTo>
                    <a:pt x="12318" y="13352"/>
                  </a:lnTo>
                  <a:lnTo>
                    <a:pt x="12789" y="12976"/>
                  </a:lnTo>
                  <a:lnTo>
                    <a:pt x="13259" y="12788"/>
                  </a:lnTo>
                  <a:lnTo>
                    <a:pt x="13729" y="12600"/>
                  </a:lnTo>
                  <a:close/>
                  <a:moveTo>
                    <a:pt x="9027" y="17301"/>
                  </a:moveTo>
                  <a:lnTo>
                    <a:pt x="10250" y="18523"/>
                  </a:lnTo>
                  <a:lnTo>
                    <a:pt x="10062" y="18900"/>
                  </a:lnTo>
                  <a:lnTo>
                    <a:pt x="9686" y="19088"/>
                  </a:lnTo>
                  <a:lnTo>
                    <a:pt x="8463" y="17865"/>
                  </a:lnTo>
                  <a:lnTo>
                    <a:pt x="8745" y="17489"/>
                  </a:lnTo>
                  <a:lnTo>
                    <a:pt x="9027" y="17301"/>
                  </a:lnTo>
                  <a:close/>
                  <a:moveTo>
                    <a:pt x="7523" y="19558"/>
                  </a:moveTo>
                  <a:lnTo>
                    <a:pt x="8087" y="20122"/>
                  </a:lnTo>
                  <a:lnTo>
                    <a:pt x="2540" y="25576"/>
                  </a:lnTo>
                  <a:lnTo>
                    <a:pt x="2351" y="25764"/>
                  </a:lnTo>
                  <a:lnTo>
                    <a:pt x="2069" y="25764"/>
                  </a:lnTo>
                  <a:lnTo>
                    <a:pt x="1975" y="25576"/>
                  </a:lnTo>
                  <a:lnTo>
                    <a:pt x="1881" y="25482"/>
                  </a:lnTo>
                  <a:lnTo>
                    <a:pt x="1881" y="25388"/>
                  </a:lnTo>
                  <a:lnTo>
                    <a:pt x="1881" y="25199"/>
                  </a:lnTo>
                  <a:lnTo>
                    <a:pt x="1975" y="25105"/>
                  </a:lnTo>
                  <a:lnTo>
                    <a:pt x="7523" y="19558"/>
                  </a:lnTo>
                  <a:close/>
                  <a:moveTo>
                    <a:pt x="15515" y="0"/>
                  </a:moveTo>
                  <a:lnTo>
                    <a:pt x="15139" y="94"/>
                  </a:lnTo>
                  <a:lnTo>
                    <a:pt x="14763" y="376"/>
                  </a:lnTo>
                  <a:lnTo>
                    <a:pt x="14387" y="658"/>
                  </a:lnTo>
                  <a:lnTo>
                    <a:pt x="11566" y="3479"/>
                  </a:lnTo>
                  <a:lnTo>
                    <a:pt x="11284" y="3855"/>
                  </a:lnTo>
                  <a:lnTo>
                    <a:pt x="11096" y="4231"/>
                  </a:lnTo>
                  <a:lnTo>
                    <a:pt x="10908" y="4607"/>
                  </a:lnTo>
                  <a:lnTo>
                    <a:pt x="10908" y="5078"/>
                  </a:lnTo>
                  <a:lnTo>
                    <a:pt x="10908" y="5548"/>
                  </a:lnTo>
                  <a:lnTo>
                    <a:pt x="11096" y="5924"/>
                  </a:lnTo>
                  <a:lnTo>
                    <a:pt x="11284" y="6300"/>
                  </a:lnTo>
                  <a:lnTo>
                    <a:pt x="11566" y="6676"/>
                  </a:lnTo>
                  <a:lnTo>
                    <a:pt x="11942" y="6958"/>
                  </a:lnTo>
                  <a:lnTo>
                    <a:pt x="12224" y="7146"/>
                  </a:lnTo>
                  <a:lnTo>
                    <a:pt x="12318" y="7334"/>
                  </a:lnTo>
                  <a:lnTo>
                    <a:pt x="12506" y="7616"/>
                  </a:lnTo>
                  <a:lnTo>
                    <a:pt x="14293" y="9403"/>
                  </a:lnTo>
                  <a:lnTo>
                    <a:pt x="14011" y="9685"/>
                  </a:lnTo>
                  <a:lnTo>
                    <a:pt x="13729" y="10061"/>
                  </a:lnTo>
                  <a:lnTo>
                    <a:pt x="13541" y="10437"/>
                  </a:lnTo>
                  <a:lnTo>
                    <a:pt x="13353" y="10813"/>
                  </a:lnTo>
                  <a:lnTo>
                    <a:pt x="12506" y="11095"/>
                  </a:lnTo>
                  <a:lnTo>
                    <a:pt x="11754" y="11471"/>
                  </a:lnTo>
                  <a:lnTo>
                    <a:pt x="11002" y="12036"/>
                  </a:lnTo>
                  <a:lnTo>
                    <a:pt x="10532" y="12788"/>
                  </a:lnTo>
                  <a:lnTo>
                    <a:pt x="8839" y="15515"/>
                  </a:lnTo>
                  <a:lnTo>
                    <a:pt x="8463" y="15609"/>
                  </a:lnTo>
                  <a:lnTo>
                    <a:pt x="8087" y="15797"/>
                  </a:lnTo>
                  <a:lnTo>
                    <a:pt x="7711" y="16079"/>
                  </a:lnTo>
                  <a:lnTo>
                    <a:pt x="7429" y="16361"/>
                  </a:lnTo>
                  <a:lnTo>
                    <a:pt x="7147" y="16643"/>
                  </a:lnTo>
                  <a:lnTo>
                    <a:pt x="6959" y="17019"/>
                  </a:lnTo>
                  <a:lnTo>
                    <a:pt x="6771" y="17395"/>
                  </a:lnTo>
                  <a:lnTo>
                    <a:pt x="6677" y="17865"/>
                  </a:lnTo>
                  <a:lnTo>
                    <a:pt x="659" y="23695"/>
                  </a:lnTo>
                  <a:lnTo>
                    <a:pt x="377" y="24071"/>
                  </a:lnTo>
                  <a:lnTo>
                    <a:pt x="95" y="24447"/>
                  </a:lnTo>
                  <a:lnTo>
                    <a:pt x="1" y="24917"/>
                  </a:lnTo>
                  <a:lnTo>
                    <a:pt x="1" y="25388"/>
                  </a:lnTo>
                  <a:lnTo>
                    <a:pt x="1" y="25764"/>
                  </a:lnTo>
                  <a:lnTo>
                    <a:pt x="95" y="26234"/>
                  </a:lnTo>
                  <a:lnTo>
                    <a:pt x="377" y="26610"/>
                  </a:lnTo>
                  <a:lnTo>
                    <a:pt x="659" y="26986"/>
                  </a:lnTo>
                  <a:lnTo>
                    <a:pt x="941" y="27268"/>
                  </a:lnTo>
                  <a:lnTo>
                    <a:pt x="1317" y="27456"/>
                  </a:lnTo>
                  <a:lnTo>
                    <a:pt x="1787" y="27550"/>
                  </a:lnTo>
                  <a:lnTo>
                    <a:pt x="2257" y="27644"/>
                  </a:lnTo>
                  <a:lnTo>
                    <a:pt x="2634" y="27550"/>
                  </a:lnTo>
                  <a:lnTo>
                    <a:pt x="3104" y="27456"/>
                  </a:lnTo>
                  <a:lnTo>
                    <a:pt x="3480" y="27268"/>
                  </a:lnTo>
                  <a:lnTo>
                    <a:pt x="3856" y="26892"/>
                  </a:lnTo>
                  <a:lnTo>
                    <a:pt x="9780" y="20968"/>
                  </a:lnTo>
                  <a:lnTo>
                    <a:pt x="10250" y="20874"/>
                  </a:lnTo>
                  <a:lnTo>
                    <a:pt x="10626" y="20686"/>
                  </a:lnTo>
                  <a:lnTo>
                    <a:pt x="11002" y="20498"/>
                  </a:lnTo>
                  <a:lnTo>
                    <a:pt x="11284" y="20216"/>
                  </a:lnTo>
                  <a:lnTo>
                    <a:pt x="11566" y="19934"/>
                  </a:lnTo>
                  <a:lnTo>
                    <a:pt x="11848" y="19558"/>
                  </a:lnTo>
                  <a:lnTo>
                    <a:pt x="12036" y="19182"/>
                  </a:lnTo>
                  <a:lnTo>
                    <a:pt x="12130" y="18806"/>
                  </a:lnTo>
                  <a:lnTo>
                    <a:pt x="14857" y="17113"/>
                  </a:lnTo>
                  <a:lnTo>
                    <a:pt x="15515" y="16643"/>
                  </a:lnTo>
                  <a:lnTo>
                    <a:pt x="16174" y="15985"/>
                  </a:lnTo>
                  <a:lnTo>
                    <a:pt x="16550" y="15139"/>
                  </a:lnTo>
                  <a:lnTo>
                    <a:pt x="16832" y="14292"/>
                  </a:lnTo>
                  <a:lnTo>
                    <a:pt x="17208" y="14104"/>
                  </a:lnTo>
                  <a:lnTo>
                    <a:pt x="17584" y="13916"/>
                  </a:lnTo>
                  <a:lnTo>
                    <a:pt x="17960" y="13634"/>
                  </a:lnTo>
                  <a:lnTo>
                    <a:pt x="18242" y="13352"/>
                  </a:lnTo>
                  <a:lnTo>
                    <a:pt x="20029" y="15139"/>
                  </a:lnTo>
                  <a:lnTo>
                    <a:pt x="20217" y="15327"/>
                  </a:lnTo>
                  <a:lnTo>
                    <a:pt x="20499" y="15421"/>
                  </a:lnTo>
                  <a:lnTo>
                    <a:pt x="20687" y="15797"/>
                  </a:lnTo>
                  <a:lnTo>
                    <a:pt x="20969" y="16079"/>
                  </a:lnTo>
                  <a:lnTo>
                    <a:pt x="21345" y="16361"/>
                  </a:lnTo>
                  <a:lnTo>
                    <a:pt x="21721" y="16549"/>
                  </a:lnTo>
                  <a:lnTo>
                    <a:pt x="22097" y="16737"/>
                  </a:lnTo>
                  <a:lnTo>
                    <a:pt x="23038" y="16737"/>
                  </a:lnTo>
                  <a:lnTo>
                    <a:pt x="23414" y="16549"/>
                  </a:lnTo>
                  <a:lnTo>
                    <a:pt x="23790" y="16361"/>
                  </a:lnTo>
                  <a:lnTo>
                    <a:pt x="24166" y="16079"/>
                  </a:lnTo>
                  <a:lnTo>
                    <a:pt x="26987" y="13258"/>
                  </a:lnTo>
                  <a:lnTo>
                    <a:pt x="27269" y="12882"/>
                  </a:lnTo>
                  <a:lnTo>
                    <a:pt x="27551" y="12506"/>
                  </a:lnTo>
                  <a:lnTo>
                    <a:pt x="27645" y="12036"/>
                  </a:lnTo>
                  <a:lnTo>
                    <a:pt x="27645" y="11659"/>
                  </a:lnTo>
                  <a:lnTo>
                    <a:pt x="27645" y="11189"/>
                  </a:lnTo>
                  <a:lnTo>
                    <a:pt x="27551" y="10813"/>
                  </a:lnTo>
                  <a:lnTo>
                    <a:pt x="27269" y="10437"/>
                  </a:lnTo>
                  <a:lnTo>
                    <a:pt x="26987" y="10061"/>
                  </a:lnTo>
                  <a:lnTo>
                    <a:pt x="26705" y="9779"/>
                  </a:lnTo>
                  <a:lnTo>
                    <a:pt x="26329" y="9591"/>
                  </a:lnTo>
                  <a:lnTo>
                    <a:pt x="26234" y="9309"/>
                  </a:lnTo>
                  <a:lnTo>
                    <a:pt x="26046" y="9121"/>
                  </a:lnTo>
                  <a:lnTo>
                    <a:pt x="18524" y="1599"/>
                  </a:lnTo>
                  <a:lnTo>
                    <a:pt x="18336" y="1410"/>
                  </a:lnTo>
                  <a:lnTo>
                    <a:pt x="18054" y="1316"/>
                  </a:lnTo>
                  <a:lnTo>
                    <a:pt x="17866" y="940"/>
                  </a:lnTo>
                  <a:lnTo>
                    <a:pt x="17584" y="658"/>
                  </a:lnTo>
                  <a:lnTo>
                    <a:pt x="17208" y="376"/>
                  </a:lnTo>
                  <a:lnTo>
                    <a:pt x="16832" y="94"/>
                  </a:lnTo>
                  <a:lnTo>
                    <a:pt x="1645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9" name="Shape 259"/>
            <p:cNvSpPr/>
            <p:nvPr/>
          </p:nvSpPr>
          <p:spPr>
            <a:xfrm>
              <a:off x="6801250" y="4956650"/>
              <a:ext cx="470150" cy="188075"/>
            </a:xfrm>
            <a:custGeom>
              <a:avLst/>
              <a:gdLst/>
              <a:ahLst/>
              <a:cxnLst/>
              <a:rect l="0" t="0" r="0" b="0"/>
              <a:pathLst>
                <a:path w="18806" h="7523" extrusionOk="0">
                  <a:moveTo>
                    <a:pt x="14104" y="1881"/>
                  </a:moveTo>
                  <a:lnTo>
                    <a:pt x="14104" y="2821"/>
                  </a:lnTo>
                  <a:lnTo>
                    <a:pt x="4702" y="2821"/>
                  </a:lnTo>
                  <a:lnTo>
                    <a:pt x="4702" y="1881"/>
                  </a:lnTo>
                  <a:close/>
                  <a:moveTo>
                    <a:pt x="15515" y="4702"/>
                  </a:moveTo>
                  <a:lnTo>
                    <a:pt x="15985" y="4890"/>
                  </a:lnTo>
                  <a:lnTo>
                    <a:pt x="16361" y="5266"/>
                  </a:lnTo>
                  <a:lnTo>
                    <a:pt x="16643" y="5642"/>
                  </a:lnTo>
                  <a:lnTo>
                    <a:pt x="2069" y="5642"/>
                  </a:lnTo>
                  <a:lnTo>
                    <a:pt x="2445" y="5266"/>
                  </a:lnTo>
                  <a:lnTo>
                    <a:pt x="2821" y="4890"/>
                  </a:lnTo>
                  <a:lnTo>
                    <a:pt x="3197" y="4702"/>
                  </a:lnTo>
                  <a:close/>
                  <a:moveTo>
                    <a:pt x="3385" y="1"/>
                  </a:moveTo>
                  <a:lnTo>
                    <a:pt x="3103" y="283"/>
                  </a:lnTo>
                  <a:lnTo>
                    <a:pt x="2821" y="565"/>
                  </a:lnTo>
                  <a:lnTo>
                    <a:pt x="2821" y="941"/>
                  </a:lnTo>
                  <a:lnTo>
                    <a:pt x="2821" y="2915"/>
                  </a:lnTo>
                  <a:lnTo>
                    <a:pt x="2163" y="3104"/>
                  </a:lnTo>
                  <a:lnTo>
                    <a:pt x="1693" y="3386"/>
                  </a:lnTo>
                  <a:lnTo>
                    <a:pt x="1223" y="3762"/>
                  </a:lnTo>
                  <a:lnTo>
                    <a:pt x="752" y="4232"/>
                  </a:lnTo>
                  <a:lnTo>
                    <a:pt x="470" y="4702"/>
                  </a:lnTo>
                  <a:lnTo>
                    <a:pt x="188" y="5266"/>
                  </a:lnTo>
                  <a:lnTo>
                    <a:pt x="0" y="5924"/>
                  </a:lnTo>
                  <a:lnTo>
                    <a:pt x="0" y="6583"/>
                  </a:lnTo>
                  <a:lnTo>
                    <a:pt x="0" y="6959"/>
                  </a:lnTo>
                  <a:lnTo>
                    <a:pt x="282" y="7241"/>
                  </a:lnTo>
                  <a:lnTo>
                    <a:pt x="564" y="7429"/>
                  </a:lnTo>
                  <a:lnTo>
                    <a:pt x="940" y="7523"/>
                  </a:lnTo>
                  <a:lnTo>
                    <a:pt x="17865" y="7523"/>
                  </a:lnTo>
                  <a:lnTo>
                    <a:pt x="18242" y="7429"/>
                  </a:lnTo>
                  <a:lnTo>
                    <a:pt x="18524" y="7241"/>
                  </a:lnTo>
                  <a:lnTo>
                    <a:pt x="18712" y="6959"/>
                  </a:lnTo>
                  <a:lnTo>
                    <a:pt x="18806" y="6583"/>
                  </a:lnTo>
                  <a:lnTo>
                    <a:pt x="18712" y="5924"/>
                  </a:lnTo>
                  <a:lnTo>
                    <a:pt x="18524" y="5266"/>
                  </a:lnTo>
                  <a:lnTo>
                    <a:pt x="18336" y="4702"/>
                  </a:lnTo>
                  <a:lnTo>
                    <a:pt x="17959" y="4232"/>
                  </a:lnTo>
                  <a:lnTo>
                    <a:pt x="17583" y="3762"/>
                  </a:lnTo>
                  <a:lnTo>
                    <a:pt x="17113" y="3386"/>
                  </a:lnTo>
                  <a:lnTo>
                    <a:pt x="16549" y="3104"/>
                  </a:lnTo>
                  <a:lnTo>
                    <a:pt x="15985" y="2915"/>
                  </a:lnTo>
                  <a:lnTo>
                    <a:pt x="15985" y="941"/>
                  </a:lnTo>
                  <a:lnTo>
                    <a:pt x="15891" y="565"/>
                  </a:lnTo>
                  <a:lnTo>
                    <a:pt x="15703" y="283"/>
                  </a:lnTo>
                  <a:lnTo>
                    <a:pt x="1542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260" name="Shape 260"/>
          <p:cNvSpPr/>
          <p:nvPr/>
        </p:nvSpPr>
        <p:spPr>
          <a:xfrm>
            <a:off x="2949785" y="2310525"/>
            <a:ext cx="442142" cy="612195"/>
          </a:xfrm>
          <a:custGeom>
            <a:avLst/>
            <a:gdLst/>
            <a:ahLst/>
            <a:cxnLst/>
            <a:rect l="0" t="0" r="0" b="0"/>
            <a:pathLst>
              <a:path w="24448" h="33851" extrusionOk="0">
                <a:moveTo>
                  <a:pt x="7899" y="1881"/>
                </a:moveTo>
                <a:lnTo>
                  <a:pt x="8369" y="2821"/>
                </a:lnTo>
                <a:lnTo>
                  <a:pt x="7711" y="4138"/>
                </a:lnTo>
                <a:lnTo>
                  <a:pt x="6864" y="4984"/>
                </a:lnTo>
                <a:lnTo>
                  <a:pt x="6676" y="5266"/>
                </a:lnTo>
                <a:lnTo>
                  <a:pt x="6582" y="5642"/>
                </a:lnTo>
                <a:lnTo>
                  <a:pt x="6676" y="6018"/>
                </a:lnTo>
                <a:lnTo>
                  <a:pt x="6864" y="6300"/>
                </a:lnTo>
                <a:lnTo>
                  <a:pt x="7523" y="6958"/>
                </a:lnTo>
                <a:lnTo>
                  <a:pt x="7523" y="9027"/>
                </a:lnTo>
                <a:lnTo>
                  <a:pt x="6206" y="10343"/>
                </a:lnTo>
                <a:lnTo>
                  <a:pt x="4702" y="10343"/>
                </a:lnTo>
                <a:lnTo>
                  <a:pt x="4702" y="6864"/>
                </a:lnTo>
                <a:lnTo>
                  <a:pt x="5548" y="5172"/>
                </a:lnTo>
                <a:lnTo>
                  <a:pt x="5642" y="4984"/>
                </a:lnTo>
                <a:lnTo>
                  <a:pt x="5642" y="4702"/>
                </a:lnTo>
                <a:lnTo>
                  <a:pt x="5642" y="3103"/>
                </a:lnTo>
                <a:lnTo>
                  <a:pt x="6206" y="1881"/>
                </a:lnTo>
                <a:close/>
                <a:moveTo>
                  <a:pt x="9403" y="8087"/>
                </a:moveTo>
                <a:lnTo>
                  <a:pt x="11848" y="9309"/>
                </a:lnTo>
                <a:lnTo>
                  <a:pt x="12130" y="9403"/>
                </a:lnTo>
                <a:lnTo>
                  <a:pt x="12412" y="9403"/>
                </a:lnTo>
                <a:lnTo>
                  <a:pt x="16925" y="8651"/>
                </a:lnTo>
                <a:lnTo>
                  <a:pt x="16925" y="9591"/>
                </a:lnTo>
                <a:lnTo>
                  <a:pt x="13164" y="10343"/>
                </a:lnTo>
                <a:lnTo>
                  <a:pt x="10344" y="10343"/>
                </a:lnTo>
                <a:lnTo>
                  <a:pt x="10061" y="10437"/>
                </a:lnTo>
                <a:lnTo>
                  <a:pt x="9873" y="10531"/>
                </a:lnTo>
                <a:lnTo>
                  <a:pt x="9591" y="10720"/>
                </a:lnTo>
                <a:lnTo>
                  <a:pt x="9497" y="11002"/>
                </a:lnTo>
                <a:lnTo>
                  <a:pt x="8745" y="13164"/>
                </a:lnTo>
                <a:lnTo>
                  <a:pt x="4702" y="13164"/>
                </a:lnTo>
                <a:lnTo>
                  <a:pt x="4702" y="12224"/>
                </a:lnTo>
                <a:lnTo>
                  <a:pt x="6582" y="12224"/>
                </a:lnTo>
                <a:lnTo>
                  <a:pt x="6959" y="12130"/>
                </a:lnTo>
                <a:lnTo>
                  <a:pt x="7335" y="11942"/>
                </a:lnTo>
                <a:lnTo>
                  <a:pt x="9215" y="10061"/>
                </a:lnTo>
                <a:lnTo>
                  <a:pt x="9403" y="9779"/>
                </a:lnTo>
                <a:lnTo>
                  <a:pt x="9403" y="9403"/>
                </a:lnTo>
                <a:lnTo>
                  <a:pt x="9403" y="8087"/>
                </a:lnTo>
                <a:close/>
                <a:moveTo>
                  <a:pt x="21627" y="13540"/>
                </a:moveTo>
                <a:lnTo>
                  <a:pt x="22379" y="14951"/>
                </a:lnTo>
                <a:lnTo>
                  <a:pt x="22003" y="15045"/>
                </a:lnTo>
                <a:lnTo>
                  <a:pt x="21345" y="15045"/>
                </a:lnTo>
                <a:lnTo>
                  <a:pt x="20969" y="14951"/>
                </a:lnTo>
                <a:lnTo>
                  <a:pt x="21627" y="13540"/>
                </a:lnTo>
                <a:close/>
                <a:moveTo>
                  <a:pt x="2821" y="8275"/>
                </a:moveTo>
                <a:lnTo>
                  <a:pt x="2821" y="11284"/>
                </a:lnTo>
                <a:lnTo>
                  <a:pt x="2821" y="14105"/>
                </a:lnTo>
                <a:lnTo>
                  <a:pt x="2821" y="16549"/>
                </a:lnTo>
                <a:lnTo>
                  <a:pt x="1881" y="15609"/>
                </a:lnTo>
                <a:lnTo>
                  <a:pt x="1881" y="9685"/>
                </a:lnTo>
                <a:lnTo>
                  <a:pt x="2821" y="8275"/>
                </a:lnTo>
                <a:close/>
                <a:moveTo>
                  <a:pt x="14105" y="15327"/>
                </a:moveTo>
                <a:lnTo>
                  <a:pt x="14857" y="16643"/>
                </a:lnTo>
                <a:lnTo>
                  <a:pt x="14481" y="16737"/>
                </a:lnTo>
                <a:lnTo>
                  <a:pt x="14105" y="16831"/>
                </a:lnTo>
                <a:lnTo>
                  <a:pt x="13823" y="16737"/>
                </a:lnTo>
                <a:lnTo>
                  <a:pt x="13446" y="16643"/>
                </a:lnTo>
                <a:lnTo>
                  <a:pt x="14105" y="15327"/>
                </a:lnTo>
                <a:close/>
                <a:moveTo>
                  <a:pt x="8181" y="15045"/>
                </a:moveTo>
                <a:lnTo>
                  <a:pt x="7147" y="18900"/>
                </a:lnTo>
                <a:lnTo>
                  <a:pt x="4702" y="16549"/>
                </a:lnTo>
                <a:lnTo>
                  <a:pt x="4702" y="15045"/>
                </a:lnTo>
                <a:close/>
                <a:moveTo>
                  <a:pt x="9403" y="17772"/>
                </a:moveTo>
                <a:lnTo>
                  <a:pt x="10532" y="22379"/>
                </a:lnTo>
                <a:lnTo>
                  <a:pt x="8651" y="20404"/>
                </a:lnTo>
                <a:lnTo>
                  <a:pt x="8933" y="19370"/>
                </a:lnTo>
                <a:lnTo>
                  <a:pt x="9403" y="17772"/>
                </a:lnTo>
                <a:close/>
                <a:moveTo>
                  <a:pt x="3574" y="21721"/>
                </a:moveTo>
                <a:lnTo>
                  <a:pt x="4514" y="22755"/>
                </a:lnTo>
                <a:lnTo>
                  <a:pt x="2821" y="26516"/>
                </a:lnTo>
                <a:lnTo>
                  <a:pt x="3574" y="21721"/>
                </a:lnTo>
                <a:close/>
                <a:moveTo>
                  <a:pt x="3762" y="18242"/>
                </a:moveTo>
                <a:lnTo>
                  <a:pt x="12412" y="26798"/>
                </a:lnTo>
                <a:lnTo>
                  <a:pt x="12600" y="27645"/>
                </a:lnTo>
                <a:lnTo>
                  <a:pt x="12600" y="27645"/>
                </a:lnTo>
                <a:lnTo>
                  <a:pt x="11848" y="27362"/>
                </a:lnTo>
                <a:lnTo>
                  <a:pt x="3197" y="18806"/>
                </a:lnTo>
                <a:lnTo>
                  <a:pt x="3762" y="18242"/>
                </a:lnTo>
                <a:close/>
                <a:moveTo>
                  <a:pt x="6018" y="24165"/>
                </a:moveTo>
                <a:lnTo>
                  <a:pt x="10532" y="28773"/>
                </a:lnTo>
                <a:lnTo>
                  <a:pt x="11848" y="31970"/>
                </a:lnTo>
                <a:lnTo>
                  <a:pt x="2445" y="31970"/>
                </a:lnTo>
                <a:lnTo>
                  <a:pt x="6018" y="24165"/>
                </a:lnTo>
                <a:close/>
                <a:moveTo>
                  <a:pt x="5642" y="0"/>
                </a:moveTo>
                <a:lnTo>
                  <a:pt x="5454" y="94"/>
                </a:lnTo>
                <a:lnTo>
                  <a:pt x="5172" y="188"/>
                </a:lnTo>
                <a:lnTo>
                  <a:pt x="4984" y="282"/>
                </a:lnTo>
                <a:lnTo>
                  <a:pt x="4890" y="565"/>
                </a:lnTo>
                <a:lnTo>
                  <a:pt x="3950" y="2445"/>
                </a:lnTo>
                <a:lnTo>
                  <a:pt x="3856" y="2633"/>
                </a:lnTo>
                <a:lnTo>
                  <a:pt x="3762" y="2821"/>
                </a:lnTo>
                <a:lnTo>
                  <a:pt x="3762" y="4514"/>
                </a:lnTo>
                <a:lnTo>
                  <a:pt x="3197" y="5642"/>
                </a:lnTo>
                <a:lnTo>
                  <a:pt x="2821" y="5642"/>
                </a:lnTo>
                <a:lnTo>
                  <a:pt x="2445" y="5736"/>
                </a:lnTo>
                <a:lnTo>
                  <a:pt x="2257" y="5924"/>
                </a:lnTo>
                <a:lnTo>
                  <a:pt x="2069" y="6112"/>
                </a:lnTo>
                <a:lnTo>
                  <a:pt x="189" y="8933"/>
                </a:lnTo>
                <a:lnTo>
                  <a:pt x="94" y="9121"/>
                </a:lnTo>
                <a:lnTo>
                  <a:pt x="0" y="9403"/>
                </a:lnTo>
                <a:lnTo>
                  <a:pt x="0" y="15985"/>
                </a:lnTo>
                <a:lnTo>
                  <a:pt x="94" y="16361"/>
                </a:lnTo>
                <a:lnTo>
                  <a:pt x="283" y="16643"/>
                </a:lnTo>
                <a:lnTo>
                  <a:pt x="1505" y="17866"/>
                </a:lnTo>
                <a:lnTo>
                  <a:pt x="1223" y="18148"/>
                </a:lnTo>
                <a:lnTo>
                  <a:pt x="1035" y="18430"/>
                </a:lnTo>
                <a:lnTo>
                  <a:pt x="941" y="18806"/>
                </a:lnTo>
                <a:lnTo>
                  <a:pt x="1035" y="19182"/>
                </a:lnTo>
                <a:lnTo>
                  <a:pt x="1223" y="19464"/>
                </a:lnTo>
                <a:lnTo>
                  <a:pt x="1881" y="20028"/>
                </a:lnTo>
                <a:lnTo>
                  <a:pt x="0" y="32816"/>
                </a:lnTo>
                <a:lnTo>
                  <a:pt x="94" y="33192"/>
                </a:lnTo>
                <a:lnTo>
                  <a:pt x="283" y="33568"/>
                </a:lnTo>
                <a:lnTo>
                  <a:pt x="565" y="33756"/>
                </a:lnTo>
                <a:lnTo>
                  <a:pt x="941" y="33850"/>
                </a:lnTo>
                <a:lnTo>
                  <a:pt x="13446" y="33850"/>
                </a:lnTo>
                <a:lnTo>
                  <a:pt x="13634" y="33756"/>
                </a:lnTo>
                <a:lnTo>
                  <a:pt x="14011" y="33474"/>
                </a:lnTo>
                <a:lnTo>
                  <a:pt x="14105" y="33004"/>
                </a:lnTo>
                <a:lnTo>
                  <a:pt x="14105" y="32816"/>
                </a:lnTo>
                <a:lnTo>
                  <a:pt x="14105" y="32628"/>
                </a:lnTo>
                <a:lnTo>
                  <a:pt x="12976" y="29807"/>
                </a:lnTo>
                <a:lnTo>
                  <a:pt x="12976" y="29807"/>
                </a:lnTo>
                <a:lnTo>
                  <a:pt x="13823" y="30089"/>
                </a:lnTo>
                <a:lnTo>
                  <a:pt x="14387" y="30089"/>
                </a:lnTo>
                <a:lnTo>
                  <a:pt x="14575" y="29995"/>
                </a:lnTo>
                <a:lnTo>
                  <a:pt x="14951" y="29713"/>
                </a:lnTo>
                <a:lnTo>
                  <a:pt x="15045" y="29337"/>
                </a:lnTo>
                <a:lnTo>
                  <a:pt x="15045" y="28867"/>
                </a:lnTo>
                <a:lnTo>
                  <a:pt x="14105" y="26046"/>
                </a:lnTo>
                <a:lnTo>
                  <a:pt x="14011" y="25858"/>
                </a:lnTo>
                <a:lnTo>
                  <a:pt x="13917" y="25670"/>
                </a:lnTo>
                <a:lnTo>
                  <a:pt x="13164" y="24918"/>
                </a:lnTo>
                <a:lnTo>
                  <a:pt x="10438" y="14199"/>
                </a:lnTo>
                <a:lnTo>
                  <a:pt x="11096" y="12224"/>
                </a:lnTo>
                <a:lnTo>
                  <a:pt x="13164" y="12224"/>
                </a:lnTo>
                <a:lnTo>
                  <a:pt x="13164" y="12976"/>
                </a:lnTo>
                <a:lnTo>
                  <a:pt x="11472" y="16549"/>
                </a:lnTo>
                <a:lnTo>
                  <a:pt x="11378" y="16831"/>
                </a:lnTo>
                <a:lnTo>
                  <a:pt x="11378" y="17113"/>
                </a:lnTo>
                <a:lnTo>
                  <a:pt x="11472" y="17396"/>
                </a:lnTo>
                <a:lnTo>
                  <a:pt x="11660" y="17584"/>
                </a:lnTo>
                <a:lnTo>
                  <a:pt x="12224" y="18054"/>
                </a:lnTo>
                <a:lnTo>
                  <a:pt x="12788" y="18430"/>
                </a:lnTo>
                <a:lnTo>
                  <a:pt x="13446" y="18618"/>
                </a:lnTo>
                <a:lnTo>
                  <a:pt x="14199" y="18712"/>
                </a:lnTo>
                <a:lnTo>
                  <a:pt x="14857" y="18618"/>
                </a:lnTo>
                <a:lnTo>
                  <a:pt x="15515" y="18430"/>
                </a:lnTo>
                <a:lnTo>
                  <a:pt x="16173" y="18054"/>
                </a:lnTo>
                <a:lnTo>
                  <a:pt x="16737" y="17584"/>
                </a:lnTo>
                <a:lnTo>
                  <a:pt x="16925" y="17396"/>
                </a:lnTo>
                <a:lnTo>
                  <a:pt x="17019" y="17113"/>
                </a:lnTo>
                <a:lnTo>
                  <a:pt x="17019" y="16831"/>
                </a:lnTo>
                <a:lnTo>
                  <a:pt x="16925" y="16549"/>
                </a:lnTo>
                <a:lnTo>
                  <a:pt x="15139" y="12976"/>
                </a:lnTo>
                <a:lnTo>
                  <a:pt x="15139" y="12036"/>
                </a:lnTo>
                <a:lnTo>
                  <a:pt x="17113" y="11566"/>
                </a:lnTo>
                <a:lnTo>
                  <a:pt x="17208" y="11848"/>
                </a:lnTo>
                <a:lnTo>
                  <a:pt x="17396" y="12036"/>
                </a:lnTo>
                <a:lnTo>
                  <a:pt x="17678" y="12224"/>
                </a:lnTo>
                <a:lnTo>
                  <a:pt x="17960" y="12224"/>
                </a:lnTo>
                <a:lnTo>
                  <a:pt x="18336" y="12130"/>
                </a:lnTo>
                <a:lnTo>
                  <a:pt x="18618" y="11942"/>
                </a:lnTo>
                <a:lnTo>
                  <a:pt x="18806" y="11660"/>
                </a:lnTo>
                <a:lnTo>
                  <a:pt x="18900" y="11284"/>
                </a:lnTo>
                <a:lnTo>
                  <a:pt x="18900" y="11096"/>
                </a:lnTo>
                <a:lnTo>
                  <a:pt x="20781" y="10626"/>
                </a:lnTo>
                <a:lnTo>
                  <a:pt x="20781" y="11190"/>
                </a:lnTo>
                <a:lnTo>
                  <a:pt x="18994" y="14763"/>
                </a:lnTo>
                <a:lnTo>
                  <a:pt x="18900" y="15045"/>
                </a:lnTo>
                <a:lnTo>
                  <a:pt x="18900" y="15327"/>
                </a:lnTo>
                <a:lnTo>
                  <a:pt x="18994" y="15609"/>
                </a:lnTo>
                <a:lnTo>
                  <a:pt x="19182" y="15891"/>
                </a:lnTo>
                <a:lnTo>
                  <a:pt x="19746" y="16361"/>
                </a:lnTo>
                <a:lnTo>
                  <a:pt x="20310" y="16643"/>
                </a:lnTo>
                <a:lnTo>
                  <a:pt x="20969" y="16925"/>
                </a:lnTo>
                <a:lnTo>
                  <a:pt x="22379" y="16925"/>
                </a:lnTo>
                <a:lnTo>
                  <a:pt x="23037" y="16643"/>
                </a:lnTo>
                <a:lnTo>
                  <a:pt x="23695" y="16361"/>
                </a:lnTo>
                <a:lnTo>
                  <a:pt x="24260" y="15891"/>
                </a:lnTo>
                <a:lnTo>
                  <a:pt x="24354" y="15703"/>
                </a:lnTo>
                <a:lnTo>
                  <a:pt x="24448" y="15515"/>
                </a:lnTo>
                <a:lnTo>
                  <a:pt x="24448" y="15045"/>
                </a:lnTo>
                <a:lnTo>
                  <a:pt x="24354" y="14763"/>
                </a:lnTo>
                <a:lnTo>
                  <a:pt x="22567" y="11190"/>
                </a:lnTo>
                <a:lnTo>
                  <a:pt x="22567" y="9403"/>
                </a:lnTo>
                <a:lnTo>
                  <a:pt x="22473" y="9027"/>
                </a:lnTo>
                <a:lnTo>
                  <a:pt x="22191" y="8651"/>
                </a:lnTo>
                <a:lnTo>
                  <a:pt x="21815" y="8463"/>
                </a:lnTo>
                <a:lnTo>
                  <a:pt x="21439" y="8463"/>
                </a:lnTo>
                <a:lnTo>
                  <a:pt x="18806" y="9121"/>
                </a:lnTo>
                <a:lnTo>
                  <a:pt x="18806" y="7523"/>
                </a:lnTo>
                <a:lnTo>
                  <a:pt x="18806" y="6582"/>
                </a:lnTo>
                <a:lnTo>
                  <a:pt x="18806" y="6206"/>
                </a:lnTo>
                <a:lnTo>
                  <a:pt x="18618" y="5924"/>
                </a:lnTo>
                <a:lnTo>
                  <a:pt x="18242" y="5736"/>
                </a:lnTo>
                <a:lnTo>
                  <a:pt x="17866" y="5642"/>
                </a:lnTo>
                <a:lnTo>
                  <a:pt x="17490" y="5736"/>
                </a:lnTo>
                <a:lnTo>
                  <a:pt x="17208" y="5924"/>
                </a:lnTo>
                <a:lnTo>
                  <a:pt x="17019" y="6206"/>
                </a:lnTo>
                <a:lnTo>
                  <a:pt x="16925" y="6582"/>
                </a:lnTo>
                <a:lnTo>
                  <a:pt x="16925" y="6770"/>
                </a:lnTo>
                <a:lnTo>
                  <a:pt x="12412" y="7523"/>
                </a:lnTo>
                <a:lnTo>
                  <a:pt x="9027" y="5830"/>
                </a:lnTo>
                <a:lnTo>
                  <a:pt x="8839" y="5642"/>
                </a:lnTo>
                <a:lnTo>
                  <a:pt x="9121" y="5360"/>
                </a:lnTo>
                <a:lnTo>
                  <a:pt x="9309" y="5172"/>
                </a:lnTo>
                <a:lnTo>
                  <a:pt x="10249" y="3291"/>
                </a:lnTo>
                <a:lnTo>
                  <a:pt x="10344" y="3103"/>
                </a:lnTo>
                <a:lnTo>
                  <a:pt x="10344" y="2915"/>
                </a:lnTo>
                <a:lnTo>
                  <a:pt x="10344" y="2633"/>
                </a:lnTo>
                <a:lnTo>
                  <a:pt x="10249" y="2445"/>
                </a:lnTo>
                <a:lnTo>
                  <a:pt x="9309" y="565"/>
                </a:lnTo>
                <a:lnTo>
                  <a:pt x="9215" y="377"/>
                </a:lnTo>
                <a:lnTo>
                  <a:pt x="9027" y="188"/>
                </a:lnTo>
                <a:lnTo>
                  <a:pt x="8745" y="94"/>
                </a:lnTo>
                <a:lnTo>
                  <a:pt x="8463"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261" name="Shape 261"/>
          <p:cNvGrpSpPr/>
          <p:nvPr/>
        </p:nvGrpSpPr>
        <p:grpSpPr>
          <a:xfrm>
            <a:off x="4215032" y="2310562"/>
            <a:ext cx="612224" cy="612224"/>
            <a:chOff x="3697175" y="1224550"/>
            <a:chExt cx="720264" cy="720264"/>
          </a:xfrm>
        </p:grpSpPr>
        <p:sp>
          <p:nvSpPr>
            <p:cNvPr id="262" name="Shape 262"/>
            <p:cNvSpPr/>
            <p:nvPr/>
          </p:nvSpPr>
          <p:spPr>
            <a:xfrm>
              <a:off x="3697175" y="1224550"/>
              <a:ext cx="720264" cy="720264"/>
            </a:xfrm>
            <a:custGeom>
              <a:avLst/>
              <a:gdLst/>
              <a:ahLst/>
              <a:cxnLst/>
              <a:rect l="0" t="0" r="0" b="0"/>
              <a:pathLst>
                <a:path w="33851" h="33851" extrusionOk="0">
                  <a:moveTo>
                    <a:pt x="15609" y="17020"/>
                  </a:moveTo>
                  <a:lnTo>
                    <a:pt x="16174" y="17678"/>
                  </a:lnTo>
                  <a:lnTo>
                    <a:pt x="16832" y="18242"/>
                  </a:lnTo>
                  <a:lnTo>
                    <a:pt x="16644" y="18524"/>
                  </a:lnTo>
                  <a:lnTo>
                    <a:pt x="16362" y="18712"/>
                  </a:lnTo>
                  <a:lnTo>
                    <a:pt x="15139" y="17490"/>
                  </a:lnTo>
                  <a:lnTo>
                    <a:pt x="15327" y="17208"/>
                  </a:lnTo>
                  <a:lnTo>
                    <a:pt x="15609" y="17020"/>
                  </a:lnTo>
                  <a:close/>
                  <a:moveTo>
                    <a:pt x="23508" y="1881"/>
                  </a:moveTo>
                  <a:lnTo>
                    <a:pt x="24354" y="1975"/>
                  </a:lnTo>
                  <a:lnTo>
                    <a:pt x="25200" y="2069"/>
                  </a:lnTo>
                  <a:lnTo>
                    <a:pt x="26046" y="2257"/>
                  </a:lnTo>
                  <a:lnTo>
                    <a:pt x="26799" y="2539"/>
                  </a:lnTo>
                  <a:lnTo>
                    <a:pt x="27551" y="2915"/>
                  </a:lnTo>
                  <a:lnTo>
                    <a:pt x="28209" y="3292"/>
                  </a:lnTo>
                  <a:lnTo>
                    <a:pt x="28867" y="3856"/>
                  </a:lnTo>
                  <a:lnTo>
                    <a:pt x="29525" y="4326"/>
                  </a:lnTo>
                  <a:lnTo>
                    <a:pt x="29996" y="4984"/>
                  </a:lnTo>
                  <a:lnTo>
                    <a:pt x="30560" y="5642"/>
                  </a:lnTo>
                  <a:lnTo>
                    <a:pt x="30936" y="6300"/>
                  </a:lnTo>
                  <a:lnTo>
                    <a:pt x="31312" y="7053"/>
                  </a:lnTo>
                  <a:lnTo>
                    <a:pt x="31594" y="7805"/>
                  </a:lnTo>
                  <a:lnTo>
                    <a:pt x="31782" y="8651"/>
                  </a:lnTo>
                  <a:lnTo>
                    <a:pt x="31970" y="9497"/>
                  </a:lnTo>
                  <a:lnTo>
                    <a:pt x="31970" y="10344"/>
                  </a:lnTo>
                  <a:lnTo>
                    <a:pt x="31970" y="11190"/>
                  </a:lnTo>
                  <a:lnTo>
                    <a:pt x="31782" y="12036"/>
                  </a:lnTo>
                  <a:lnTo>
                    <a:pt x="31594" y="12882"/>
                  </a:lnTo>
                  <a:lnTo>
                    <a:pt x="31312" y="13635"/>
                  </a:lnTo>
                  <a:lnTo>
                    <a:pt x="30936" y="14387"/>
                  </a:lnTo>
                  <a:lnTo>
                    <a:pt x="30560" y="15045"/>
                  </a:lnTo>
                  <a:lnTo>
                    <a:pt x="29996" y="15703"/>
                  </a:lnTo>
                  <a:lnTo>
                    <a:pt x="29525" y="16361"/>
                  </a:lnTo>
                  <a:lnTo>
                    <a:pt x="28867" y="16832"/>
                  </a:lnTo>
                  <a:lnTo>
                    <a:pt x="28209" y="17396"/>
                  </a:lnTo>
                  <a:lnTo>
                    <a:pt x="27551" y="17772"/>
                  </a:lnTo>
                  <a:lnTo>
                    <a:pt x="26799" y="18148"/>
                  </a:lnTo>
                  <a:lnTo>
                    <a:pt x="26046" y="18430"/>
                  </a:lnTo>
                  <a:lnTo>
                    <a:pt x="25200" y="18618"/>
                  </a:lnTo>
                  <a:lnTo>
                    <a:pt x="24354" y="18806"/>
                  </a:lnTo>
                  <a:lnTo>
                    <a:pt x="22661" y="18806"/>
                  </a:lnTo>
                  <a:lnTo>
                    <a:pt x="21815" y="18618"/>
                  </a:lnTo>
                  <a:lnTo>
                    <a:pt x="20969" y="18430"/>
                  </a:lnTo>
                  <a:lnTo>
                    <a:pt x="20217" y="18148"/>
                  </a:lnTo>
                  <a:lnTo>
                    <a:pt x="19465" y="17772"/>
                  </a:lnTo>
                  <a:lnTo>
                    <a:pt x="18806" y="17396"/>
                  </a:lnTo>
                  <a:lnTo>
                    <a:pt x="18148" y="16832"/>
                  </a:lnTo>
                  <a:lnTo>
                    <a:pt x="17490" y="16361"/>
                  </a:lnTo>
                  <a:lnTo>
                    <a:pt x="17020" y="15703"/>
                  </a:lnTo>
                  <a:lnTo>
                    <a:pt x="16456" y="15045"/>
                  </a:lnTo>
                  <a:lnTo>
                    <a:pt x="16080" y="14387"/>
                  </a:lnTo>
                  <a:lnTo>
                    <a:pt x="15703" y="13635"/>
                  </a:lnTo>
                  <a:lnTo>
                    <a:pt x="15421" y="12882"/>
                  </a:lnTo>
                  <a:lnTo>
                    <a:pt x="15233" y="12036"/>
                  </a:lnTo>
                  <a:lnTo>
                    <a:pt x="15045" y="11190"/>
                  </a:lnTo>
                  <a:lnTo>
                    <a:pt x="15045" y="10344"/>
                  </a:lnTo>
                  <a:lnTo>
                    <a:pt x="15045" y="9497"/>
                  </a:lnTo>
                  <a:lnTo>
                    <a:pt x="15233" y="8651"/>
                  </a:lnTo>
                  <a:lnTo>
                    <a:pt x="15421" y="7805"/>
                  </a:lnTo>
                  <a:lnTo>
                    <a:pt x="15703" y="7053"/>
                  </a:lnTo>
                  <a:lnTo>
                    <a:pt x="16080" y="6300"/>
                  </a:lnTo>
                  <a:lnTo>
                    <a:pt x="16456" y="5642"/>
                  </a:lnTo>
                  <a:lnTo>
                    <a:pt x="17020" y="4984"/>
                  </a:lnTo>
                  <a:lnTo>
                    <a:pt x="17490" y="4326"/>
                  </a:lnTo>
                  <a:lnTo>
                    <a:pt x="18148" y="3856"/>
                  </a:lnTo>
                  <a:lnTo>
                    <a:pt x="18806" y="3292"/>
                  </a:lnTo>
                  <a:lnTo>
                    <a:pt x="19465" y="2915"/>
                  </a:lnTo>
                  <a:lnTo>
                    <a:pt x="20217" y="2539"/>
                  </a:lnTo>
                  <a:lnTo>
                    <a:pt x="20969" y="2257"/>
                  </a:lnTo>
                  <a:lnTo>
                    <a:pt x="21815" y="2069"/>
                  </a:lnTo>
                  <a:lnTo>
                    <a:pt x="22661" y="1975"/>
                  </a:lnTo>
                  <a:lnTo>
                    <a:pt x="23508" y="1881"/>
                  </a:lnTo>
                  <a:close/>
                  <a:moveTo>
                    <a:pt x="13729" y="18806"/>
                  </a:moveTo>
                  <a:lnTo>
                    <a:pt x="15045" y="20123"/>
                  </a:lnTo>
                  <a:lnTo>
                    <a:pt x="14857" y="20593"/>
                  </a:lnTo>
                  <a:lnTo>
                    <a:pt x="14669" y="21063"/>
                  </a:lnTo>
                  <a:lnTo>
                    <a:pt x="14293" y="21439"/>
                  </a:lnTo>
                  <a:lnTo>
                    <a:pt x="13917" y="21815"/>
                  </a:lnTo>
                  <a:lnTo>
                    <a:pt x="11472" y="23225"/>
                  </a:lnTo>
                  <a:lnTo>
                    <a:pt x="10626" y="22379"/>
                  </a:lnTo>
                  <a:lnTo>
                    <a:pt x="12036" y="19934"/>
                  </a:lnTo>
                  <a:lnTo>
                    <a:pt x="12412" y="19558"/>
                  </a:lnTo>
                  <a:lnTo>
                    <a:pt x="12789" y="19276"/>
                  </a:lnTo>
                  <a:lnTo>
                    <a:pt x="13259" y="18994"/>
                  </a:lnTo>
                  <a:lnTo>
                    <a:pt x="13729" y="18806"/>
                  </a:lnTo>
                  <a:close/>
                  <a:moveTo>
                    <a:pt x="9121" y="23507"/>
                  </a:moveTo>
                  <a:lnTo>
                    <a:pt x="10344" y="24730"/>
                  </a:lnTo>
                  <a:lnTo>
                    <a:pt x="10062" y="25106"/>
                  </a:lnTo>
                  <a:lnTo>
                    <a:pt x="9780" y="25294"/>
                  </a:lnTo>
                  <a:lnTo>
                    <a:pt x="8557" y="24072"/>
                  </a:lnTo>
                  <a:lnTo>
                    <a:pt x="8745" y="23790"/>
                  </a:lnTo>
                  <a:lnTo>
                    <a:pt x="9121" y="23507"/>
                  </a:lnTo>
                  <a:close/>
                  <a:moveTo>
                    <a:pt x="7523" y="25764"/>
                  </a:moveTo>
                  <a:lnTo>
                    <a:pt x="8087" y="26328"/>
                  </a:lnTo>
                  <a:lnTo>
                    <a:pt x="2540" y="31876"/>
                  </a:lnTo>
                  <a:lnTo>
                    <a:pt x="2351" y="31970"/>
                  </a:lnTo>
                  <a:lnTo>
                    <a:pt x="2163" y="31970"/>
                  </a:lnTo>
                  <a:lnTo>
                    <a:pt x="1975" y="31876"/>
                  </a:lnTo>
                  <a:lnTo>
                    <a:pt x="1881" y="31688"/>
                  </a:lnTo>
                  <a:lnTo>
                    <a:pt x="1881" y="31594"/>
                  </a:lnTo>
                  <a:lnTo>
                    <a:pt x="1881" y="31406"/>
                  </a:lnTo>
                  <a:lnTo>
                    <a:pt x="1975" y="31312"/>
                  </a:lnTo>
                  <a:lnTo>
                    <a:pt x="7523" y="25764"/>
                  </a:lnTo>
                  <a:close/>
                  <a:moveTo>
                    <a:pt x="23508" y="1"/>
                  </a:moveTo>
                  <a:lnTo>
                    <a:pt x="22473" y="95"/>
                  </a:lnTo>
                  <a:lnTo>
                    <a:pt x="21439" y="189"/>
                  </a:lnTo>
                  <a:lnTo>
                    <a:pt x="20405" y="471"/>
                  </a:lnTo>
                  <a:lnTo>
                    <a:pt x="19465" y="847"/>
                  </a:lnTo>
                  <a:lnTo>
                    <a:pt x="18618" y="1223"/>
                  </a:lnTo>
                  <a:lnTo>
                    <a:pt x="17678" y="1787"/>
                  </a:lnTo>
                  <a:lnTo>
                    <a:pt x="16926" y="2351"/>
                  </a:lnTo>
                  <a:lnTo>
                    <a:pt x="16174" y="3009"/>
                  </a:lnTo>
                  <a:lnTo>
                    <a:pt x="15515" y="3762"/>
                  </a:lnTo>
                  <a:lnTo>
                    <a:pt x="14951" y="4608"/>
                  </a:lnTo>
                  <a:lnTo>
                    <a:pt x="14387" y="5454"/>
                  </a:lnTo>
                  <a:lnTo>
                    <a:pt x="14011" y="6300"/>
                  </a:lnTo>
                  <a:lnTo>
                    <a:pt x="13635" y="7241"/>
                  </a:lnTo>
                  <a:lnTo>
                    <a:pt x="13353" y="8275"/>
                  </a:lnTo>
                  <a:lnTo>
                    <a:pt x="13259" y="9309"/>
                  </a:lnTo>
                  <a:lnTo>
                    <a:pt x="13165" y="10344"/>
                  </a:lnTo>
                  <a:lnTo>
                    <a:pt x="13259" y="11754"/>
                  </a:lnTo>
                  <a:lnTo>
                    <a:pt x="13541" y="13070"/>
                  </a:lnTo>
                  <a:lnTo>
                    <a:pt x="13917" y="14293"/>
                  </a:lnTo>
                  <a:lnTo>
                    <a:pt x="14481" y="15421"/>
                  </a:lnTo>
                  <a:lnTo>
                    <a:pt x="14105" y="15797"/>
                  </a:lnTo>
                  <a:lnTo>
                    <a:pt x="13729" y="16079"/>
                  </a:lnTo>
                  <a:lnTo>
                    <a:pt x="13447" y="16549"/>
                  </a:lnTo>
                  <a:lnTo>
                    <a:pt x="13259" y="17020"/>
                  </a:lnTo>
                  <a:lnTo>
                    <a:pt x="12412" y="17302"/>
                  </a:lnTo>
                  <a:lnTo>
                    <a:pt x="11660" y="17678"/>
                  </a:lnTo>
                  <a:lnTo>
                    <a:pt x="11002" y="18242"/>
                  </a:lnTo>
                  <a:lnTo>
                    <a:pt x="10438" y="18994"/>
                  </a:lnTo>
                  <a:lnTo>
                    <a:pt x="8839" y="21721"/>
                  </a:lnTo>
                  <a:lnTo>
                    <a:pt x="8369" y="21815"/>
                  </a:lnTo>
                  <a:lnTo>
                    <a:pt x="7993" y="22003"/>
                  </a:lnTo>
                  <a:lnTo>
                    <a:pt x="7617" y="22191"/>
                  </a:lnTo>
                  <a:lnTo>
                    <a:pt x="7335" y="22567"/>
                  </a:lnTo>
                  <a:lnTo>
                    <a:pt x="7053" y="22849"/>
                  </a:lnTo>
                  <a:lnTo>
                    <a:pt x="6865" y="23225"/>
                  </a:lnTo>
                  <a:lnTo>
                    <a:pt x="6677" y="23602"/>
                  </a:lnTo>
                  <a:lnTo>
                    <a:pt x="6583" y="24072"/>
                  </a:lnTo>
                  <a:lnTo>
                    <a:pt x="659" y="29995"/>
                  </a:lnTo>
                  <a:lnTo>
                    <a:pt x="377" y="30372"/>
                  </a:lnTo>
                  <a:lnTo>
                    <a:pt x="189" y="30748"/>
                  </a:lnTo>
                  <a:lnTo>
                    <a:pt x="1" y="31124"/>
                  </a:lnTo>
                  <a:lnTo>
                    <a:pt x="1" y="31594"/>
                  </a:lnTo>
                  <a:lnTo>
                    <a:pt x="1" y="32064"/>
                  </a:lnTo>
                  <a:lnTo>
                    <a:pt x="189" y="32440"/>
                  </a:lnTo>
                  <a:lnTo>
                    <a:pt x="377" y="32816"/>
                  </a:lnTo>
                  <a:lnTo>
                    <a:pt x="659" y="33192"/>
                  </a:lnTo>
                  <a:lnTo>
                    <a:pt x="1035" y="33474"/>
                  </a:lnTo>
                  <a:lnTo>
                    <a:pt x="1411" y="33662"/>
                  </a:lnTo>
                  <a:lnTo>
                    <a:pt x="1787" y="33851"/>
                  </a:lnTo>
                  <a:lnTo>
                    <a:pt x="2728" y="33851"/>
                  </a:lnTo>
                  <a:lnTo>
                    <a:pt x="3104" y="33662"/>
                  </a:lnTo>
                  <a:lnTo>
                    <a:pt x="3480" y="33474"/>
                  </a:lnTo>
                  <a:lnTo>
                    <a:pt x="3856" y="33192"/>
                  </a:lnTo>
                  <a:lnTo>
                    <a:pt x="9780" y="27269"/>
                  </a:lnTo>
                  <a:lnTo>
                    <a:pt x="10250" y="27175"/>
                  </a:lnTo>
                  <a:lnTo>
                    <a:pt x="10626" y="26987"/>
                  </a:lnTo>
                  <a:lnTo>
                    <a:pt x="11002" y="26704"/>
                  </a:lnTo>
                  <a:lnTo>
                    <a:pt x="11378" y="26516"/>
                  </a:lnTo>
                  <a:lnTo>
                    <a:pt x="11660" y="26140"/>
                  </a:lnTo>
                  <a:lnTo>
                    <a:pt x="11848" y="25858"/>
                  </a:lnTo>
                  <a:lnTo>
                    <a:pt x="12036" y="25388"/>
                  </a:lnTo>
                  <a:lnTo>
                    <a:pt x="12130" y="25012"/>
                  </a:lnTo>
                  <a:lnTo>
                    <a:pt x="14857" y="23413"/>
                  </a:lnTo>
                  <a:lnTo>
                    <a:pt x="15609" y="22849"/>
                  </a:lnTo>
                  <a:lnTo>
                    <a:pt x="16174" y="22191"/>
                  </a:lnTo>
                  <a:lnTo>
                    <a:pt x="16550" y="21345"/>
                  </a:lnTo>
                  <a:lnTo>
                    <a:pt x="16832" y="20499"/>
                  </a:lnTo>
                  <a:lnTo>
                    <a:pt x="17302" y="20311"/>
                  </a:lnTo>
                  <a:lnTo>
                    <a:pt x="17772" y="20028"/>
                  </a:lnTo>
                  <a:lnTo>
                    <a:pt x="18054" y="19746"/>
                  </a:lnTo>
                  <a:lnTo>
                    <a:pt x="18430" y="19276"/>
                  </a:lnTo>
                  <a:lnTo>
                    <a:pt x="19559" y="19840"/>
                  </a:lnTo>
                  <a:lnTo>
                    <a:pt x="20781" y="20311"/>
                  </a:lnTo>
                  <a:lnTo>
                    <a:pt x="22097" y="20593"/>
                  </a:lnTo>
                  <a:lnTo>
                    <a:pt x="23508" y="20687"/>
                  </a:lnTo>
                  <a:lnTo>
                    <a:pt x="24542" y="20593"/>
                  </a:lnTo>
                  <a:lnTo>
                    <a:pt x="25576" y="20499"/>
                  </a:lnTo>
                  <a:lnTo>
                    <a:pt x="26611" y="20217"/>
                  </a:lnTo>
                  <a:lnTo>
                    <a:pt x="27551" y="19840"/>
                  </a:lnTo>
                  <a:lnTo>
                    <a:pt x="28397" y="19464"/>
                  </a:lnTo>
                  <a:lnTo>
                    <a:pt x="29337" y="18900"/>
                  </a:lnTo>
                  <a:lnTo>
                    <a:pt x="30090" y="18336"/>
                  </a:lnTo>
                  <a:lnTo>
                    <a:pt x="30842" y="17678"/>
                  </a:lnTo>
                  <a:lnTo>
                    <a:pt x="31500" y="16926"/>
                  </a:lnTo>
                  <a:lnTo>
                    <a:pt x="32064" y="16173"/>
                  </a:lnTo>
                  <a:lnTo>
                    <a:pt x="32628" y="15233"/>
                  </a:lnTo>
                  <a:lnTo>
                    <a:pt x="33005" y="14387"/>
                  </a:lnTo>
                  <a:lnTo>
                    <a:pt x="33381" y="13447"/>
                  </a:lnTo>
                  <a:lnTo>
                    <a:pt x="33663" y="12412"/>
                  </a:lnTo>
                  <a:lnTo>
                    <a:pt x="33757" y="11378"/>
                  </a:lnTo>
                  <a:lnTo>
                    <a:pt x="33851" y="10344"/>
                  </a:lnTo>
                  <a:lnTo>
                    <a:pt x="33757" y="9309"/>
                  </a:lnTo>
                  <a:lnTo>
                    <a:pt x="33663" y="8275"/>
                  </a:lnTo>
                  <a:lnTo>
                    <a:pt x="33381" y="7241"/>
                  </a:lnTo>
                  <a:lnTo>
                    <a:pt x="33005" y="6300"/>
                  </a:lnTo>
                  <a:lnTo>
                    <a:pt x="32628" y="5454"/>
                  </a:lnTo>
                  <a:lnTo>
                    <a:pt x="32064" y="4608"/>
                  </a:lnTo>
                  <a:lnTo>
                    <a:pt x="31500" y="3762"/>
                  </a:lnTo>
                  <a:lnTo>
                    <a:pt x="30842" y="3009"/>
                  </a:lnTo>
                  <a:lnTo>
                    <a:pt x="30090" y="2351"/>
                  </a:lnTo>
                  <a:lnTo>
                    <a:pt x="29337" y="1787"/>
                  </a:lnTo>
                  <a:lnTo>
                    <a:pt x="28397" y="1223"/>
                  </a:lnTo>
                  <a:lnTo>
                    <a:pt x="27551" y="847"/>
                  </a:lnTo>
                  <a:lnTo>
                    <a:pt x="26611" y="471"/>
                  </a:lnTo>
                  <a:lnTo>
                    <a:pt x="25576" y="189"/>
                  </a:lnTo>
                  <a:lnTo>
                    <a:pt x="24542" y="95"/>
                  </a:lnTo>
                  <a:lnTo>
                    <a:pt x="2350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3" name="Shape 263"/>
            <p:cNvSpPr/>
            <p:nvPr/>
          </p:nvSpPr>
          <p:spPr>
            <a:xfrm>
              <a:off x="4057286" y="1304573"/>
              <a:ext cx="160070" cy="160070"/>
            </a:xfrm>
            <a:custGeom>
              <a:avLst/>
              <a:gdLst/>
              <a:ahLst/>
              <a:cxnLst/>
              <a:rect l="0" t="0" r="0" b="0"/>
              <a:pathLst>
                <a:path w="7523" h="7523" extrusionOk="0">
                  <a:moveTo>
                    <a:pt x="5925" y="1"/>
                  </a:moveTo>
                  <a:lnTo>
                    <a:pt x="5266" y="95"/>
                  </a:lnTo>
                  <a:lnTo>
                    <a:pt x="4608" y="283"/>
                  </a:lnTo>
                  <a:lnTo>
                    <a:pt x="4044" y="565"/>
                  </a:lnTo>
                  <a:lnTo>
                    <a:pt x="3480" y="847"/>
                  </a:lnTo>
                  <a:lnTo>
                    <a:pt x="2916" y="1129"/>
                  </a:lnTo>
                  <a:lnTo>
                    <a:pt x="2445" y="1505"/>
                  </a:lnTo>
                  <a:lnTo>
                    <a:pt x="1975" y="1975"/>
                  </a:lnTo>
                  <a:lnTo>
                    <a:pt x="1505" y="2445"/>
                  </a:lnTo>
                  <a:lnTo>
                    <a:pt x="1129" y="2916"/>
                  </a:lnTo>
                  <a:lnTo>
                    <a:pt x="847" y="3480"/>
                  </a:lnTo>
                  <a:lnTo>
                    <a:pt x="565" y="4044"/>
                  </a:lnTo>
                  <a:lnTo>
                    <a:pt x="283" y="4608"/>
                  </a:lnTo>
                  <a:lnTo>
                    <a:pt x="95" y="5266"/>
                  </a:lnTo>
                  <a:lnTo>
                    <a:pt x="1" y="5924"/>
                  </a:lnTo>
                  <a:lnTo>
                    <a:pt x="1" y="6583"/>
                  </a:lnTo>
                  <a:lnTo>
                    <a:pt x="95" y="6959"/>
                  </a:lnTo>
                  <a:lnTo>
                    <a:pt x="283" y="7241"/>
                  </a:lnTo>
                  <a:lnTo>
                    <a:pt x="565" y="7429"/>
                  </a:lnTo>
                  <a:lnTo>
                    <a:pt x="941" y="7523"/>
                  </a:lnTo>
                  <a:lnTo>
                    <a:pt x="1317" y="7429"/>
                  </a:lnTo>
                  <a:lnTo>
                    <a:pt x="1599" y="7241"/>
                  </a:lnTo>
                  <a:lnTo>
                    <a:pt x="1787" y="6959"/>
                  </a:lnTo>
                  <a:lnTo>
                    <a:pt x="1881" y="6583"/>
                  </a:lnTo>
                  <a:lnTo>
                    <a:pt x="1975" y="5642"/>
                  </a:lnTo>
                  <a:lnTo>
                    <a:pt x="2257" y="4796"/>
                  </a:lnTo>
                  <a:lnTo>
                    <a:pt x="2728" y="3950"/>
                  </a:lnTo>
                  <a:lnTo>
                    <a:pt x="3292" y="3292"/>
                  </a:lnTo>
                  <a:lnTo>
                    <a:pt x="3950" y="2728"/>
                  </a:lnTo>
                  <a:lnTo>
                    <a:pt x="4796" y="2257"/>
                  </a:lnTo>
                  <a:lnTo>
                    <a:pt x="5642" y="1975"/>
                  </a:lnTo>
                  <a:lnTo>
                    <a:pt x="6583" y="1881"/>
                  </a:lnTo>
                  <a:lnTo>
                    <a:pt x="6959" y="1787"/>
                  </a:lnTo>
                  <a:lnTo>
                    <a:pt x="7241" y="1599"/>
                  </a:lnTo>
                  <a:lnTo>
                    <a:pt x="7429" y="1317"/>
                  </a:lnTo>
                  <a:lnTo>
                    <a:pt x="7523" y="941"/>
                  </a:lnTo>
                  <a:lnTo>
                    <a:pt x="7429" y="565"/>
                  </a:lnTo>
                  <a:lnTo>
                    <a:pt x="7241" y="283"/>
                  </a:lnTo>
                  <a:lnTo>
                    <a:pt x="6959" y="95"/>
                  </a:lnTo>
                  <a:lnTo>
                    <a:pt x="65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264" name="Shape 264"/>
          <p:cNvGrpSpPr/>
          <p:nvPr/>
        </p:nvGrpSpPr>
        <p:grpSpPr>
          <a:xfrm>
            <a:off x="5650035" y="2310530"/>
            <a:ext cx="612177" cy="612177"/>
            <a:chOff x="6361675" y="469200"/>
            <a:chExt cx="846250" cy="846250"/>
          </a:xfrm>
        </p:grpSpPr>
        <p:sp>
          <p:nvSpPr>
            <p:cNvPr id="265" name="Shape 265"/>
            <p:cNvSpPr/>
            <p:nvPr/>
          </p:nvSpPr>
          <p:spPr>
            <a:xfrm>
              <a:off x="6361675" y="469200"/>
              <a:ext cx="846250" cy="258600"/>
            </a:xfrm>
            <a:custGeom>
              <a:avLst/>
              <a:gdLst/>
              <a:ahLst/>
              <a:cxnLst/>
              <a:rect l="0" t="0" r="0" b="0"/>
              <a:pathLst>
                <a:path w="33850" h="10344" extrusionOk="0">
                  <a:moveTo>
                    <a:pt x="16925" y="1975"/>
                  </a:moveTo>
                  <a:lnTo>
                    <a:pt x="29149" y="8462"/>
                  </a:lnTo>
                  <a:lnTo>
                    <a:pt x="4795" y="8462"/>
                  </a:lnTo>
                  <a:lnTo>
                    <a:pt x="16925" y="1975"/>
                  </a:lnTo>
                  <a:close/>
                  <a:moveTo>
                    <a:pt x="16737" y="0"/>
                  </a:moveTo>
                  <a:lnTo>
                    <a:pt x="16549" y="94"/>
                  </a:lnTo>
                  <a:lnTo>
                    <a:pt x="564" y="8557"/>
                  </a:lnTo>
                  <a:lnTo>
                    <a:pt x="282" y="8745"/>
                  </a:lnTo>
                  <a:lnTo>
                    <a:pt x="94" y="8933"/>
                  </a:lnTo>
                  <a:lnTo>
                    <a:pt x="0" y="9309"/>
                  </a:lnTo>
                  <a:lnTo>
                    <a:pt x="0" y="9591"/>
                  </a:lnTo>
                  <a:lnTo>
                    <a:pt x="188" y="9873"/>
                  </a:lnTo>
                  <a:lnTo>
                    <a:pt x="376" y="10061"/>
                  </a:lnTo>
                  <a:lnTo>
                    <a:pt x="658" y="10249"/>
                  </a:lnTo>
                  <a:lnTo>
                    <a:pt x="940" y="10343"/>
                  </a:lnTo>
                  <a:lnTo>
                    <a:pt x="32910" y="10343"/>
                  </a:lnTo>
                  <a:lnTo>
                    <a:pt x="33286" y="10249"/>
                  </a:lnTo>
                  <a:lnTo>
                    <a:pt x="33474" y="10061"/>
                  </a:lnTo>
                  <a:lnTo>
                    <a:pt x="33756" y="9873"/>
                  </a:lnTo>
                  <a:lnTo>
                    <a:pt x="33850" y="9591"/>
                  </a:lnTo>
                  <a:lnTo>
                    <a:pt x="33850" y="9309"/>
                  </a:lnTo>
                  <a:lnTo>
                    <a:pt x="33850" y="8933"/>
                  </a:lnTo>
                  <a:lnTo>
                    <a:pt x="33662" y="8745"/>
                  </a:lnTo>
                  <a:lnTo>
                    <a:pt x="33380" y="8557"/>
                  </a:lnTo>
                  <a:lnTo>
                    <a:pt x="17395" y="94"/>
                  </a:lnTo>
                  <a:lnTo>
                    <a:pt x="1720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6" name="Shape 266"/>
            <p:cNvSpPr/>
            <p:nvPr/>
          </p:nvSpPr>
          <p:spPr>
            <a:xfrm>
              <a:off x="6361675" y="1174400"/>
              <a:ext cx="846250" cy="141050"/>
            </a:xfrm>
            <a:custGeom>
              <a:avLst/>
              <a:gdLst/>
              <a:ahLst/>
              <a:cxnLst/>
              <a:rect l="0" t="0" r="0" b="0"/>
              <a:pathLst>
                <a:path w="33850" h="5642" extrusionOk="0">
                  <a:moveTo>
                    <a:pt x="31969" y="1881"/>
                  </a:moveTo>
                  <a:lnTo>
                    <a:pt x="31969" y="3761"/>
                  </a:lnTo>
                  <a:lnTo>
                    <a:pt x="1881" y="3761"/>
                  </a:lnTo>
                  <a:lnTo>
                    <a:pt x="1881" y="1881"/>
                  </a:lnTo>
                  <a:close/>
                  <a:moveTo>
                    <a:pt x="658" y="0"/>
                  </a:moveTo>
                  <a:lnTo>
                    <a:pt x="282" y="188"/>
                  </a:lnTo>
                  <a:lnTo>
                    <a:pt x="94" y="564"/>
                  </a:lnTo>
                  <a:lnTo>
                    <a:pt x="0" y="941"/>
                  </a:lnTo>
                  <a:lnTo>
                    <a:pt x="0" y="4702"/>
                  </a:lnTo>
                  <a:lnTo>
                    <a:pt x="94" y="4984"/>
                  </a:lnTo>
                  <a:lnTo>
                    <a:pt x="282" y="5360"/>
                  </a:lnTo>
                  <a:lnTo>
                    <a:pt x="658" y="5548"/>
                  </a:lnTo>
                  <a:lnTo>
                    <a:pt x="940" y="5642"/>
                  </a:lnTo>
                  <a:lnTo>
                    <a:pt x="32910" y="5642"/>
                  </a:lnTo>
                  <a:lnTo>
                    <a:pt x="33286" y="5548"/>
                  </a:lnTo>
                  <a:lnTo>
                    <a:pt x="33662" y="5360"/>
                  </a:lnTo>
                  <a:lnTo>
                    <a:pt x="33850" y="4984"/>
                  </a:lnTo>
                  <a:lnTo>
                    <a:pt x="33850" y="4702"/>
                  </a:lnTo>
                  <a:lnTo>
                    <a:pt x="33850" y="941"/>
                  </a:lnTo>
                  <a:lnTo>
                    <a:pt x="33850" y="564"/>
                  </a:lnTo>
                  <a:lnTo>
                    <a:pt x="33662" y="188"/>
                  </a:lnTo>
                  <a:lnTo>
                    <a:pt x="3328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7" name="Shape 267"/>
            <p:cNvSpPr/>
            <p:nvPr/>
          </p:nvSpPr>
          <p:spPr>
            <a:xfrm>
              <a:off x="6620250" y="774775"/>
              <a:ext cx="117550" cy="352625"/>
            </a:xfrm>
            <a:custGeom>
              <a:avLst/>
              <a:gdLst/>
              <a:ahLst/>
              <a:cxnLst/>
              <a:rect l="0" t="0" r="0" b="0"/>
              <a:pathLst>
                <a:path w="4702" h="14105" extrusionOk="0">
                  <a:moveTo>
                    <a:pt x="2821" y="1881"/>
                  </a:moveTo>
                  <a:lnTo>
                    <a:pt x="2821" y="12224"/>
                  </a:lnTo>
                  <a:lnTo>
                    <a:pt x="1881" y="12224"/>
                  </a:lnTo>
                  <a:lnTo>
                    <a:pt x="1881" y="1881"/>
                  </a:lnTo>
                  <a:close/>
                  <a:moveTo>
                    <a:pt x="658" y="1"/>
                  </a:moveTo>
                  <a:lnTo>
                    <a:pt x="282" y="189"/>
                  </a:lnTo>
                  <a:lnTo>
                    <a:pt x="94" y="565"/>
                  </a:lnTo>
                  <a:lnTo>
                    <a:pt x="0" y="941"/>
                  </a:lnTo>
                  <a:lnTo>
                    <a:pt x="0" y="13164"/>
                  </a:lnTo>
                  <a:lnTo>
                    <a:pt x="94" y="13447"/>
                  </a:lnTo>
                  <a:lnTo>
                    <a:pt x="282" y="13823"/>
                  </a:lnTo>
                  <a:lnTo>
                    <a:pt x="658" y="14011"/>
                  </a:lnTo>
                  <a:lnTo>
                    <a:pt x="940" y="14105"/>
                  </a:lnTo>
                  <a:lnTo>
                    <a:pt x="3761" y="14105"/>
                  </a:lnTo>
                  <a:lnTo>
                    <a:pt x="4137" y="14011"/>
                  </a:lnTo>
                  <a:lnTo>
                    <a:pt x="4513" y="13823"/>
                  </a:lnTo>
                  <a:lnTo>
                    <a:pt x="4701" y="13447"/>
                  </a:lnTo>
                  <a:lnTo>
                    <a:pt x="4701" y="13164"/>
                  </a:lnTo>
                  <a:lnTo>
                    <a:pt x="4701" y="941"/>
                  </a:lnTo>
                  <a:lnTo>
                    <a:pt x="4701" y="565"/>
                  </a:lnTo>
                  <a:lnTo>
                    <a:pt x="4513" y="189"/>
                  </a:lnTo>
                  <a:lnTo>
                    <a:pt x="413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8" name="Shape 268"/>
            <p:cNvSpPr/>
            <p:nvPr/>
          </p:nvSpPr>
          <p:spPr>
            <a:xfrm>
              <a:off x="6408675" y="774775"/>
              <a:ext cx="117550" cy="352625"/>
            </a:xfrm>
            <a:custGeom>
              <a:avLst/>
              <a:gdLst/>
              <a:ahLst/>
              <a:cxnLst/>
              <a:rect l="0" t="0" r="0" b="0"/>
              <a:pathLst>
                <a:path w="4702" h="14105" extrusionOk="0">
                  <a:moveTo>
                    <a:pt x="2821" y="1881"/>
                  </a:moveTo>
                  <a:lnTo>
                    <a:pt x="2821" y="12224"/>
                  </a:lnTo>
                  <a:lnTo>
                    <a:pt x="1881" y="12224"/>
                  </a:lnTo>
                  <a:lnTo>
                    <a:pt x="1881" y="1881"/>
                  </a:lnTo>
                  <a:close/>
                  <a:moveTo>
                    <a:pt x="659" y="1"/>
                  </a:moveTo>
                  <a:lnTo>
                    <a:pt x="283" y="189"/>
                  </a:lnTo>
                  <a:lnTo>
                    <a:pt x="95" y="565"/>
                  </a:lnTo>
                  <a:lnTo>
                    <a:pt x="1" y="941"/>
                  </a:lnTo>
                  <a:lnTo>
                    <a:pt x="1" y="13164"/>
                  </a:lnTo>
                  <a:lnTo>
                    <a:pt x="95" y="13447"/>
                  </a:lnTo>
                  <a:lnTo>
                    <a:pt x="283" y="13823"/>
                  </a:lnTo>
                  <a:lnTo>
                    <a:pt x="659" y="14011"/>
                  </a:lnTo>
                  <a:lnTo>
                    <a:pt x="941" y="14105"/>
                  </a:lnTo>
                  <a:lnTo>
                    <a:pt x="3762" y="14105"/>
                  </a:lnTo>
                  <a:lnTo>
                    <a:pt x="4138" y="14011"/>
                  </a:lnTo>
                  <a:lnTo>
                    <a:pt x="4514" y="13823"/>
                  </a:lnTo>
                  <a:lnTo>
                    <a:pt x="4702" y="13447"/>
                  </a:lnTo>
                  <a:lnTo>
                    <a:pt x="4702" y="13164"/>
                  </a:lnTo>
                  <a:lnTo>
                    <a:pt x="4702" y="941"/>
                  </a:lnTo>
                  <a:lnTo>
                    <a:pt x="4702" y="565"/>
                  </a:lnTo>
                  <a:lnTo>
                    <a:pt x="4514" y="189"/>
                  </a:lnTo>
                  <a:lnTo>
                    <a:pt x="413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9" name="Shape 269"/>
            <p:cNvSpPr/>
            <p:nvPr/>
          </p:nvSpPr>
          <p:spPr>
            <a:xfrm>
              <a:off x="6831800" y="774775"/>
              <a:ext cx="117550" cy="352625"/>
            </a:xfrm>
            <a:custGeom>
              <a:avLst/>
              <a:gdLst/>
              <a:ahLst/>
              <a:cxnLst/>
              <a:rect l="0" t="0" r="0" b="0"/>
              <a:pathLst>
                <a:path w="4702" h="14105" extrusionOk="0">
                  <a:moveTo>
                    <a:pt x="2821" y="1881"/>
                  </a:moveTo>
                  <a:lnTo>
                    <a:pt x="2821" y="12224"/>
                  </a:lnTo>
                  <a:lnTo>
                    <a:pt x="1881" y="12224"/>
                  </a:lnTo>
                  <a:lnTo>
                    <a:pt x="1881" y="1881"/>
                  </a:lnTo>
                  <a:close/>
                  <a:moveTo>
                    <a:pt x="659" y="1"/>
                  </a:moveTo>
                  <a:lnTo>
                    <a:pt x="283" y="189"/>
                  </a:lnTo>
                  <a:lnTo>
                    <a:pt x="95" y="565"/>
                  </a:lnTo>
                  <a:lnTo>
                    <a:pt x="1" y="941"/>
                  </a:lnTo>
                  <a:lnTo>
                    <a:pt x="1" y="13164"/>
                  </a:lnTo>
                  <a:lnTo>
                    <a:pt x="95" y="13447"/>
                  </a:lnTo>
                  <a:lnTo>
                    <a:pt x="283" y="13823"/>
                  </a:lnTo>
                  <a:lnTo>
                    <a:pt x="659" y="14011"/>
                  </a:lnTo>
                  <a:lnTo>
                    <a:pt x="941" y="14105"/>
                  </a:lnTo>
                  <a:lnTo>
                    <a:pt x="3762" y="14105"/>
                  </a:lnTo>
                  <a:lnTo>
                    <a:pt x="4138" y="14011"/>
                  </a:lnTo>
                  <a:lnTo>
                    <a:pt x="4514" y="13823"/>
                  </a:lnTo>
                  <a:lnTo>
                    <a:pt x="4702" y="13447"/>
                  </a:lnTo>
                  <a:lnTo>
                    <a:pt x="4702" y="13164"/>
                  </a:lnTo>
                  <a:lnTo>
                    <a:pt x="4702" y="941"/>
                  </a:lnTo>
                  <a:lnTo>
                    <a:pt x="4702" y="565"/>
                  </a:lnTo>
                  <a:lnTo>
                    <a:pt x="4514" y="189"/>
                  </a:lnTo>
                  <a:lnTo>
                    <a:pt x="4138"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70" name="Shape 270"/>
            <p:cNvSpPr/>
            <p:nvPr/>
          </p:nvSpPr>
          <p:spPr>
            <a:xfrm>
              <a:off x="7043375" y="774775"/>
              <a:ext cx="117550" cy="352625"/>
            </a:xfrm>
            <a:custGeom>
              <a:avLst/>
              <a:gdLst/>
              <a:ahLst/>
              <a:cxnLst/>
              <a:rect l="0" t="0" r="0" b="0"/>
              <a:pathLst>
                <a:path w="4702" h="14105" extrusionOk="0">
                  <a:moveTo>
                    <a:pt x="2821" y="1881"/>
                  </a:moveTo>
                  <a:lnTo>
                    <a:pt x="2821" y="12224"/>
                  </a:lnTo>
                  <a:lnTo>
                    <a:pt x="1881" y="12224"/>
                  </a:lnTo>
                  <a:lnTo>
                    <a:pt x="1881" y="1881"/>
                  </a:lnTo>
                  <a:close/>
                  <a:moveTo>
                    <a:pt x="658" y="1"/>
                  </a:moveTo>
                  <a:lnTo>
                    <a:pt x="282" y="189"/>
                  </a:lnTo>
                  <a:lnTo>
                    <a:pt x="94" y="565"/>
                  </a:lnTo>
                  <a:lnTo>
                    <a:pt x="0" y="941"/>
                  </a:lnTo>
                  <a:lnTo>
                    <a:pt x="0" y="13164"/>
                  </a:lnTo>
                  <a:lnTo>
                    <a:pt x="94" y="13447"/>
                  </a:lnTo>
                  <a:lnTo>
                    <a:pt x="282" y="13823"/>
                  </a:lnTo>
                  <a:lnTo>
                    <a:pt x="658" y="14011"/>
                  </a:lnTo>
                  <a:lnTo>
                    <a:pt x="940" y="14105"/>
                  </a:lnTo>
                  <a:lnTo>
                    <a:pt x="3761" y="14105"/>
                  </a:lnTo>
                  <a:lnTo>
                    <a:pt x="4137" y="14011"/>
                  </a:lnTo>
                  <a:lnTo>
                    <a:pt x="4513" y="13823"/>
                  </a:lnTo>
                  <a:lnTo>
                    <a:pt x="4701" y="13447"/>
                  </a:lnTo>
                  <a:lnTo>
                    <a:pt x="4701" y="13164"/>
                  </a:lnTo>
                  <a:lnTo>
                    <a:pt x="4701" y="941"/>
                  </a:lnTo>
                  <a:lnTo>
                    <a:pt x="4701" y="565"/>
                  </a:lnTo>
                  <a:lnTo>
                    <a:pt x="4513" y="189"/>
                  </a:lnTo>
                  <a:lnTo>
                    <a:pt x="413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271" name="Shape 271"/>
          <p:cNvSpPr/>
          <p:nvPr/>
        </p:nvSpPr>
        <p:spPr>
          <a:xfrm>
            <a:off x="1514633" y="3379897"/>
            <a:ext cx="612177" cy="612195"/>
          </a:xfrm>
          <a:custGeom>
            <a:avLst/>
            <a:gdLst/>
            <a:ahLst/>
            <a:cxnLst/>
            <a:rect l="0" t="0" r="0" b="0"/>
            <a:pathLst>
              <a:path w="33850" h="33851" extrusionOk="0">
                <a:moveTo>
                  <a:pt x="16925" y="3103"/>
                </a:moveTo>
                <a:lnTo>
                  <a:pt x="17677" y="4514"/>
                </a:lnTo>
                <a:lnTo>
                  <a:pt x="16925" y="5266"/>
                </a:lnTo>
                <a:lnTo>
                  <a:pt x="16173" y="4514"/>
                </a:lnTo>
                <a:lnTo>
                  <a:pt x="16925" y="3103"/>
                </a:lnTo>
                <a:close/>
                <a:moveTo>
                  <a:pt x="16925" y="10343"/>
                </a:moveTo>
                <a:lnTo>
                  <a:pt x="17301" y="10437"/>
                </a:lnTo>
                <a:lnTo>
                  <a:pt x="17583" y="10625"/>
                </a:lnTo>
                <a:lnTo>
                  <a:pt x="17771" y="10907"/>
                </a:lnTo>
                <a:lnTo>
                  <a:pt x="17865" y="11284"/>
                </a:lnTo>
                <a:lnTo>
                  <a:pt x="17771" y="11660"/>
                </a:lnTo>
                <a:lnTo>
                  <a:pt x="17583" y="11942"/>
                </a:lnTo>
                <a:lnTo>
                  <a:pt x="17301" y="12130"/>
                </a:lnTo>
                <a:lnTo>
                  <a:pt x="16925" y="12224"/>
                </a:lnTo>
                <a:lnTo>
                  <a:pt x="16549" y="12130"/>
                </a:lnTo>
                <a:lnTo>
                  <a:pt x="16267" y="11942"/>
                </a:lnTo>
                <a:lnTo>
                  <a:pt x="16079" y="11660"/>
                </a:lnTo>
                <a:lnTo>
                  <a:pt x="15985" y="11284"/>
                </a:lnTo>
                <a:lnTo>
                  <a:pt x="16079" y="10907"/>
                </a:lnTo>
                <a:lnTo>
                  <a:pt x="16267" y="10625"/>
                </a:lnTo>
                <a:lnTo>
                  <a:pt x="16549" y="10437"/>
                </a:lnTo>
                <a:lnTo>
                  <a:pt x="16925" y="10343"/>
                </a:lnTo>
                <a:close/>
                <a:moveTo>
                  <a:pt x="6582" y="13446"/>
                </a:moveTo>
                <a:lnTo>
                  <a:pt x="10719" y="21627"/>
                </a:lnTo>
                <a:lnTo>
                  <a:pt x="2445" y="21627"/>
                </a:lnTo>
                <a:lnTo>
                  <a:pt x="6582" y="13446"/>
                </a:lnTo>
                <a:close/>
                <a:moveTo>
                  <a:pt x="9779" y="23507"/>
                </a:moveTo>
                <a:lnTo>
                  <a:pt x="9121" y="23883"/>
                </a:lnTo>
                <a:lnTo>
                  <a:pt x="8274" y="24259"/>
                </a:lnTo>
                <a:lnTo>
                  <a:pt x="7428" y="24353"/>
                </a:lnTo>
                <a:lnTo>
                  <a:pt x="6582" y="24447"/>
                </a:lnTo>
                <a:lnTo>
                  <a:pt x="5736" y="24353"/>
                </a:lnTo>
                <a:lnTo>
                  <a:pt x="4889" y="24259"/>
                </a:lnTo>
                <a:lnTo>
                  <a:pt x="4043" y="23883"/>
                </a:lnTo>
                <a:lnTo>
                  <a:pt x="3291" y="23507"/>
                </a:lnTo>
                <a:close/>
                <a:moveTo>
                  <a:pt x="27268" y="17207"/>
                </a:moveTo>
                <a:lnTo>
                  <a:pt x="31405" y="25388"/>
                </a:lnTo>
                <a:lnTo>
                  <a:pt x="23131" y="25388"/>
                </a:lnTo>
                <a:lnTo>
                  <a:pt x="27268" y="17207"/>
                </a:lnTo>
                <a:close/>
                <a:moveTo>
                  <a:pt x="30465" y="27268"/>
                </a:moveTo>
                <a:lnTo>
                  <a:pt x="29807" y="27644"/>
                </a:lnTo>
                <a:lnTo>
                  <a:pt x="28961" y="28020"/>
                </a:lnTo>
                <a:lnTo>
                  <a:pt x="28114" y="28114"/>
                </a:lnTo>
                <a:lnTo>
                  <a:pt x="27268" y="28209"/>
                </a:lnTo>
                <a:lnTo>
                  <a:pt x="26422" y="28114"/>
                </a:lnTo>
                <a:lnTo>
                  <a:pt x="25576" y="28020"/>
                </a:lnTo>
                <a:lnTo>
                  <a:pt x="24729" y="27644"/>
                </a:lnTo>
                <a:lnTo>
                  <a:pt x="23977" y="27268"/>
                </a:lnTo>
                <a:close/>
                <a:moveTo>
                  <a:pt x="19370" y="31029"/>
                </a:moveTo>
                <a:lnTo>
                  <a:pt x="20310" y="31970"/>
                </a:lnTo>
                <a:lnTo>
                  <a:pt x="13540" y="31970"/>
                </a:lnTo>
                <a:lnTo>
                  <a:pt x="14480" y="31029"/>
                </a:lnTo>
                <a:close/>
                <a:moveTo>
                  <a:pt x="16737" y="0"/>
                </a:moveTo>
                <a:lnTo>
                  <a:pt x="16455" y="94"/>
                </a:lnTo>
                <a:lnTo>
                  <a:pt x="16267" y="282"/>
                </a:lnTo>
                <a:lnTo>
                  <a:pt x="16079" y="470"/>
                </a:lnTo>
                <a:lnTo>
                  <a:pt x="14198" y="4231"/>
                </a:lnTo>
                <a:lnTo>
                  <a:pt x="14104" y="4514"/>
                </a:lnTo>
                <a:lnTo>
                  <a:pt x="14104" y="4796"/>
                </a:lnTo>
                <a:lnTo>
                  <a:pt x="14198" y="5078"/>
                </a:lnTo>
                <a:lnTo>
                  <a:pt x="14386" y="5360"/>
                </a:lnTo>
                <a:lnTo>
                  <a:pt x="15985" y="6958"/>
                </a:lnTo>
                <a:lnTo>
                  <a:pt x="15985" y="8651"/>
                </a:lnTo>
                <a:lnTo>
                  <a:pt x="15609" y="8839"/>
                </a:lnTo>
                <a:lnTo>
                  <a:pt x="15232" y="9121"/>
                </a:lnTo>
                <a:lnTo>
                  <a:pt x="14856" y="9403"/>
                </a:lnTo>
                <a:lnTo>
                  <a:pt x="14574" y="9779"/>
                </a:lnTo>
                <a:lnTo>
                  <a:pt x="8651" y="8557"/>
                </a:lnTo>
                <a:lnTo>
                  <a:pt x="8274" y="8557"/>
                </a:lnTo>
                <a:lnTo>
                  <a:pt x="7898" y="8745"/>
                </a:lnTo>
                <a:lnTo>
                  <a:pt x="7616" y="9027"/>
                </a:lnTo>
                <a:lnTo>
                  <a:pt x="7522" y="9403"/>
                </a:lnTo>
                <a:lnTo>
                  <a:pt x="7428" y="9779"/>
                </a:lnTo>
                <a:lnTo>
                  <a:pt x="7240" y="10061"/>
                </a:lnTo>
                <a:lnTo>
                  <a:pt x="6958" y="10249"/>
                </a:lnTo>
                <a:lnTo>
                  <a:pt x="6582" y="10343"/>
                </a:lnTo>
                <a:lnTo>
                  <a:pt x="6206" y="10249"/>
                </a:lnTo>
                <a:lnTo>
                  <a:pt x="5924" y="10061"/>
                </a:lnTo>
                <a:lnTo>
                  <a:pt x="5736" y="9779"/>
                </a:lnTo>
                <a:lnTo>
                  <a:pt x="5642" y="9403"/>
                </a:lnTo>
                <a:lnTo>
                  <a:pt x="5548" y="9027"/>
                </a:lnTo>
                <a:lnTo>
                  <a:pt x="5360" y="8745"/>
                </a:lnTo>
                <a:lnTo>
                  <a:pt x="5077" y="8557"/>
                </a:lnTo>
                <a:lnTo>
                  <a:pt x="4701" y="8463"/>
                </a:lnTo>
                <a:lnTo>
                  <a:pt x="4325" y="8557"/>
                </a:lnTo>
                <a:lnTo>
                  <a:pt x="4043" y="8745"/>
                </a:lnTo>
                <a:lnTo>
                  <a:pt x="3855" y="9027"/>
                </a:lnTo>
                <a:lnTo>
                  <a:pt x="3761" y="9403"/>
                </a:lnTo>
                <a:lnTo>
                  <a:pt x="3855" y="10155"/>
                </a:lnTo>
                <a:lnTo>
                  <a:pt x="4137" y="10907"/>
                </a:lnTo>
                <a:lnTo>
                  <a:pt x="4607" y="11472"/>
                </a:lnTo>
                <a:lnTo>
                  <a:pt x="5266" y="11942"/>
                </a:lnTo>
                <a:lnTo>
                  <a:pt x="94" y="22191"/>
                </a:lnTo>
                <a:lnTo>
                  <a:pt x="0" y="22379"/>
                </a:lnTo>
                <a:lnTo>
                  <a:pt x="0" y="22661"/>
                </a:lnTo>
                <a:lnTo>
                  <a:pt x="94" y="22943"/>
                </a:lnTo>
                <a:lnTo>
                  <a:pt x="188" y="23131"/>
                </a:lnTo>
                <a:lnTo>
                  <a:pt x="846" y="23883"/>
                </a:lnTo>
                <a:lnTo>
                  <a:pt x="1504" y="24541"/>
                </a:lnTo>
                <a:lnTo>
                  <a:pt x="2257" y="25012"/>
                </a:lnTo>
                <a:lnTo>
                  <a:pt x="3009" y="25482"/>
                </a:lnTo>
                <a:lnTo>
                  <a:pt x="3855" y="25858"/>
                </a:lnTo>
                <a:lnTo>
                  <a:pt x="4701" y="26140"/>
                </a:lnTo>
                <a:lnTo>
                  <a:pt x="5642" y="26328"/>
                </a:lnTo>
                <a:lnTo>
                  <a:pt x="7522" y="26328"/>
                </a:lnTo>
                <a:lnTo>
                  <a:pt x="8462" y="26140"/>
                </a:lnTo>
                <a:lnTo>
                  <a:pt x="9309" y="25858"/>
                </a:lnTo>
                <a:lnTo>
                  <a:pt x="10155" y="25482"/>
                </a:lnTo>
                <a:lnTo>
                  <a:pt x="10907" y="25012"/>
                </a:lnTo>
                <a:lnTo>
                  <a:pt x="11659" y="24541"/>
                </a:lnTo>
                <a:lnTo>
                  <a:pt x="12412" y="23883"/>
                </a:lnTo>
                <a:lnTo>
                  <a:pt x="12976" y="23131"/>
                </a:lnTo>
                <a:lnTo>
                  <a:pt x="13070" y="22943"/>
                </a:lnTo>
                <a:lnTo>
                  <a:pt x="13164" y="22661"/>
                </a:lnTo>
                <a:lnTo>
                  <a:pt x="13164" y="22379"/>
                </a:lnTo>
                <a:lnTo>
                  <a:pt x="13070" y="22191"/>
                </a:lnTo>
                <a:lnTo>
                  <a:pt x="7898" y="11942"/>
                </a:lnTo>
                <a:lnTo>
                  <a:pt x="8368" y="11660"/>
                </a:lnTo>
                <a:lnTo>
                  <a:pt x="8651" y="11284"/>
                </a:lnTo>
                <a:lnTo>
                  <a:pt x="8933" y="10907"/>
                </a:lnTo>
                <a:lnTo>
                  <a:pt x="9215" y="10531"/>
                </a:lnTo>
                <a:lnTo>
                  <a:pt x="14104" y="11660"/>
                </a:lnTo>
                <a:lnTo>
                  <a:pt x="14198" y="12036"/>
                </a:lnTo>
                <a:lnTo>
                  <a:pt x="14386" y="12412"/>
                </a:lnTo>
                <a:lnTo>
                  <a:pt x="14762" y="13070"/>
                </a:lnTo>
                <a:lnTo>
                  <a:pt x="15327" y="13634"/>
                </a:lnTo>
                <a:lnTo>
                  <a:pt x="15985" y="14010"/>
                </a:lnTo>
                <a:lnTo>
                  <a:pt x="15985" y="29149"/>
                </a:lnTo>
                <a:lnTo>
                  <a:pt x="14104" y="29149"/>
                </a:lnTo>
                <a:lnTo>
                  <a:pt x="13728" y="29243"/>
                </a:lnTo>
                <a:lnTo>
                  <a:pt x="13446" y="29431"/>
                </a:lnTo>
                <a:lnTo>
                  <a:pt x="10625" y="32252"/>
                </a:lnTo>
                <a:lnTo>
                  <a:pt x="10437" y="32440"/>
                </a:lnTo>
                <a:lnTo>
                  <a:pt x="10343" y="32722"/>
                </a:lnTo>
                <a:lnTo>
                  <a:pt x="10343" y="33004"/>
                </a:lnTo>
                <a:lnTo>
                  <a:pt x="10437" y="33286"/>
                </a:lnTo>
                <a:lnTo>
                  <a:pt x="10531" y="33474"/>
                </a:lnTo>
                <a:lnTo>
                  <a:pt x="10813" y="33662"/>
                </a:lnTo>
                <a:lnTo>
                  <a:pt x="11001" y="33850"/>
                </a:lnTo>
                <a:lnTo>
                  <a:pt x="22849" y="33850"/>
                </a:lnTo>
                <a:lnTo>
                  <a:pt x="23131" y="33662"/>
                </a:lnTo>
                <a:lnTo>
                  <a:pt x="23319" y="33568"/>
                </a:lnTo>
                <a:lnTo>
                  <a:pt x="23413" y="33286"/>
                </a:lnTo>
                <a:lnTo>
                  <a:pt x="23507" y="33004"/>
                </a:lnTo>
                <a:lnTo>
                  <a:pt x="23507" y="32722"/>
                </a:lnTo>
                <a:lnTo>
                  <a:pt x="23413" y="32534"/>
                </a:lnTo>
                <a:lnTo>
                  <a:pt x="23225" y="32252"/>
                </a:lnTo>
                <a:lnTo>
                  <a:pt x="20404" y="29431"/>
                </a:lnTo>
                <a:lnTo>
                  <a:pt x="20122" y="29243"/>
                </a:lnTo>
                <a:lnTo>
                  <a:pt x="17865" y="29243"/>
                </a:lnTo>
                <a:lnTo>
                  <a:pt x="17865" y="14010"/>
                </a:lnTo>
                <a:lnTo>
                  <a:pt x="18335" y="13728"/>
                </a:lnTo>
                <a:lnTo>
                  <a:pt x="18712" y="13540"/>
                </a:lnTo>
                <a:lnTo>
                  <a:pt x="19088" y="13164"/>
                </a:lnTo>
                <a:lnTo>
                  <a:pt x="19370" y="12788"/>
                </a:lnTo>
                <a:lnTo>
                  <a:pt x="24541" y="14010"/>
                </a:lnTo>
                <a:lnTo>
                  <a:pt x="24823" y="14480"/>
                </a:lnTo>
                <a:lnTo>
                  <a:pt x="25105" y="14951"/>
                </a:lnTo>
                <a:lnTo>
                  <a:pt x="25481" y="15327"/>
                </a:lnTo>
                <a:lnTo>
                  <a:pt x="25952" y="15703"/>
                </a:lnTo>
                <a:lnTo>
                  <a:pt x="20780" y="25952"/>
                </a:lnTo>
                <a:lnTo>
                  <a:pt x="20686" y="26140"/>
                </a:lnTo>
                <a:lnTo>
                  <a:pt x="20686" y="26422"/>
                </a:lnTo>
                <a:lnTo>
                  <a:pt x="20780" y="26704"/>
                </a:lnTo>
                <a:lnTo>
                  <a:pt x="20874" y="26892"/>
                </a:lnTo>
                <a:lnTo>
                  <a:pt x="21532" y="27644"/>
                </a:lnTo>
                <a:lnTo>
                  <a:pt x="22191" y="28303"/>
                </a:lnTo>
                <a:lnTo>
                  <a:pt x="22943" y="28773"/>
                </a:lnTo>
                <a:lnTo>
                  <a:pt x="23695" y="29243"/>
                </a:lnTo>
                <a:lnTo>
                  <a:pt x="24541" y="29619"/>
                </a:lnTo>
                <a:lnTo>
                  <a:pt x="25387" y="29901"/>
                </a:lnTo>
                <a:lnTo>
                  <a:pt x="26328" y="30089"/>
                </a:lnTo>
                <a:lnTo>
                  <a:pt x="28208" y="30089"/>
                </a:lnTo>
                <a:lnTo>
                  <a:pt x="29149" y="29901"/>
                </a:lnTo>
                <a:lnTo>
                  <a:pt x="29995" y="29619"/>
                </a:lnTo>
                <a:lnTo>
                  <a:pt x="30841" y="29243"/>
                </a:lnTo>
                <a:lnTo>
                  <a:pt x="31593" y="28773"/>
                </a:lnTo>
                <a:lnTo>
                  <a:pt x="32346" y="28303"/>
                </a:lnTo>
                <a:lnTo>
                  <a:pt x="33098" y="27644"/>
                </a:lnTo>
                <a:lnTo>
                  <a:pt x="33662" y="26892"/>
                </a:lnTo>
                <a:lnTo>
                  <a:pt x="33850" y="26516"/>
                </a:lnTo>
                <a:lnTo>
                  <a:pt x="33850" y="26234"/>
                </a:lnTo>
                <a:lnTo>
                  <a:pt x="33756" y="25952"/>
                </a:lnTo>
                <a:lnTo>
                  <a:pt x="28584" y="15703"/>
                </a:lnTo>
                <a:lnTo>
                  <a:pt x="29243" y="15233"/>
                </a:lnTo>
                <a:lnTo>
                  <a:pt x="29713" y="14669"/>
                </a:lnTo>
                <a:lnTo>
                  <a:pt x="29995" y="13916"/>
                </a:lnTo>
                <a:lnTo>
                  <a:pt x="30089" y="13164"/>
                </a:lnTo>
                <a:lnTo>
                  <a:pt x="29995" y="12788"/>
                </a:lnTo>
                <a:lnTo>
                  <a:pt x="29807" y="12506"/>
                </a:lnTo>
                <a:lnTo>
                  <a:pt x="29525" y="12318"/>
                </a:lnTo>
                <a:lnTo>
                  <a:pt x="29149" y="12224"/>
                </a:lnTo>
                <a:lnTo>
                  <a:pt x="28772" y="12318"/>
                </a:lnTo>
                <a:lnTo>
                  <a:pt x="28490" y="12506"/>
                </a:lnTo>
                <a:lnTo>
                  <a:pt x="28302" y="12788"/>
                </a:lnTo>
                <a:lnTo>
                  <a:pt x="28208" y="13164"/>
                </a:lnTo>
                <a:lnTo>
                  <a:pt x="28114" y="13540"/>
                </a:lnTo>
                <a:lnTo>
                  <a:pt x="27926" y="13822"/>
                </a:lnTo>
                <a:lnTo>
                  <a:pt x="27644" y="14010"/>
                </a:lnTo>
                <a:lnTo>
                  <a:pt x="27268" y="14104"/>
                </a:lnTo>
                <a:lnTo>
                  <a:pt x="26892" y="14010"/>
                </a:lnTo>
                <a:lnTo>
                  <a:pt x="26610" y="13822"/>
                </a:lnTo>
                <a:lnTo>
                  <a:pt x="26422" y="13540"/>
                </a:lnTo>
                <a:lnTo>
                  <a:pt x="26328" y="13164"/>
                </a:lnTo>
                <a:lnTo>
                  <a:pt x="26234" y="12882"/>
                </a:lnTo>
                <a:lnTo>
                  <a:pt x="26140" y="12600"/>
                </a:lnTo>
                <a:lnTo>
                  <a:pt x="25858" y="12412"/>
                </a:lnTo>
                <a:lnTo>
                  <a:pt x="25576" y="12318"/>
                </a:lnTo>
                <a:lnTo>
                  <a:pt x="19746" y="11001"/>
                </a:lnTo>
                <a:lnTo>
                  <a:pt x="19652" y="10531"/>
                </a:lnTo>
                <a:lnTo>
                  <a:pt x="19558" y="10155"/>
                </a:lnTo>
                <a:lnTo>
                  <a:pt x="19088" y="9497"/>
                </a:lnTo>
                <a:lnTo>
                  <a:pt x="18523" y="9027"/>
                </a:lnTo>
                <a:lnTo>
                  <a:pt x="17865" y="8651"/>
                </a:lnTo>
                <a:lnTo>
                  <a:pt x="17865" y="6958"/>
                </a:lnTo>
                <a:lnTo>
                  <a:pt x="19464" y="5360"/>
                </a:lnTo>
                <a:lnTo>
                  <a:pt x="19652" y="5078"/>
                </a:lnTo>
                <a:lnTo>
                  <a:pt x="19746" y="4796"/>
                </a:lnTo>
                <a:lnTo>
                  <a:pt x="19746" y="4514"/>
                </a:lnTo>
                <a:lnTo>
                  <a:pt x="19652" y="4231"/>
                </a:lnTo>
                <a:lnTo>
                  <a:pt x="17771" y="470"/>
                </a:lnTo>
                <a:lnTo>
                  <a:pt x="17677" y="282"/>
                </a:lnTo>
                <a:lnTo>
                  <a:pt x="17395" y="94"/>
                </a:lnTo>
                <a:lnTo>
                  <a:pt x="17207"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pic>
        <p:nvPicPr>
          <p:cNvPr id="272" name="Shape 272"/>
          <p:cNvPicPr preferRelativeResize="0"/>
          <p:nvPr/>
        </p:nvPicPr>
        <p:blipFill>
          <a:blip r:embed="rId3">
            <a:alphaModFix/>
          </a:blip>
          <a:stretch>
            <a:fillRect/>
          </a:stretch>
        </p:blipFill>
        <p:spPr>
          <a:xfrm>
            <a:off x="4214575" y="575250"/>
            <a:ext cx="714899" cy="714899"/>
          </a:xfrm>
          <a:prstGeom prst="ellipse">
            <a:avLst/>
          </a:prstGeom>
          <a:noFill/>
          <a:ln w="38100" cap="flat" cmpd="sng">
            <a:solidFill>
              <a:srgbClr val="FFFFFF"/>
            </a:solidFill>
            <a:prstDash val="solid"/>
            <a:round/>
            <a:headEnd type="none" w="med" len="med"/>
            <a:tailEnd type="none" w="med" len="med"/>
          </a:ln>
        </p:spPr>
      </p:pic>
      <p:sp>
        <p:nvSpPr>
          <p:cNvPr id="273" name="Shape 273"/>
          <p:cNvSpPr txBox="1">
            <a:spLocks noGrp="1"/>
          </p:cNvSpPr>
          <p:nvPr>
            <p:ph type="title" idx="4294967295"/>
          </p:nvPr>
        </p:nvSpPr>
        <p:spPr>
          <a:xfrm>
            <a:off x="1337275" y="1318599"/>
            <a:ext cx="6469500" cy="425400"/>
          </a:xfrm>
          <a:prstGeom prst="rect">
            <a:avLst/>
          </a:prstGeom>
        </p:spPr>
        <p:txBody>
          <a:bodyPr lIns="91425" tIns="91425" rIns="91425" bIns="91425" anchor="b" anchorCtr="0">
            <a:noAutofit/>
          </a:bodyPr>
          <a:lstStyle/>
          <a:p>
            <a:pPr lvl="0">
              <a:spcBef>
                <a:spcPts val="0"/>
              </a:spcBef>
              <a:buNone/>
            </a:pPr>
            <a:r>
              <a:rPr lang="en">
                <a:effectLst>
                  <a:outerShdw blurRad="38100" dist="38100" dir="2700000" algn="tl">
                    <a:srgbClr val="000000">
                      <a:alpha val="43137"/>
                    </a:srgbClr>
                  </a:outerShdw>
                </a:effectLst>
              </a:rPr>
              <a:t>Justice icons by Arthur Shlain</a:t>
            </a:r>
          </a:p>
        </p:txBody>
      </p:sp>
      <p:sp>
        <p:nvSpPr>
          <p:cNvPr id="274" name="Shape 274"/>
          <p:cNvSpPr txBox="1">
            <a:spLocks noGrp="1"/>
          </p:cNvSpPr>
          <p:nvPr>
            <p:ph type="body" idx="4294967295"/>
          </p:nvPr>
        </p:nvSpPr>
        <p:spPr>
          <a:xfrm>
            <a:off x="1337275" y="1507130"/>
            <a:ext cx="6469500" cy="602099"/>
          </a:xfrm>
          <a:prstGeom prst="rect">
            <a:avLst/>
          </a:prstGeom>
        </p:spPr>
        <p:txBody>
          <a:bodyPr lIns="91425" tIns="91425" rIns="91425" bIns="91425" anchor="t" anchorCtr="0">
            <a:noAutofit/>
          </a:bodyPr>
          <a:lstStyle/>
          <a:p>
            <a:pPr lvl="0" algn="ctr">
              <a:spcBef>
                <a:spcPts val="0"/>
              </a:spcBef>
              <a:buNone/>
            </a:pPr>
            <a:r>
              <a:rPr lang="en" sz="1400" u="sng">
                <a:effectLst>
                  <a:outerShdw blurRad="38100" dist="38100" dir="2700000" algn="tl">
                    <a:srgbClr val="000000">
                      <a:alpha val="43137"/>
                    </a:srgbClr>
                  </a:outerShdw>
                </a:effectLst>
                <a:hlinkClick r:id="rId4"/>
              </a:rPr>
              <a:t>https://thenounproject.com/ArtZ91/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1013375" y="1601445"/>
            <a:ext cx="7117200" cy="1159799"/>
          </a:xfrm>
          <a:prstGeom prst="rect">
            <a:avLst/>
          </a:prstGeom>
        </p:spPr>
        <p:txBody>
          <a:bodyPr lIns="91425" tIns="91425" rIns="91425" bIns="91425" anchor="b" anchorCtr="0">
            <a:noAutofit/>
          </a:bodyPr>
          <a:lstStyle/>
          <a:p>
            <a:pPr lvl="0" rtl="0">
              <a:spcBef>
                <a:spcPts val="0"/>
              </a:spcBef>
              <a:buNone/>
            </a:pPr>
            <a:r>
              <a:rPr lang="lv-LV">
                <a:effectLst>
                  <a:outerShdw blurRad="38100" dist="38100" dir="2700000" algn="tl">
                    <a:srgbClr val="000000">
                      <a:alpha val="43137"/>
                    </a:srgbClr>
                  </a:outerShdw>
                </a:effectLst>
              </a:rPr>
              <a:t>2</a:t>
            </a:r>
            <a:r>
              <a:rPr lang="en">
                <a:effectLst>
                  <a:outerShdw blurRad="38100" dist="38100" dir="2700000" algn="tl">
                    <a:srgbClr val="000000">
                      <a:alpha val="43137"/>
                    </a:srgbClr>
                  </a:outerShdw>
                </a:effectLst>
              </a:rPr>
              <a:t>.</a:t>
            </a:r>
          </a:p>
          <a:p>
            <a:pPr lvl="0" rtl="0">
              <a:spcBef>
                <a:spcPts val="0"/>
              </a:spcBef>
              <a:buNone/>
            </a:pPr>
            <a:r>
              <a:rPr lang="lv-LV">
                <a:effectLst>
                  <a:outerShdw blurRad="38100" dist="38100" dir="2700000" algn="tl">
                    <a:srgbClr val="000000">
                      <a:alpha val="43137"/>
                    </a:srgbClr>
                  </a:outerShdw>
                </a:effectLst>
              </a:rPr>
              <a:t>Tiesu reforma</a:t>
            </a:r>
            <a:endParaRPr lang="en">
              <a:effectLst>
                <a:outerShdw blurRad="38100" dist="38100" dir="2700000" algn="tl">
                  <a:srgbClr val="000000">
                    <a:alpha val="43137"/>
                  </a:srgbClr>
                </a:outerShdw>
              </a:effectLst>
            </a:endParaRPr>
          </a:p>
        </p:txBody>
      </p:sp>
      <p:sp>
        <p:nvSpPr>
          <p:cNvPr id="73" name="Shape 73"/>
          <p:cNvSpPr txBox="1">
            <a:spLocks noGrp="1"/>
          </p:cNvSpPr>
          <p:nvPr>
            <p:ph type="subTitle" idx="1"/>
          </p:nvPr>
        </p:nvSpPr>
        <p:spPr>
          <a:xfrm>
            <a:off x="685800" y="2852116"/>
            <a:ext cx="7772400" cy="784799"/>
          </a:xfrm>
          <a:prstGeom prst="rect">
            <a:avLst/>
          </a:prstGeom>
        </p:spPr>
        <p:txBody>
          <a:bodyPr lIns="91425" tIns="91425" rIns="91425" bIns="91425" anchor="t" anchorCtr="0">
            <a:noAutofit/>
          </a:bodyPr>
          <a:lstStyle/>
          <a:p>
            <a:pPr lvl="0" rtl="0">
              <a:spcBef>
                <a:spcPts val="0"/>
              </a:spcBef>
              <a:buNone/>
            </a:pPr>
            <a:endParaRPr lang="en"/>
          </a:p>
        </p:txBody>
      </p:sp>
    </p:spTree>
    <p:extLst>
      <p:ext uri="{BB962C8B-B14F-4D97-AF65-F5344CB8AC3E}">
        <p14:creationId xmlns:p14="http://schemas.microsoft.com/office/powerpoint/2010/main" val="2707767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show="0">
  <p:cSld>
    <p:spTree>
      <p:nvGrpSpPr>
        <p:cNvPr id="1" name="Shape 278"/>
        <p:cNvGrpSpPr/>
        <p:nvPr/>
      </p:nvGrpSpPr>
      <p:grpSpPr>
        <a:xfrm>
          <a:off x="0" y="0"/>
          <a:ext cx="0" cy="0"/>
          <a:chOff x="0" y="0"/>
          <a:chExt cx="0" cy="0"/>
        </a:xfrm>
      </p:grpSpPr>
      <p:sp>
        <p:nvSpPr>
          <p:cNvPr id="279" name="Shape 279"/>
          <p:cNvSpPr txBox="1"/>
          <p:nvPr/>
        </p:nvSpPr>
        <p:spPr>
          <a:xfrm>
            <a:off x="6248575" y="312075"/>
            <a:ext cx="2592000" cy="1525799"/>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 sz="900" b="1">
                <a:solidFill>
                  <a:srgbClr val="FFFFFF"/>
                </a:solidFill>
                <a:latin typeface="Libre Baskerville"/>
                <a:ea typeface="Libre Baskerville"/>
                <a:cs typeface="Libre Baskerville"/>
                <a:sym typeface="Libre Baskerville"/>
              </a:rPr>
              <a:t>SlidesCarnival icons are editable shapes</a:t>
            </a:r>
            <a:r>
              <a:rPr lang="en" sz="900">
                <a:solidFill>
                  <a:srgbClr val="FFFFFF"/>
                </a:solidFill>
                <a:latin typeface="Libre Baskerville"/>
                <a:ea typeface="Libre Baskerville"/>
                <a:cs typeface="Libre Baskerville"/>
                <a:sym typeface="Libre Baskerville"/>
              </a:rPr>
              <a:t>. </a:t>
            </a:r>
          </a:p>
          <a:p>
            <a:pPr lvl="0" rtl="0">
              <a:spcBef>
                <a:spcPts val="0"/>
              </a:spcBef>
              <a:buClr>
                <a:schemeClr val="dk1"/>
              </a:buClr>
              <a:buFont typeface="Arial"/>
              <a:buNone/>
            </a:pPr>
            <a:endParaRPr sz="900">
              <a:solidFill>
                <a:srgbClr val="FFFFFF"/>
              </a:solidFill>
              <a:latin typeface="Libre Baskerville"/>
              <a:ea typeface="Libre Baskerville"/>
              <a:cs typeface="Libre Baskerville"/>
              <a:sym typeface="Libre Baskerville"/>
            </a:endParaRPr>
          </a:p>
          <a:p>
            <a:pPr lvl="0" rtl="0">
              <a:spcBef>
                <a:spcPts val="0"/>
              </a:spcBef>
              <a:buClr>
                <a:schemeClr val="dk1"/>
              </a:buClr>
              <a:buSzPct val="122222"/>
              <a:buFont typeface="Arial"/>
              <a:buNone/>
            </a:pPr>
            <a:r>
              <a:rPr lang="en" sz="900">
                <a:solidFill>
                  <a:srgbClr val="FFFFFF"/>
                </a:solidFill>
                <a:latin typeface="Libre Baskerville"/>
                <a:ea typeface="Libre Baskerville"/>
                <a:cs typeface="Libre Baskerville"/>
                <a:sym typeface="Libre Baskerville"/>
              </a:rPr>
              <a:t>This means that you can:</a:t>
            </a:r>
          </a:p>
          <a:p>
            <a:pPr marL="457200" lvl="0" indent="-285750" rtl="0">
              <a:spcBef>
                <a:spcPts val="0"/>
              </a:spcBef>
              <a:buClr>
                <a:srgbClr val="FFFFFF"/>
              </a:buClr>
              <a:buSzPct val="100000"/>
              <a:buFont typeface="Libre Baskerville"/>
              <a:buChar char="●"/>
            </a:pPr>
            <a:r>
              <a:rPr lang="en" sz="900">
                <a:solidFill>
                  <a:srgbClr val="FFFFFF"/>
                </a:solidFill>
                <a:latin typeface="Libre Baskerville"/>
                <a:ea typeface="Libre Baskerville"/>
                <a:cs typeface="Libre Baskerville"/>
                <a:sym typeface="Libre Baskerville"/>
              </a:rPr>
              <a:t>Resize them without losing quality.</a:t>
            </a:r>
          </a:p>
          <a:p>
            <a:pPr marL="457200" lvl="0" indent="-285750" rtl="0">
              <a:spcBef>
                <a:spcPts val="0"/>
              </a:spcBef>
              <a:buClr>
                <a:srgbClr val="FFFFFF"/>
              </a:buClr>
              <a:buSzPct val="100000"/>
              <a:buFont typeface="Libre Baskerville"/>
              <a:buChar char="●"/>
            </a:pPr>
            <a:r>
              <a:rPr lang="en" sz="900">
                <a:solidFill>
                  <a:srgbClr val="FFFFFF"/>
                </a:solidFill>
                <a:latin typeface="Libre Baskerville"/>
                <a:ea typeface="Libre Baskerville"/>
                <a:cs typeface="Libre Baskerville"/>
                <a:sym typeface="Libre Baskerville"/>
              </a:rPr>
              <a:t>Change line color, width and style.</a:t>
            </a:r>
          </a:p>
          <a:p>
            <a:pPr lvl="0" rtl="0">
              <a:spcBef>
                <a:spcPts val="0"/>
              </a:spcBef>
              <a:buNone/>
            </a:pPr>
            <a:endParaRPr sz="900">
              <a:solidFill>
                <a:srgbClr val="FFFFFF"/>
              </a:solidFill>
              <a:latin typeface="Libre Baskerville"/>
              <a:ea typeface="Libre Baskerville"/>
              <a:cs typeface="Libre Baskerville"/>
              <a:sym typeface="Libre Baskerville"/>
            </a:endParaRPr>
          </a:p>
          <a:p>
            <a:pPr lvl="0" rtl="0">
              <a:spcBef>
                <a:spcPts val="0"/>
              </a:spcBef>
              <a:buNone/>
            </a:pPr>
            <a:r>
              <a:rPr lang="en" sz="900">
                <a:solidFill>
                  <a:srgbClr val="FFFFFF"/>
                </a:solidFill>
                <a:latin typeface="Libre Baskerville"/>
                <a:ea typeface="Libre Baskerville"/>
                <a:cs typeface="Libre Baskerville"/>
                <a:sym typeface="Libre Baskerville"/>
              </a:rPr>
              <a:t>Isn’t that nice? :)</a:t>
            </a:r>
          </a:p>
          <a:p>
            <a:pPr lvl="0" rtl="0">
              <a:spcBef>
                <a:spcPts val="0"/>
              </a:spcBef>
              <a:buNone/>
            </a:pPr>
            <a:endParaRPr sz="900">
              <a:solidFill>
                <a:srgbClr val="FFFFFF"/>
              </a:solidFill>
              <a:latin typeface="Libre Baskerville"/>
              <a:ea typeface="Libre Baskerville"/>
              <a:cs typeface="Libre Baskerville"/>
              <a:sym typeface="Libre Baskerville"/>
            </a:endParaRPr>
          </a:p>
          <a:p>
            <a:pPr lvl="0" rtl="0">
              <a:spcBef>
                <a:spcPts val="0"/>
              </a:spcBef>
              <a:buNone/>
            </a:pPr>
            <a:r>
              <a:rPr lang="en" sz="900">
                <a:solidFill>
                  <a:srgbClr val="FFFFFF"/>
                </a:solidFill>
                <a:latin typeface="Libre Baskerville"/>
                <a:ea typeface="Libre Baskerville"/>
                <a:cs typeface="Libre Baskerville"/>
                <a:sym typeface="Libre Baskerville"/>
              </a:rPr>
              <a:t>Examples:</a:t>
            </a:r>
          </a:p>
          <a:p>
            <a:pPr lvl="0" rtl="0">
              <a:spcBef>
                <a:spcPts val="0"/>
              </a:spcBef>
              <a:buClr>
                <a:schemeClr val="dk1"/>
              </a:buClr>
              <a:buFont typeface="Arial"/>
              <a:buNone/>
            </a:pPr>
            <a:endParaRPr sz="900">
              <a:solidFill>
                <a:srgbClr val="FFFFFF"/>
              </a:solidFill>
              <a:latin typeface="Libre Baskerville"/>
              <a:ea typeface="Libre Baskerville"/>
              <a:cs typeface="Libre Baskerville"/>
              <a:sym typeface="Libre Baskerville"/>
            </a:endParaRPr>
          </a:p>
          <a:p>
            <a:pPr lvl="0" rtl="0">
              <a:spcBef>
                <a:spcPts val="0"/>
              </a:spcBef>
              <a:buNone/>
            </a:pPr>
            <a:endParaRPr sz="900">
              <a:solidFill>
                <a:srgbClr val="FFFFFF"/>
              </a:solidFill>
              <a:latin typeface="Libre Baskerville"/>
              <a:ea typeface="Libre Baskerville"/>
              <a:cs typeface="Libre Baskerville"/>
              <a:sym typeface="Libre Baskerville"/>
            </a:endParaRPr>
          </a:p>
        </p:txBody>
      </p:sp>
      <p:grpSp>
        <p:nvGrpSpPr>
          <p:cNvPr id="280" name="Shape 280"/>
          <p:cNvGrpSpPr/>
          <p:nvPr/>
        </p:nvGrpSpPr>
        <p:grpSpPr>
          <a:xfrm>
            <a:off x="348746" y="333019"/>
            <a:ext cx="342902" cy="447293"/>
            <a:chOff x="590250" y="244200"/>
            <a:chExt cx="407975" cy="532175"/>
          </a:xfrm>
        </p:grpSpPr>
        <p:sp>
          <p:nvSpPr>
            <p:cNvPr id="281" name="Shape 281"/>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3" name="Shape 283"/>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4" name="Shape 284"/>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6" name="Shape 286"/>
            <p:cNvSpPr/>
            <p:nvPr/>
          </p:nvSpPr>
          <p:spPr>
            <a:xfrm>
              <a:off x="649925" y="590050"/>
              <a:ext cx="133975" cy="25"/>
            </a:xfrm>
            <a:custGeom>
              <a:avLst/>
              <a:gdLst/>
              <a:ahLst/>
              <a:cxnLst/>
              <a:rect l="0" t="0" r="0" b="0"/>
              <a:pathLst>
                <a:path w="5359" h="1" fill="none" extrusionOk="0">
                  <a:moveTo>
                    <a:pt x="5358" y="0"/>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p:nvPr/>
          </p:nvSpPr>
          <p:spPr>
            <a:xfrm>
              <a:off x="649925" y="534625"/>
              <a:ext cx="255750" cy="25"/>
            </a:xfrm>
            <a:custGeom>
              <a:avLst/>
              <a:gdLst/>
              <a:ahLst/>
              <a:cxnLst/>
              <a:rect l="0" t="0" r="0" b="0"/>
              <a:pathLst>
                <a:path w="10230" h="1" fill="none" extrusionOk="0">
                  <a:moveTo>
                    <a:pt x="10229" y="1"/>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8" name="Shape 288"/>
            <p:cNvSpPr/>
            <p:nvPr/>
          </p:nvSpPr>
          <p:spPr>
            <a:xfrm>
              <a:off x="649925" y="479825"/>
              <a:ext cx="255750" cy="25"/>
            </a:xfrm>
            <a:custGeom>
              <a:avLst/>
              <a:gdLst/>
              <a:ahLst/>
              <a:cxnLst/>
              <a:rect l="0" t="0" r="0" b="0"/>
              <a:pathLst>
                <a:path w="10230" h="1" fill="none" extrusionOk="0">
                  <a:moveTo>
                    <a:pt x="10229" y="1"/>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9" name="Shape 289"/>
            <p:cNvSpPr/>
            <p:nvPr/>
          </p:nvSpPr>
          <p:spPr>
            <a:xfrm>
              <a:off x="649925" y="424425"/>
              <a:ext cx="255750" cy="25"/>
            </a:xfrm>
            <a:custGeom>
              <a:avLst/>
              <a:gdLst/>
              <a:ahLst/>
              <a:cxnLst/>
              <a:rect l="0" t="0" r="0" b="0"/>
              <a:pathLst>
                <a:path w="10230" h="1" fill="none" extrusionOk="0">
                  <a:moveTo>
                    <a:pt x="10229" y="1"/>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0" name="Shape 290"/>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1" name="Shape 291"/>
            <p:cNvSpPr/>
            <p:nvPr/>
          </p:nvSpPr>
          <p:spPr>
            <a:xfrm>
              <a:off x="654800" y="244200"/>
              <a:ext cx="25" cy="51175"/>
            </a:xfrm>
            <a:custGeom>
              <a:avLst/>
              <a:gdLst/>
              <a:ahLst/>
              <a:cxnLst/>
              <a:rect l="0" t="0" r="0" b="0"/>
              <a:pathLst>
                <a:path w="1" h="2047" fill="none" extrusionOk="0">
                  <a:moveTo>
                    <a:pt x="0" y="1"/>
                  </a:moveTo>
                  <a:lnTo>
                    <a:pt x="0" y="2046"/>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2" name="Shape 292"/>
            <p:cNvSpPr/>
            <p:nvPr/>
          </p:nvSpPr>
          <p:spPr>
            <a:xfrm>
              <a:off x="737600" y="244200"/>
              <a:ext cx="25" cy="51175"/>
            </a:xfrm>
            <a:custGeom>
              <a:avLst/>
              <a:gdLst/>
              <a:ahLst/>
              <a:cxnLst/>
              <a:rect l="0" t="0" r="0" b="0"/>
              <a:pathLst>
                <a:path w="1" h="2047" fill="none" extrusionOk="0">
                  <a:moveTo>
                    <a:pt x="1" y="1"/>
                  </a:moveTo>
                  <a:lnTo>
                    <a:pt x="1" y="2046"/>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3" name="Shape 293"/>
            <p:cNvSpPr/>
            <p:nvPr/>
          </p:nvSpPr>
          <p:spPr>
            <a:xfrm>
              <a:off x="820400" y="244200"/>
              <a:ext cx="25" cy="51175"/>
            </a:xfrm>
            <a:custGeom>
              <a:avLst/>
              <a:gdLst/>
              <a:ahLst/>
              <a:cxnLst/>
              <a:rect l="0" t="0" r="0" b="0"/>
              <a:pathLst>
                <a:path w="1" h="2047" fill="none" extrusionOk="0">
                  <a:moveTo>
                    <a:pt x="1" y="1"/>
                  </a:moveTo>
                  <a:lnTo>
                    <a:pt x="1" y="2046"/>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4" name="Shape 294"/>
            <p:cNvSpPr/>
            <p:nvPr/>
          </p:nvSpPr>
          <p:spPr>
            <a:xfrm>
              <a:off x="903225" y="244200"/>
              <a:ext cx="25" cy="51175"/>
            </a:xfrm>
            <a:custGeom>
              <a:avLst/>
              <a:gdLst/>
              <a:ahLst/>
              <a:cxnLst/>
              <a:rect l="0" t="0" r="0" b="0"/>
              <a:pathLst>
                <a:path w="1" h="2047" fill="none" extrusionOk="0">
                  <a:moveTo>
                    <a:pt x="0" y="1"/>
                  </a:moveTo>
                  <a:lnTo>
                    <a:pt x="0" y="2046"/>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95" name="Shape 295"/>
          <p:cNvGrpSpPr/>
          <p:nvPr/>
        </p:nvGrpSpPr>
        <p:grpSpPr>
          <a:xfrm>
            <a:off x="901438" y="399040"/>
            <a:ext cx="372593" cy="310144"/>
            <a:chOff x="1247825" y="322750"/>
            <a:chExt cx="443300" cy="369000"/>
          </a:xfrm>
        </p:grpSpPr>
        <p:sp>
          <p:nvSpPr>
            <p:cNvPr id="296" name="Shape 296"/>
            <p:cNvSpPr/>
            <p:nvPr/>
          </p:nvSpPr>
          <p:spPr>
            <a:xfrm>
              <a:off x="1247825" y="322750"/>
              <a:ext cx="443300" cy="369000"/>
            </a:xfrm>
            <a:custGeom>
              <a:avLst/>
              <a:gdLst/>
              <a:ahLst/>
              <a:cxnLst/>
              <a:rect l="0" t="0" r="0" b="0"/>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7" name="Shape 297"/>
            <p:cNvSpPr/>
            <p:nvPr/>
          </p:nvSpPr>
          <p:spPr>
            <a:xfrm>
              <a:off x="1398225" y="386675"/>
              <a:ext cx="142500" cy="25"/>
            </a:xfrm>
            <a:custGeom>
              <a:avLst/>
              <a:gdLst/>
              <a:ahLst/>
              <a:cxnLst/>
              <a:rect l="0" t="0" r="0" b="0"/>
              <a:pathLst>
                <a:path w="5700" h="1" fill="none" extrusionOk="0">
                  <a:moveTo>
                    <a:pt x="5700" y="1"/>
                  </a:moveTo>
                  <a:lnTo>
                    <a:pt x="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8" name="Shape 298"/>
            <p:cNvSpPr/>
            <p:nvPr/>
          </p:nvSpPr>
          <p:spPr>
            <a:xfrm>
              <a:off x="1370225" y="450000"/>
              <a:ext cx="198500" cy="197900"/>
            </a:xfrm>
            <a:custGeom>
              <a:avLst/>
              <a:gdLst/>
              <a:ahLst/>
              <a:cxnLst/>
              <a:rect l="0" t="0" r="0" b="0"/>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9" name="Shape 299"/>
            <p:cNvSpPr/>
            <p:nvPr/>
          </p:nvSpPr>
          <p:spPr>
            <a:xfrm>
              <a:off x="1403100" y="482875"/>
              <a:ext cx="132750" cy="132150"/>
            </a:xfrm>
            <a:custGeom>
              <a:avLst/>
              <a:gdLst/>
              <a:ahLst/>
              <a:cxnLst/>
              <a:rect l="0" t="0" r="0" b="0"/>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0" name="Shape 300"/>
            <p:cNvSpPr/>
            <p:nvPr/>
          </p:nvSpPr>
          <p:spPr>
            <a:xfrm>
              <a:off x="1588800" y="435400"/>
              <a:ext cx="66400" cy="43850"/>
            </a:xfrm>
            <a:custGeom>
              <a:avLst/>
              <a:gdLst/>
              <a:ahLst/>
              <a:cxnLst/>
              <a:rect l="0" t="0" r="0" b="0"/>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01" name="Shape 301"/>
          <p:cNvGrpSpPr/>
          <p:nvPr/>
        </p:nvGrpSpPr>
        <p:grpSpPr>
          <a:xfrm>
            <a:off x="1474617" y="397506"/>
            <a:ext cx="356203" cy="313212"/>
            <a:chOff x="1929775" y="320925"/>
            <a:chExt cx="423800" cy="372650"/>
          </a:xfrm>
        </p:grpSpPr>
        <p:sp>
          <p:nvSpPr>
            <p:cNvPr id="302" name="Shape 302"/>
            <p:cNvSpPr/>
            <p:nvPr/>
          </p:nvSpPr>
          <p:spPr>
            <a:xfrm>
              <a:off x="1929775" y="320925"/>
              <a:ext cx="423800" cy="372650"/>
            </a:xfrm>
            <a:custGeom>
              <a:avLst/>
              <a:gdLst/>
              <a:ahLst/>
              <a:cxnLst/>
              <a:rect l="0" t="0" r="0" b="0"/>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3" name="Shape 303"/>
            <p:cNvSpPr/>
            <p:nvPr/>
          </p:nvSpPr>
          <p:spPr>
            <a:xfrm>
              <a:off x="1954125" y="345275"/>
              <a:ext cx="375100" cy="323950"/>
            </a:xfrm>
            <a:custGeom>
              <a:avLst/>
              <a:gdLst/>
              <a:ahLst/>
              <a:cxnLst/>
              <a:rect l="0" t="0" r="0" b="0"/>
              <a:pathLst>
                <a:path w="15004" h="12958" fill="none" extrusionOk="0">
                  <a:moveTo>
                    <a:pt x="15003" y="12957"/>
                  </a:moveTo>
                  <a:lnTo>
                    <a:pt x="1" y="12957"/>
                  </a:lnTo>
                  <a:lnTo>
                    <a:pt x="1" y="0"/>
                  </a:lnTo>
                  <a:lnTo>
                    <a:pt x="15003" y="0"/>
                  </a:lnTo>
                  <a:lnTo>
                    <a:pt x="15003" y="12957"/>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4" name="Shape 304"/>
            <p:cNvSpPr/>
            <p:nvPr/>
          </p:nvSpPr>
          <p:spPr>
            <a:xfrm>
              <a:off x="2162375" y="534625"/>
              <a:ext cx="146750" cy="113275"/>
            </a:xfrm>
            <a:custGeom>
              <a:avLst/>
              <a:gdLst/>
              <a:ahLst/>
              <a:cxnLst/>
              <a:rect l="0" t="0" r="0" b="0"/>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5" name="Shape 305"/>
            <p:cNvSpPr/>
            <p:nvPr/>
          </p:nvSpPr>
          <p:spPr>
            <a:xfrm>
              <a:off x="1974225" y="468875"/>
              <a:ext cx="232600" cy="179025"/>
            </a:xfrm>
            <a:custGeom>
              <a:avLst/>
              <a:gdLst/>
              <a:ahLst/>
              <a:cxnLst/>
              <a:rect l="0" t="0" r="0" b="0"/>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6" name="Shape 306"/>
            <p:cNvSpPr/>
            <p:nvPr/>
          </p:nvSpPr>
          <p:spPr>
            <a:xfrm>
              <a:off x="2169675" y="396425"/>
              <a:ext cx="97450" cy="97450"/>
            </a:xfrm>
            <a:custGeom>
              <a:avLst/>
              <a:gdLst/>
              <a:ahLst/>
              <a:cxnLst/>
              <a:rect l="0" t="0" r="0" b="0"/>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07" name="Shape 307"/>
          <p:cNvSpPr/>
          <p:nvPr/>
        </p:nvSpPr>
        <p:spPr>
          <a:xfrm>
            <a:off x="2071919" y="386253"/>
            <a:ext cx="291716" cy="335737"/>
          </a:xfrm>
          <a:custGeom>
            <a:avLst/>
            <a:gdLst/>
            <a:ahLst/>
            <a:cxnLst/>
            <a:rect l="0" t="0" r="0" b="0"/>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8" name="Shape 308"/>
          <p:cNvSpPr/>
          <p:nvPr/>
        </p:nvSpPr>
        <p:spPr>
          <a:xfrm>
            <a:off x="2656887" y="387283"/>
            <a:ext cx="251792" cy="333678"/>
          </a:xfrm>
          <a:custGeom>
            <a:avLst/>
            <a:gdLst/>
            <a:ahLst/>
            <a:cxnLst/>
            <a:rect l="0" t="0" r="0" b="0"/>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09" name="Shape 309"/>
          <p:cNvGrpSpPr/>
          <p:nvPr/>
        </p:nvGrpSpPr>
        <p:grpSpPr>
          <a:xfrm>
            <a:off x="3744261" y="362184"/>
            <a:ext cx="336767" cy="383835"/>
            <a:chOff x="4630125" y="278900"/>
            <a:chExt cx="400675" cy="456675"/>
          </a:xfrm>
        </p:grpSpPr>
        <p:sp>
          <p:nvSpPr>
            <p:cNvPr id="310" name="Shape 310"/>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1" name="Shape 311"/>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2" name="Shape 312"/>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3" name="Shape 313"/>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14" name="Shape 314"/>
          <p:cNvSpPr/>
          <p:nvPr/>
        </p:nvSpPr>
        <p:spPr>
          <a:xfrm>
            <a:off x="4284851" y="385749"/>
            <a:ext cx="385894" cy="336746"/>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15" name="Shape 315"/>
          <p:cNvGrpSpPr/>
          <p:nvPr/>
        </p:nvGrpSpPr>
        <p:grpSpPr>
          <a:xfrm>
            <a:off x="353873" y="908740"/>
            <a:ext cx="342881" cy="418127"/>
            <a:chOff x="596350" y="929175"/>
            <a:chExt cx="407950" cy="497475"/>
          </a:xfrm>
        </p:grpSpPr>
        <p:sp>
          <p:nvSpPr>
            <p:cNvPr id="316" name="Shape 316"/>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7" name="Shape 317"/>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8" name="Shape 318"/>
            <p:cNvSpPr/>
            <p:nvPr/>
          </p:nvSpPr>
          <p:spPr>
            <a:xfrm>
              <a:off x="688900" y="1256150"/>
              <a:ext cx="133975" cy="25"/>
            </a:xfrm>
            <a:custGeom>
              <a:avLst/>
              <a:gdLst/>
              <a:ahLst/>
              <a:cxnLst/>
              <a:rect l="0" t="0" r="0" b="0"/>
              <a:pathLst>
                <a:path w="5359" h="1" fill="none" extrusionOk="0">
                  <a:moveTo>
                    <a:pt x="5358" y="0"/>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9" name="Shape 319"/>
            <p:cNvSpPr/>
            <p:nvPr/>
          </p:nvSpPr>
          <p:spPr>
            <a:xfrm>
              <a:off x="688900" y="1201350"/>
              <a:ext cx="255750" cy="25"/>
            </a:xfrm>
            <a:custGeom>
              <a:avLst/>
              <a:gdLst/>
              <a:ahLst/>
              <a:cxnLst/>
              <a:rect l="0" t="0" r="0" b="0"/>
              <a:pathLst>
                <a:path w="10230" h="1" fill="none" extrusionOk="0">
                  <a:moveTo>
                    <a:pt x="10229" y="1"/>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0" name="Shape 320"/>
            <p:cNvSpPr/>
            <p:nvPr/>
          </p:nvSpPr>
          <p:spPr>
            <a:xfrm>
              <a:off x="688900" y="1145950"/>
              <a:ext cx="255750" cy="25"/>
            </a:xfrm>
            <a:custGeom>
              <a:avLst/>
              <a:gdLst/>
              <a:ahLst/>
              <a:cxnLst/>
              <a:rect l="0" t="0" r="0" b="0"/>
              <a:pathLst>
                <a:path w="10230" h="1" fill="none" extrusionOk="0">
                  <a:moveTo>
                    <a:pt x="10229" y="0"/>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1" name="Shape 321"/>
            <p:cNvSpPr/>
            <p:nvPr/>
          </p:nvSpPr>
          <p:spPr>
            <a:xfrm>
              <a:off x="688900" y="1090525"/>
              <a:ext cx="255750" cy="25"/>
            </a:xfrm>
            <a:custGeom>
              <a:avLst/>
              <a:gdLst/>
              <a:ahLst/>
              <a:cxnLst/>
              <a:rect l="0" t="0" r="0" b="0"/>
              <a:pathLst>
                <a:path w="10230" h="1" fill="none" extrusionOk="0">
                  <a:moveTo>
                    <a:pt x="10229" y="1"/>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2" name="Shape 322"/>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23" name="Shape 323"/>
          <p:cNvGrpSpPr/>
          <p:nvPr/>
        </p:nvGrpSpPr>
        <p:grpSpPr>
          <a:xfrm>
            <a:off x="1478189" y="969656"/>
            <a:ext cx="349059" cy="298881"/>
            <a:chOff x="1934025" y="1001650"/>
            <a:chExt cx="415300" cy="355600"/>
          </a:xfrm>
        </p:grpSpPr>
        <p:sp>
          <p:nvSpPr>
            <p:cNvPr id="324" name="Shape 324"/>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5" name="Shape 325"/>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6" name="Shape 326"/>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7" name="Shape 327"/>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28" name="Shape 328"/>
          <p:cNvSpPr/>
          <p:nvPr/>
        </p:nvSpPr>
        <p:spPr>
          <a:xfrm>
            <a:off x="2042248" y="944598"/>
            <a:ext cx="351076" cy="349038"/>
          </a:xfrm>
          <a:custGeom>
            <a:avLst/>
            <a:gdLst/>
            <a:ahLst/>
            <a:cxnLst/>
            <a:rect l="0" t="0" r="0" b="0"/>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9" name="Shape 329"/>
          <p:cNvSpPr/>
          <p:nvPr/>
        </p:nvSpPr>
        <p:spPr>
          <a:xfrm>
            <a:off x="2607758" y="961997"/>
            <a:ext cx="350068" cy="314241"/>
          </a:xfrm>
          <a:custGeom>
            <a:avLst/>
            <a:gdLst/>
            <a:ahLst/>
            <a:cxnLst/>
            <a:rect l="0" t="0" r="0" b="0"/>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0" name="Shape 330"/>
          <p:cNvSpPr/>
          <p:nvPr/>
        </p:nvSpPr>
        <p:spPr>
          <a:xfrm>
            <a:off x="3177870" y="964560"/>
            <a:ext cx="339835" cy="309114"/>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1" name="Shape 331"/>
          <p:cNvSpPr/>
          <p:nvPr/>
        </p:nvSpPr>
        <p:spPr>
          <a:xfrm>
            <a:off x="3754139" y="967628"/>
            <a:ext cx="317309" cy="302979"/>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32" name="Shape 332"/>
          <p:cNvGrpSpPr/>
          <p:nvPr/>
        </p:nvGrpSpPr>
        <p:grpSpPr>
          <a:xfrm>
            <a:off x="4302584" y="947130"/>
            <a:ext cx="350068" cy="350572"/>
            <a:chOff x="5294400" y="974850"/>
            <a:chExt cx="416500" cy="417100"/>
          </a:xfrm>
        </p:grpSpPr>
        <p:sp>
          <p:nvSpPr>
            <p:cNvPr id="333" name="Shape 333"/>
            <p:cNvSpPr/>
            <p:nvPr/>
          </p:nvSpPr>
          <p:spPr>
            <a:xfrm>
              <a:off x="5325450" y="997975"/>
              <a:ext cx="151650" cy="154700"/>
            </a:xfrm>
            <a:custGeom>
              <a:avLst/>
              <a:gdLst/>
              <a:ahLst/>
              <a:cxnLst/>
              <a:rect l="0" t="0" r="0" b="0"/>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4" name="Shape 334"/>
            <p:cNvSpPr/>
            <p:nvPr/>
          </p:nvSpPr>
          <p:spPr>
            <a:xfrm>
              <a:off x="5294400" y="974850"/>
              <a:ext cx="416500" cy="417100"/>
            </a:xfrm>
            <a:custGeom>
              <a:avLst/>
              <a:gdLst/>
              <a:ahLst/>
              <a:cxnLst/>
              <a:rect l="0" t="0" r="0" b="0"/>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35" name="Shape 335"/>
          <p:cNvGrpSpPr/>
          <p:nvPr/>
        </p:nvGrpSpPr>
        <p:grpSpPr>
          <a:xfrm>
            <a:off x="4825606" y="907732"/>
            <a:ext cx="433992" cy="422729"/>
            <a:chOff x="5916675" y="927975"/>
            <a:chExt cx="516350" cy="502950"/>
          </a:xfrm>
        </p:grpSpPr>
        <p:sp>
          <p:nvSpPr>
            <p:cNvPr id="336" name="Shape 336"/>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7" name="Shape 337"/>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38" name="Shape 338"/>
          <p:cNvGrpSpPr/>
          <p:nvPr/>
        </p:nvGrpSpPr>
        <p:grpSpPr>
          <a:xfrm>
            <a:off x="327250" y="1557144"/>
            <a:ext cx="391000" cy="264085"/>
            <a:chOff x="564675" y="1700625"/>
            <a:chExt cx="465200" cy="314200"/>
          </a:xfrm>
        </p:grpSpPr>
        <p:sp>
          <p:nvSpPr>
            <p:cNvPr id="339" name="Shape 339"/>
            <p:cNvSpPr/>
            <p:nvPr/>
          </p:nvSpPr>
          <p:spPr>
            <a:xfrm>
              <a:off x="564675" y="1700625"/>
              <a:ext cx="465200" cy="29250"/>
            </a:xfrm>
            <a:custGeom>
              <a:avLst/>
              <a:gdLst/>
              <a:ahLst/>
              <a:cxnLst/>
              <a:rect l="0" t="0" r="0" b="0"/>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0" name="Shape 340"/>
            <p:cNvSpPr/>
            <p:nvPr/>
          </p:nvSpPr>
          <p:spPr>
            <a:xfrm>
              <a:off x="564675" y="1732300"/>
              <a:ext cx="465200" cy="272175"/>
            </a:xfrm>
            <a:custGeom>
              <a:avLst/>
              <a:gdLst/>
              <a:ahLst/>
              <a:cxnLst/>
              <a:rect l="0" t="0" r="0" b="0"/>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1" name="Shape 341"/>
            <p:cNvSpPr/>
            <p:nvPr/>
          </p:nvSpPr>
          <p:spPr>
            <a:xfrm>
              <a:off x="572600" y="2014200"/>
              <a:ext cx="449375" cy="625"/>
            </a:xfrm>
            <a:custGeom>
              <a:avLst/>
              <a:gdLst/>
              <a:ahLst/>
              <a:cxnLst/>
              <a:rect l="0" t="0" r="0" b="0"/>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42" name="Shape 342"/>
          <p:cNvGrpSpPr/>
          <p:nvPr/>
        </p:nvGrpSpPr>
        <p:grpSpPr>
          <a:xfrm>
            <a:off x="892235" y="1492657"/>
            <a:ext cx="391000" cy="382826"/>
            <a:chOff x="1236875" y="1623900"/>
            <a:chExt cx="465200" cy="455475"/>
          </a:xfrm>
        </p:grpSpPr>
        <p:sp>
          <p:nvSpPr>
            <p:cNvPr id="343" name="Shape 343"/>
            <p:cNvSpPr/>
            <p:nvPr/>
          </p:nvSpPr>
          <p:spPr>
            <a:xfrm>
              <a:off x="1236875" y="1623900"/>
              <a:ext cx="465200" cy="445125"/>
            </a:xfrm>
            <a:custGeom>
              <a:avLst/>
              <a:gdLst/>
              <a:ahLst/>
              <a:cxnLst/>
              <a:rect l="0" t="0" r="0" b="0"/>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4" name="Shape 344"/>
            <p:cNvSpPr/>
            <p:nvPr/>
          </p:nvSpPr>
          <p:spPr>
            <a:xfrm>
              <a:off x="1244800" y="2078750"/>
              <a:ext cx="449375" cy="625"/>
            </a:xfrm>
            <a:custGeom>
              <a:avLst/>
              <a:gdLst/>
              <a:ahLst/>
              <a:cxnLst/>
              <a:rect l="0" t="0" r="0" b="0"/>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5" name="Shape 345"/>
            <p:cNvSpPr/>
            <p:nvPr/>
          </p:nvSpPr>
          <p:spPr>
            <a:xfrm>
              <a:off x="1236875" y="1791950"/>
              <a:ext cx="465200" cy="171725"/>
            </a:xfrm>
            <a:custGeom>
              <a:avLst/>
              <a:gdLst/>
              <a:ahLst/>
              <a:cxnLst/>
              <a:rect l="0" t="0" r="0" b="0"/>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6" name="Shape 346"/>
            <p:cNvSpPr/>
            <p:nvPr/>
          </p:nvSpPr>
          <p:spPr>
            <a:xfrm>
              <a:off x="1330025" y="1750550"/>
              <a:ext cx="278900" cy="110850"/>
            </a:xfrm>
            <a:custGeom>
              <a:avLst/>
              <a:gdLst/>
              <a:ahLst/>
              <a:cxnLst/>
              <a:rect l="0" t="0" r="0" b="0"/>
              <a:pathLst>
                <a:path w="11156" h="4434" fill="none" extrusionOk="0">
                  <a:moveTo>
                    <a:pt x="1" y="4433"/>
                  </a:moveTo>
                  <a:lnTo>
                    <a:pt x="1" y="1"/>
                  </a:lnTo>
                  <a:lnTo>
                    <a:pt x="11155" y="1"/>
                  </a:lnTo>
                  <a:lnTo>
                    <a:pt x="11155" y="443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7" name="Shape 347"/>
            <p:cNvSpPr/>
            <p:nvPr/>
          </p:nvSpPr>
          <p:spPr>
            <a:xfrm>
              <a:off x="1402500" y="1810225"/>
              <a:ext cx="133975" cy="25"/>
            </a:xfrm>
            <a:custGeom>
              <a:avLst/>
              <a:gdLst/>
              <a:ahLst/>
              <a:cxnLst/>
              <a:rect l="0" t="0" r="0" b="0"/>
              <a:pathLst>
                <a:path w="5359" h="1" fill="none" extrusionOk="0">
                  <a:moveTo>
                    <a:pt x="0" y="0"/>
                  </a:moveTo>
                  <a:lnTo>
                    <a:pt x="5358"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8" name="Shape 348"/>
            <p:cNvSpPr/>
            <p:nvPr/>
          </p:nvSpPr>
          <p:spPr>
            <a:xfrm>
              <a:off x="1402500" y="1844325"/>
              <a:ext cx="133975" cy="25"/>
            </a:xfrm>
            <a:custGeom>
              <a:avLst/>
              <a:gdLst/>
              <a:ahLst/>
              <a:cxnLst/>
              <a:rect l="0" t="0" r="0" b="0"/>
              <a:pathLst>
                <a:path w="5359" h="1" fill="none" extrusionOk="0">
                  <a:moveTo>
                    <a:pt x="0" y="0"/>
                  </a:moveTo>
                  <a:lnTo>
                    <a:pt x="5358"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9" name="Shape 349"/>
            <p:cNvSpPr/>
            <p:nvPr/>
          </p:nvSpPr>
          <p:spPr>
            <a:xfrm>
              <a:off x="1402500" y="1878425"/>
              <a:ext cx="85250" cy="25"/>
            </a:xfrm>
            <a:custGeom>
              <a:avLst/>
              <a:gdLst/>
              <a:ahLst/>
              <a:cxnLst/>
              <a:rect l="0" t="0" r="0" b="0"/>
              <a:pathLst>
                <a:path w="3410" h="1" fill="none" extrusionOk="0">
                  <a:moveTo>
                    <a:pt x="0" y="0"/>
                  </a:moveTo>
                  <a:lnTo>
                    <a:pt x="341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50" name="Shape 350"/>
          <p:cNvGrpSpPr/>
          <p:nvPr/>
        </p:nvGrpSpPr>
        <p:grpSpPr>
          <a:xfrm>
            <a:off x="1469490" y="1500852"/>
            <a:ext cx="366457" cy="366436"/>
            <a:chOff x="1923675" y="1633650"/>
            <a:chExt cx="436000" cy="435975"/>
          </a:xfrm>
        </p:grpSpPr>
        <p:sp>
          <p:nvSpPr>
            <p:cNvPr id="351" name="Shape 351"/>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2" name="Shape 352"/>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3" name="Shape 353"/>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4" name="Shape 354"/>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5" name="Shape 355"/>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6" name="Shape 356"/>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57" name="Shape 357"/>
          <p:cNvGrpSpPr/>
          <p:nvPr/>
        </p:nvGrpSpPr>
        <p:grpSpPr>
          <a:xfrm>
            <a:off x="2032940" y="1499318"/>
            <a:ext cx="369504" cy="369504"/>
            <a:chOff x="2594050" y="1631825"/>
            <a:chExt cx="439625" cy="439625"/>
          </a:xfrm>
        </p:grpSpPr>
        <p:sp>
          <p:nvSpPr>
            <p:cNvPr id="358" name="Shape 35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9" name="Shape 35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0" name="Shape 36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1" name="Shape 361"/>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62" name="Shape 362"/>
          <p:cNvSpPr/>
          <p:nvPr/>
        </p:nvSpPr>
        <p:spPr>
          <a:xfrm>
            <a:off x="2614398" y="1515739"/>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63" name="Shape 363"/>
          <p:cNvGrpSpPr/>
          <p:nvPr/>
        </p:nvGrpSpPr>
        <p:grpSpPr>
          <a:xfrm>
            <a:off x="3197705" y="1471686"/>
            <a:ext cx="299911" cy="424767"/>
            <a:chOff x="3979850" y="1598950"/>
            <a:chExt cx="356825" cy="505375"/>
          </a:xfrm>
        </p:grpSpPr>
        <p:sp>
          <p:nvSpPr>
            <p:cNvPr id="364" name="Shape 364"/>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5" name="Shape 365"/>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66" name="Shape 366"/>
          <p:cNvGrpSpPr/>
          <p:nvPr/>
        </p:nvGrpSpPr>
        <p:grpSpPr>
          <a:xfrm>
            <a:off x="3715096" y="1562775"/>
            <a:ext cx="395098" cy="242589"/>
            <a:chOff x="4595425" y="1707325"/>
            <a:chExt cx="470075" cy="288625"/>
          </a:xfrm>
        </p:grpSpPr>
        <p:sp>
          <p:nvSpPr>
            <p:cNvPr id="367" name="Shape 367"/>
            <p:cNvSpPr/>
            <p:nvPr/>
          </p:nvSpPr>
          <p:spPr>
            <a:xfrm>
              <a:off x="4809750" y="1707325"/>
              <a:ext cx="41425" cy="41425"/>
            </a:xfrm>
            <a:custGeom>
              <a:avLst/>
              <a:gdLst/>
              <a:ahLst/>
              <a:cxnLst/>
              <a:rect l="0" t="0" r="0" b="0"/>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8" name="Shape 368"/>
            <p:cNvSpPr/>
            <p:nvPr/>
          </p:nvSpPr>
          <p:spPr>
            <a:xfrm>
              <a:off x="502407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9" name="Shape 369"/>
            <p:cNvSpPr/>
            <p:nvPr/>
          </p:nvSpPr>
          <p:spPr>
            <a:xfrm>
              <a:off x="4628900" y="1760300"/>
              <a:ext cx="403100" cy="177825"/>
            </a:xfrm>
            <a:custGeom>
              <a:avLst/>
              <a:gdLst/>
              <a:ahLst/>
              <a:cxnLst/>
              <a:rect l="0" t="0" r="0" b="0"/>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0" name="Shape 370"/>
            <p:cNvSpPr/>
            <p:nvPr/>
          </p:nvSpPr>
          <p:spPr>
            <a:xfrm>
              <a:off x="459542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1" name="Shape 371"/>
            <p:cNvSpPr/>
            <p:nvPr/>
          </p:nvSpPr>
          <p:spPr>
            <a:xfrm>
              <a:off x="4667275" y="1951475"/>
              <a:ext cx="326375" cy="44475"/>
            </a:xfrm>
            <a:custGeom>
              <a:avLst/>
              <a:gdLst/>
              <a:ahLst/>
              <a:cxnLst/>
              <a:rect l="0" t="0" r="0" b="0"/>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72" name="Shape 372"/>
          <p:cNvGrpSpPr/>
          <p:nvPr/>
        </p:nvGrpSpPr>
        <p:grpSpPr>
          <a:xfrm>
            <a:off x="4299012" y="1503415"/>
            <a:ext cx="357233" cy="361309"/>
            <a:chOff x="5290150" y="1636700"/>
            <a:chExt cx="425025" cy="429875"/>
          </a:xfrm>
        </p:grpSpPr>
        <p:sp>
          <p:nvSpPr>
            <p:cNvPr id="373" name="Shape 373"/>
            <p:cNvSpPr/>
            <p:nvPr/>
          </p:nvSpPr>
          <p:spPr>
            <a:xfrm>
              <a:off x="5396700" y="1939925"/>
              <a:ext cx="211900" cy="126650"/>
            </a:xfrm>
            <a:custGeom>
              <a:avLst/>
              <a:gdLst/>
              <a:ahLst/>
              <a:cxnLst/>
              <a:rect l="0" t="0" r="0" b="0"/>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4" name="Shape 374"/>
            <p:cNvSpPr/>
            <p:nvPr/>
          </p:nvSpPr>
          <p:spPr>
            <a:xfrm>
              <a:off x="5290150" y="1636700"/>
              <a:ext cx="425025" cy="294100"/>
            </a:xfrm>
            <a:custGeom>
              <a:avLst/>
              <a:gdLst/>
              <a:ahLst/>
              <a:cxnLst/>
              <a:rect l="0" t="0" r="0" b="0"/>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75" name="Shape 375"/>
          <p:cNvGrpSpPr/>
          <p:nvPr/>
        </p:nvGrpSpPr>
        <p:grpSpPr>
          <a:xfrm>
            <a:off x="4862967" y="1492657"/>
            <a:ext cx="359271" cy="376691"/>
            <a:chOff x="5961125" y="1623900"/>
            <a:chExt cx="427450" cy="448175"/>
          </a:xfrm>
        </p:grpSpPr>
        <p:sp>
          <p:nvSpPr>
            <p:cNvPr id="376" name="Shape 376"/>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7" name="Shape 377"/>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8" name="Shape 378"/>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9" name="Shape 379"/>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0" name="Shape 380"/>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1" name="Shape 381"/>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2" name="Shape 382"/>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83" name="Shape 383"/>
          <p:cNvGrpSpPr/>
          <p:nvPr/>
        </p:nvGrpSpPr>
        <p:grpSpPr>
          <a:xfrm>
            <a:off x="5415658" y="1502386"/>
            <a:ext cx="383835" cy="363369"/>
            <a:chOff x="6618700" y="1635475"/>
            <a:chExt cx="456675" cy="432325"/>
          </a:xfrm>
        </p:grpSpPr>
        <p:sp>
          <p:nvSpPr>
            <p:cNvPr id="384" name="Shape 384"/>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5" name="Shape 385"/>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6" name="Shape 386"/>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7" name="Shape 387"/>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8" name="Shape 388"/>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89" name="Shape 389"/>
          <p:cNvGrpSpPr/>
          <p:nvPr/>
        </p:nvGrpSpPr>
        <p:grpSpPr>
          <a:xfrm>
            <a:off x="370746" y="2085798"/>
            <a:ext cx="304008" cy="326513"/>
            <a:chOff x="616425" y="2329600"/>
            <a:chExt cx="361700" cy="388475"/>
          </a:xfrm>
        </p:grpSpPr>
        <p:sp>
          <p:nvSpPr>
            <p:cNvPr id="390" name="Shape 390"/>
            <p:cNvSpPr/>
            <p:nvPr/>
          </p:nvSpPr>
          <p:spPr>
            <a:xfrm>
              <a:off x="616425" y="2329600"/>
              <a:ext cx="361700" cy="388475"/>
            </a:xfrm>
            <a:custGeom>
              <a:avLst/>
              <a:gdLst/>
              <a:ahLst/>
              <a:cxnLst/>
              <a:rect l="0" t="0" r="0" b="0"/>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1" name="Shape 391"/>
            <p:cNvSpPr/>
            <p:nvPr/>
          </p:nvSpPr>
          <p:spPr>
            <a:xfrm>
              <a:off x="704725" y="2545750"/>
              <a:ext cx="185125" cy="25"/>
            </a:xfrm>
            <a:custGeom>
              <a:avLst/>
              <a:gdLst/>
              <a:ahLst/>
              <a:cxnLst/>
              <a:rect l="0" t="0" r="0" b="0"/>
              <a:pathLst>
                <a:path w="7405" h="1" fill="none" extrusionOk="0">
                  <a:moveTo>
                    <a:pt x="7404" y="0"/>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2" name="Shape 392"/>
            <p:cNvSpPr/>
            <p:nvPr/>
          </p:nvSpPr>
          <p:spPr>
            <a:xfrm>
              <a:off x="811875" y="2626125"/>
              <a:ext cx="31075" cy="31075"/>
            </a:xfrm>
            <a:custGeom>
              <a:avLst/>
              <a:gdLst/>
              <a:ahLst/>
              <a:cxnLst/>
              <a:rect l="0" t="0" r="0" b="0"/>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3" name="Shape 393"/>
            <p:cNvSpPr/>
            <p:nvPr/>
          </p:nvSpPr>
          <p:spPr>
            <a:xfrm>
              <a:off x="751000" y="2568275"/>
              <a:ext cx="54200" cy="53600"/>
            </a:xfrm>
            <a:custGeom>
              <a:avLst/>
              <a:gdLst/>
              <a:ahLst/>
              <a:cxnLst/>
              <a:rect l="0" t="0" r="0" b="0"/>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4" name="Shape 394"/>
            <p:cNvSpPr/>
            <p:nvPr/>
          </p:nvSpPr>
          <p:spPr>
            <a:xfrm>
              <a:off x="769875" y="2662650"/>
              <a:ext cx="23775" cy="23775"/>
            </a:xfrm>
            <a:custGeom>
              <a:avLst/>
              <a:gdLst/>
              <a:ahLst/>
              <a:cxnLst/>
              <a:rect l="0" t="0" r="0" b="0"/>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5" name="Shape 395"/>
            <p:cNvSpPr/>
            <p:nvPr/>
          </p:nvSpPr>
          <p:spPr>
            <a:xfrm>
              <a:off x="799700" y="2503125"/>
              <a:ext cx="24375" cy="23775"/>
            </a:xfrm>
            <a:custGeom>
              <a:avLst/>
              <a:gdLst/>
              <a:ahLst/>
              <a:cxnLst/>
              <a:rect l="0" t="0" r="0" b="0"/>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6" name="Shape 396"/>
            <p:cNvSpPr/>
            <p:nvPr/>
          </p:nvSpPr>
          <p:spPr>
            <a:xfrm>
              <a:off x="766825" y="2388050"/>
              <a:ext cx="60925" cy="25"/>
            </a:xfrm>
            <a:custGeom>
              <a:avLst/>
              <a:gdLst/>
              <a:ahLst/>
              <a:cxnLst/>
              <a:rect l="0" t="0" r="0" b="0"/>
              <a:pathLst>
                <a:path w="2437" h="1" fill="none" extrusionOk="0">
                  <a:moveTo>
                    <a:pt x="2436" y="0"/>
                  </a:moveTo>
                  <a:lnTo>
                    <a:pt x="1"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7" name="Shape 397"/>
            <p:cNvSpPr/>
            <p:nvPr/>
          </p:nvSpPr>
          <p:spPr>
            <a:xfrm>
              <a:off x="769875" y="2456250"/>
              <a:ext cx="31075" cy="31075"/>
            </a:xfrm>
            <a:custGeom>
              <a:avLst/>
              <a:gdLst/>
              <a:ahLst/>
              <a:cxnLst/>
              <a:rect l="0" t="0" r="0" b="0"/>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98" name="Shape 398"/>
          <p:cNvGrpSpPr/>
          <p:nvPr/>
        </p:nvGrpSpPr>
        <p:grpSpPr>
          <a:xfrm>
            <a:off x="927557" y="2088865"/>
            <a:ext cx="320377" cy="320377"/>
            <a:chOff x="1278900" y="2333250"/>
            <a:chExt cx="381175" cy="381175"/>
          </a:xfrm>
        </p:grpSpPr>
        <p:sp>
          <p:nvSpPr>
            <p:cNvPr id="399" name="Shape 399"/>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0" name="Shape 400"/>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1" name="Shape 401"/>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2" name="Shape 402"/>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03" name="Shape 403"/>
          <p:cNvGrpSpPr/>
          <p:nvPr/>
        </p:nvGrpSpPr>
        <p:grpSpPr>
          <a:xfrm>
            <a:off x="1492520" y="2088865"/>
            <a:ext cx="320398" cy="320377"/>
            <a:chOff x="1951075" y="2333250"/>
            <a:chExt cx="381200" cy="381175"/>
          </a:xfrm>
        </p:grpSpPr>
        <p:sp>
          <p:nvSpPr>
            <p:cNvPr id="404" name="Shape 404"/>
            <p:cNvSpPr/>
            <p:nvPr/>
          </p:nvSpPr>
          <p:spPr>
            <a:xfrm>
              <a:off x="1951075" y="2333250"/>
              <a:ext cx="381200" cy="381175"/>
            </a:xfrm>
            <a:custGeom>
              <a:avLst/>
              <a:gdLst/>
              <a:ahLst/>
              <a:cxnLst/>
              <a:rect l="0" t="0" r="0" b="0"/>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5" name="Shape 405"/>
            <p:cNvSpPr/>
            <p:nvPr/>
          </p:nvSpPr>
          <p:spPr>
            <a:xfrm>
              <a:off x="2197675" y="2503125"/>
              <a:ext cx="43875" cy="47525"/>
            </a:xfrm>
            <a:custGeom>
              <a:avLst/>
              <a:gdLst/>
              <a:ahLst/>
              <a:cxnLst/>
              <a:rect l="0" t="0" r="0" b="0"/>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6" name="Shape 406"/>
            <p:cNvSpPr/>
            <p:nvPr/>
          </p:nvSpPr>
          <p:spPr>
            <a:xfrm>
              <a:off x="20418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7" name="Shape 407"/>
            <p:cNvSpPr/>
            <p:nvPr/>
          </p:nvSpPr>
          <p:spPr>
            <a:xfrm>
              <a:off x="2041800" y="2584100"/>
              <a:ext cx="199750" cy="41425"/>
            </a:xfrm>
            <a:custGeom>
              <a:avLst/>
              <a:gdLst/>
              <a:ahLst/>
              <a:cxnLst/>
              <a:rect l="0" t="0" r="0" b="0"/>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08" name="Shape 408"/>
          <p:cNvGrpSpPr/>
          <p:nvPr/>
        </p:nvGrpSpPr>
        <p:grpSpPr>
          <a:xfrm>
            <a:off x="2057504" y="2088865"/>
            <a:ext cx="320377" cy="320377"/>
            <a:chOff x="2623275" y="2333250"/>
            <a:chExt cx="381175" cy="381175"/>
          </a:xfrm>
        </p:grpSpPr>
        <p:sp>
          <p:nvSpPr>
            <p:cNvPr id="409" name="Shape 409"/>
            <p:cNvSpPr/>
            <p:nvPr/>
          </p:nvSpPr>
          <p:spPr>
            <a:xfrm>
              <a:off x="2623275" y="2333250"/>
              <a:ext cx="381175" cy="381175"/>
            </a:xfrm>
            <a:custGeom>
              <a:avLst/>
              <a:gdLst/>
              <a:ahLst/>
              <a:cxnLst/>
              <a:rect l="0" t="0" r="0" b="0"/>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0" name="Shape 410"/>
            <p:cNvSpPr/>
            <p:nvPr/>
          </p:nvSpPr>
          <p:spPr>
            <a:xfrm>
              <a:off x="2869875" y="2503125"/>
              <a:ext cx="43875" cy="47525"/>
            </a:xfrm>
            <a:custGeom>
              <a:avLst/>
              <a:gdLst/>
              <a:ahLst/>
              <a:cxnLst/>
              <a:rect l="0" t="0" r="0" b="0"/>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1" name="Shape 411"/>
            <p:cNvSpPr/>
            <p:nvPr/>
          </p:nvSpPr>
          <p:spPr>
            <a:xfrm>
              <a:off x="2714000" y="2503125"/>
              <a:ext cx="43875" cy="47525"/>
            </a:xfrm>
            <a:custGeom>
              <a:avLst/>
              <a:gdLst/>
              <a:ahLst/>
              <a:cxnLst/>
              <a:rect l="0" t="0" r="0" b="0"/>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2" name="Shape 412"/>
            <p:cNvSpPr/>
            <p:nvPr/>
          </p:nvSpPr>
          <p:spPr>
            <a:xfrm>
              <a:off x="2810200" y="2595675"/>
              <a:ext cx="99875" cy="31075"/>
            </a:xfrm>
            <a:custGeom>
              <a:avLst/>
              <a:gdLst/>
              <a:ahLst/>
              <a:cxnLst/>
              <a:rect l="0" t="0" r="0" b="0"/>
              <a:pathLst>
                <a:path w="3995" h="1243" fill="none" extrusionOk="0">
                  <a:moveTo>
                    <a:pt x="1" y="1242"/>
                  </a:moveTo>
                  <a:lnTo>
                    <a:pt x="3995"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13" name="Shape 413"/>
          <p:cNvGrpSpPr/>
          <p:nvPr/>
        </p:nvGrpSpPr>
        <p:grpSpPr>
          <a:xfrm>
            <a:off x="2697208" y="2033603"/>
            <a:ext cx="170936" cy="426826"/>
            <a:chOff x="3384375" y="2267500"/>
            <a:chExt cx="203375" cy="507825"/>
          </a:xfrm>
        </p:grpSpPr>
        <p:sp>
          <p:nvSpPr>
            <p:cNvPr id="414" name="Shape 414"/>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5" name="Shape 415"/>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16" name="Shape 416"/>
          <p:cNvGrpSpPr/>
          <p:nvPr/>
        </p:nvGrpSpPr>
        <p:grpSpPr>
          <a:xfrm>
            <a:off x="3842516" y="2087836"/>
            <a:ext cx="140237" cy="318339"/>
            <a:chOff x="4747025" y="2332025"/>
            <a:chExt cx="166850" cy="378750"/>
          </a:xfrm>
        </p:grpSpPr>
        <p:sp>
          <p:nvSpPr>
            <p:cNvPr id="417" name="Shape 417"/>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8" name="Shape 418"/>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19" name="Shape 419"/>
          <p:cNvGrpSpPr/>
          <p:nvPr/>
        </p:nvGrpSpPr>
        <p:grpSpPr>
          <a:xfrm>
            <a:off x="3274989" y="2035641"/>
            <a:ext cx="145343" cy="422729"/>
            <a:chOff x="4071800" y="2269925"/>
            <a:chExt cx="172925" cy="502950"/>
          </a:xfrm>
        </p:grpSpPr>
        <p:sp>
          <p:nvSpPr>
            <p:cNvPr id="420" name="Shape 420"/>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1" name="Shape 421"/>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422" name="Shape 422"/>
          <p:cNvSpPr/>
          <p:nvPr/>
        </p:nvSpPr>
        <p:spPr>
          <a:xfrm>
            <a:off x="4317610" y="2080241"/>
            <a:ext cx="320377" cy="337775"/>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423" name="Shape 423"/>
          <p:cNvGrpSpPr/>
          <p:nvPr/>
        </p:nvGrpSpPr>
        <p:grpSpPr>
          <a:xfrm>
            <a:off x="4872695" y="2086302"/>
            <a:ext cx="345970" cy="325504"/>
            <a:chOff x="5972700" y="2330200"/>
            <a:chExt cx="411625" cy="387275"/>
          </a:xfrm>
        </p:grpSpPr>
        <p:sp>
          <p:nvSpPr>
            <p:cNvPr id="424" name="Shape 424"/>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5" name="Shape 425"/>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26" name="Shape 426"/>
          <p:cNvGrpSpPr/>
          <p:nvPr/>
        </p:nvGrpSpPr>
        <p:grpSpPr>
          <a:xfrm>
            <a:off x="467992" y="2614430"/>
            <a:ext cx="109538" cy="399195"/>
            <a:chOff x="732125" y="2958550"/>
            <a:chExt cx="130325" cy="474950"/>
          </a:xfrm>
        </p:grpSpPr>
        <p:sp>
          <p:nvSpPr>
            <p:cNvPr id="427" name="Shape 427"/>
            <p:cNvSpPr/>
            <p:nvPr/>
          </p:nvSpPr>
          <p:spPr>
            <a:xfrm>
              <a:off x="732125" y="2958550"/>
              <a:ext cx="130325" cy="474950"/>
            </a:xfrm>
            <a:custGeom>
              <a:avLst/>
              <a:gdLst/>
              <a:ahLst/>
              <a:cxnLst/>
              <a:rect l="0" t="0" r="0" b="0"/>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8" name="Shape 428"/>
            <p:cNvSpPr/>
            <p:nvPr/>
          </p:nvSpPr>
          <p:spPr>
            <a:xfrm>
              <a:off x="756475" y="3090675"/>
              <a:ext cx="81625" cy="318475"/>
            </a:xfrm>
            <a:custGeom>
              <a:avLst/>
              <a:gdLst/>
              <a:ahLst/>
              <a:cxnLst/>
              <a:rect l="0" t="0" r="0" b="0"/>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9" name="Shape 429"/>
            <p:cNvSpPr/>
            <p:nvPr/>
          </p:nvSpPr>
          <p:spPr>
            <a:xfrm>
              <a:off x="802750" y="3129050"/>
              <a:ext cx="13425" cy="25"/>
            </a:xfrm>
            <a:custGeom>
              <a:avLst/>
              <a:gdLst/>
              <a:ahLst/>
              <a:cxnLst/>
              <a:rect l="0" t="0" r="0" b="0"/>
              <a:pathLst>
                <a:path w="537" h="1" fill="none" extrusionOk="0">
                  <a:moveTo>
                    <a:pt x="536" y="0"/>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0" name="Shape 430"/>
            <p:cNvSpPr/>
            <p:nvPr/>
          </p:nvSpPr>
          <p:spPr>
            <a:xfrm>
              <a:off x="802750" y="3162525"/>
              <a:ext cx="13425" cy="25"/>
            </a:xfrm>
            <a:custGeom>
              <a:avLst/>
              <a:gdLst/>
              <a:ahLst/>
              <a:cxnLst/>
              <a:rect l="0" t="0" r="0" b="0"/>
              <a:pathLst>
                <a:path w="537" h="1" fill="none" extrusionOk="0">
                  <a:moveTo>
                    <a:pt x="536" y="1"/>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1" name="Shape 431"/>
            <p:cNvSpPr/>
            <p:nvPr/>
          </p:nvSpPr>
          <p:spPr>
            <a:xfrm>
              <a:off x="802750" y="3196025"/>
              <a:ext cx="13425" cy="25"/>
            </a:xfrm>
            <a:custGeom>
              <a:avLst/>
              <a:gdLst/>
              <a:ahLst/>
              <a:cxnLst/>
              <a:rect l="0" t="0" r="0" b="0"/>
              <a:pathLst>
                <a:path w="537" h="1" fill="none" extrusionOk="0">
                  <a:moveTo>
                    <a:pt x="536" y="0"/>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2" name="Shape 432"/>
            <p:cNvSpPr/>
            <p:nvPr/>
          </p:nvSpPr>
          <p:spPr>
            <a:xfrm>
              <a:off x="802750" y="3229500"/>
              <a:ext cx="13425" cy="25"/>
            </a:xfrm>
            <a:custGeom>
              <a:avLst/>
              <a:gdLst/>
              <a:ahLst/>
              <a:cxnLst/>
              <a:rect l="0" t="0" r="0" b="0"/>
              <a:pathLst>
                <a:path w="537" h="1" fill="none" extrusionOk="0">
                  <a:moveTo>
                    <a:pt x="536" y="1"/>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3" name="Shape 433"/>
            <p:cNvSpPr/>
            <p:nvPr/>
          </p:nvSpPr>
          <p:spPr>
            <a:xfrm>
              <a:off x="802750" y="3263000"/>
              <a:ext cx="13425" cy="25"/>
            </a:xfrm>
            <a:custGeom>
              <a:avLst/>
              <a:gdLst/>
              <a:ahLst/>
              <a:cxnLst/>
              <a:rect l="0" t="0" r="0" b="0"/>
              <a:pathLst>
                <a:path w="537" h="1" fill="none" extrusionOk="0">
                  <a:moveTo>
                    <a:pt x="536" y="0"/>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4" name="Shape 434"/>
            <p:cNvSpPr/>
            <p:nvPr/>
          </p:nvSpPr>
          <p:spPr>
            <a:xfrm>
              <a:off x="802750" y="3296475"/>
              <a:ext cx="13425" cy="25"/>
            </a:xfrm>
            <a:custGeom>
              <a:avLst/>
              <a:gdLst/>
              <a:ahLst/>
              <a:cxnLst/>
              <a:rect l="0" t="0" r="0" b="0"/>
              <a:pathLst>
                <a:path w="537" h="1" fill="none" extrusionOk="0">
                  <a:moveTo>
                    <a:pt x="536" y="1"/>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435" name="Shape 435"/>
          <p:cNvSpPr/>
          <p:nvPr/>
        </p:nvSpPr>
        <p:spPr>
          <a:xfrm>
            <a:off x="1484912" y="2598659"/>
            <a:ext cx="335737" cy="430924"/>
          </a:xfrm>
          <a:custGeom>
            <a:avLst/>
            <a:gdLst/>
            <a:ahLst/>
            <a:cxnLst/>
            <a:rect l="0" t="0" r="0" b="0"/>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6" name="Shape 436"/>
          <p:cNvSpPr/>
          <p:nvPr/>
        </p:nvSpPr>
        <p:spPr>
          <a:xfrm>
            <a:off x="963404" y="2598659"/>
            <a:ext cx="248745" cy="430924"/>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437" name="Shape 437"/>
          <p:cNvGrpSpPr/>
          <p:nvPr/>
        </p:nvGrpSpPr>
        <p:grpSpPr>
          <a:xfrm>
            <a:off x="2023737" y="2627227"/>
            <a:ext cx="387932" cy="367466"/>
            <a:chOff x="2583100" y="2973775"/>
            <a:chExt cx="461550" cy="437200"/>
          </a:xfrm>
        </p:grpSpPr>
        <p:sp>
          <p:nvSpPr>
            <p:cNvPr id="438" name="Shape 438"/>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9" name="Shape 439"/>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440" name="Shape 440"/>
          <p:cNvSpPr/>
          <p:nvPr/>
        </p:nvSpPr>
        <p:spPr>
          <a:xfrm>
            <a:off x="3734681" y="2636021"/>
            <a:ext cx="356203" cy="356203"/>
          </a:xfrm>
          <a:custGeom>
            <a:avLst/>
            <a:gdLst/>
            <a:ahLst/>
            <a:cxnLst/>
            <a:rect l="0" t="0" r="0" b="0"/>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441" name="Shape 441"/>
          <p:cNvGrpSpPr/>
          <p:nvPr/>
        </p:nvGrpSpPr>
        <p:grpSpPr>
          <a:xfrm>
            <a:off x="4263186" y="2655383"/>
            <a:ext cx="435021" cy="323445"/>
            <a:chOff x="5247525" y="3007275"/>
            <a:chExt cx="517575" cy="384825"/>
          </a:xfrm>
        </p:grpSpPr>
        <p:sp>
          <p:nvSpPr>
            <p:cNvPr id="442" name="Shape 442"/>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3" name="Shape 443"/>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4" name="Shape 444"/>
          <p:cNvGrpSpPr/>
          <p:nvPr/>
        </p:nvGrpSpPr>
        <p:grpSpPr>
          <a:xfrm>
            <a:off x="3174171" y="2636955"/>
            <a:ext cx="342881" cy="350068"/>
            <a:chOff x="3951850" y="2985350"/>
            <a:chExt cx="407950" cy="416500"/>
          </a:xfrm>
        </p:grpSpPr>
        <p:sp>
          <p:nvSpPr>
            <p:cNvPr id="445" name="Shape 445"/>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6" name="Shape 446"/>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7" name="Shape 447"/>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8" name="Shape 448"/>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9" name="Shape 449"/>
          <p:cNvGrpSpPr/>
          <p:nvPr/>
        </p:nvGrpSpPr>
        <p:grpSpPr>
          <a:xfrm>
            <a:off x="330844" y="3226503"/>
            <a:ext cx="397136" cy="305017"/>
            <a:chOff x="568950" y="3686775"/>
            <a:chExt cx="472500" cy="362900"/>
          </a:xfrm>
        </p:grpSpPr>
        <p:sp>
          <p:nvSpPr>
            <p:cNvPr id="450" name="Shape 450"/>
            <p:cNvSpPr/>
            <p:nvPr/>
          </p:nvSpPr>
          <p:spPr>
            <a:xfrm>
              <a:off x="568950" y="3686775"/>
              <a:ext cx="472500" cy="362900"/>
            </a:xfrm>
            <a:custGeom>
              <a:avLst/>
              <a:gdLst/>
              <a:ahLst/>
              <a:cxnLst/>
              <a:rect l="0" t="0" r="0" b="0"/>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1" name="Shape 451"/>
            <p:cNvSpPr/>
            <p:nvPr/>
          </p:nvSpPr>
          <p:spPr>
            <a:xfrm>
              <a:off x="645650" y="3820725"/>
              <a:ext cx="34125" cy="34125"/>
            </a:xfrm>
            <a:custGeom>
              <a:avLst/>
              <a:gdLst/>
              <a:ahLst/>
              <a:cxnLst/>
              <a:rect l="0" t="0" r="0" b="0"/>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2" name="Shape 452"/>
            <p:cNvSpPr/>
            <p:nvPr/>
          </p:nvSpPr>
          <p:spPr>
            <a:xfrm>
              <a:off x="747950" y="3753750"/>
              <a:ext cx="85275" cy="12200"/>
            </a:xfrm>
            <a:custGeom>
              <a:avLst/>
              <a:gdLst/>
              <a:ahLst/>
              <a:cxnLst/>
              <a:rect l="0" t="0" r="0" b="0"/>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453" name="Shape 453"/>
          <p:cNvSpPr/>
          <p:nvPr/>
        </p:nvSpPr>
        <p:spPr>
          <a:xfrm>
            <a:off x="4907685" y="2619652"/>
            <a:ext cx="270220" cy="388962"/>
          </a:xfrm>
          <a:custGeom>
            <a:avLst/>
            <a:gdLst/>
            <a:ahLst/>
            <a:cxnLst/>
            <a:rect l="0" t="0" r="0" b="0"/>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454" name="Shape 454"/>
          <p:cNvGrpSpPr/>
          <p:nvPr/>
        </p:nvGrpSpPr>
        <p:grpSpPr>
          <a:xfrm>
            <a:off x="898896" y="3252096"/>
            <a:ext cx="377699" cy="253852"/>
            <a:chOff x="1244800" y="3717225"/>
            <a:chExt cx="449375" cy="302025"/>
          </a:xfrm>
        </p:grpSpPr>
        <p:sp>
          <p:nvSpPr>
            <p:cNvPr id="455" name="Shape 455"/>
            <p:cNvSpPr/>
            <p:nvPr/>
          </p:nvSpPr>
          <p:spPr>
            <a:xfrm>
              <a:off x="1244800" y="3717225"/>
              <a:ext cx="449375" cy="302025"/>
            </a:xfrm>
            <a:custGeom>
              <a:avLst/>
              <a:gdLst/>
              <a:ahLst/>
              <a:cxnLst/>
              <a:rect l="0" t="0" r="0" b="0"/>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6" name="Shape 456"/>
            <p:cNvSpPr/>
            <p:nvPr/>
          </p:nvSpPr>
          <p:spPr>
            <a:xfrm>
              <a:off x="1244800" y="3795150"/>
              <a:ext cx="449375" cy="25"/>
            </a:xfrm>
            <a:custGeom>
              <a:avLst/>
              <a:gdLst/>
              <a:ahLst/>
              <a:cxnLst/>
              <a:rect l="0" t="0" r="0" b="0"/>
              <a:pathLst>
                <a:path w="17975" h="1" fill="none" extrusionOk="0">
                  <a:moveTo>
                    <a:pt x="17974" y="1"/>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7" name="Shape 457"/>
            <p:cNvSpPr/>
            <p:nvPr/>
          </p:nvSpPr>
          <p:spPr>
            <a:xfrm>
              <a:off x="1244800" y="3853000"/>
              <a:ext cx="449375" cy="25"/>
            </a:xfrm>
            <a:custGeom>
              <a:avLst/>
              <a:gdLst/>
              <a:ahLst/>
              <a:cxnLst/>
              <a:rect l="0" t="0" r="0" b="0"/>
              <a:pathLst>
                <a:path w="17975" h="1" fill="none" extrusionOk="0">
                  <a:moveTo>
                    <a:pt x="0" y="0"/>
                  </a:moveTo>
                  <a:lnTo>
                    <a:pt x="17974"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8" name="Shape 458"/>
            <p:cNvSpPr/>
            <p:nvPr/>
          </p:nvSpPr>
          <p:spPr>
            <a:xfrm>
              <a:off x="1302625" y="3893800"/>
              <a:ext cx="161375" cy="25"/>
            </a:xfrm>
            <a:custGeom>
              <a:avLst/>
              <a:gdLst/>
              <a:ahLst/>
              <a:cxnLst/>
              <a:rect l="0" t="0" r="0" b="0"/>
              <a:pathLst>
                <a:path w="6455" h="1" fill="none" extrusionOk="0">
                  <a:moveTo>
                    <a:pt x="6455" y="0"/>
                  </a:moveTo>
                  <a:lnTo>
                    <a:pt x="1"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9" name="Shape 459"/>
            <p:cNvSpPr/>
            <p:nvPr/>
          </p:nvSpPr>
          <p:spPr>
            <a:xfrm>
              <a:off x="1302625" y="3933975"/>
              <a:ext cx="110250" cy="25"/>
            </a:xfrm>
            <a:custGeom>
              <a:avLst/>
              <a:gdLst/>
              <a:ahLst/>
              <a:cxnLst/>
              <a:rect l="0" t="0" r="0" b="0"/>
              <a:pathLst>
                <a:path w="4410" h="1" fill="none" extrusionOk="0">
                  <a:moveTo>
                    <a:pt x="4409" y="1"/>
                  </a:moveTo>
                  <a:lnTo>
                    <a:pt x="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0" name="Shape 460"/>
            <p:cNvSpPr/>
            <p:nvPr/>
          </p:nvSpPr>
          <p:spPr>
            <a:xfrm>
              <a:off x="1572975" y="3899875"/>
              <a:ext cx="62125" cy="40225"/>
            </a:xfrm>
            <a:custGeom>
              <a:avLst/>
              <a:gdLst/>
              <a:ahLst/>
              <a:cxnLst/>
              <a:rect l="0" t="0" r="0" b="0"/>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61" name="Shape 461"/>
          <p:cNvGrpSpPr/>
          <p:nvPr/>
        </p:nvGrpSpPr>
        <p:grpSpPr>
          <a:xfrm>
            <a:off x="1468986" y="3232639"/>
            <a:ext cx="367466" cy="287114"/>
            <a:chOff x="1923075" y="3694075"/>
            <a:chExt cx="437200" cy="341600"/>
          </a:xfrm>
        </p:grpSpPr>
        <p:sp>
          <p:nvSpPr>
            <p:cNvPr id="462" name="Shape 462"/>
            <p:cNvSpPr/>
            <p:nvPr/>
          </p:nvSpPr>
          <p:spPr>
            <a:xfrm>
              <a:off x="22476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3" name="Shape 463"/>
            <p:cNvSpPr/>
            <p:nvPr/>
          </p:nvSpPr>
          <p:spPr>
            <a:xfrm>
              <a:off x="20351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4" name="Shape 464"/>
            <p:cNvSpPr/>
            <p:nvPr/>
          </p:nvSpPr>
          <p:spPr>
            <a:xfrm>
              <a:off x="1923075" y="3694075"/>
              <a:ext cx="437200" cy="280100"/>
            </a:xfrm>
            <a:custGeom>
              <a:avLst/>
              <a:gdLst/>
              <a:ahLst/>
              <a:cxnLst/>
              <a:rect l="0" t="0" r="0" b="0"/>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5" name="Shape 465"/>
            <p:cNvSpPr/>
            <p:nvPr/>
          </p:nvSpPr>
          <p:spPr>
            <a:xfrm>
              <a:off x="2261000" y="3781750"/>
              <a:ext cx="48725" cy="108400"/>
            </a:xfrm>
            <a:custGeom>
              <a:avLst/>
              <a:gdLst/>
              <a:ahLst/>
              <a:cxnLst/>
              <a:rect l="0" t="0" r="0" b="0"/>
              <a:pathLst>
                <a:path w="1949" h="4336" fill="none" extrusionOk="0">
                  <a:moveTo>
                    <a:pt x="1" y="4336"/>
                  </a:moveTo>
                  <a:lnTo>
                    <a:pt x="1949"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6" name="Shape 466"/>
            <p:cNvSpPr/>
            <p:nvPr/>
          </p:nvSpPr>
          <p:spPr>
            <a:xfrm>
              <a:off x="2225675" y="3780550"/>
              <a:ext cx="32300" cy="113875"/>
            </a:xfrm>
            <a:custGeom>
              <a:avLst/>
              <a:gdLst/>
              <a:ahLst/>
              <a:cxnLst/>
              <a:rect l="0" t="0" r="0" b="0"/>
              <a:pathLst>
                <a:path w="1292" h="4555" fill="none" extrusionOk="0">
                  <a:moveTo>
                    <a:pt x="1" y="4554"/>
                  </a:moveTo>
                  <a:lnTo>
                    <a:pt x="1292"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7" name="Shape 467"/>
            <p:cNvSpPr/>
            <p:nvPr/>
          </p:nvSpPr>
          <p:spPr>
            <a:xfrm>
              <a:off x="2190375" y="3779325"/>
              <a:ext cx="15850" cy="119350"/>
            </a:xfrm>
            <a:custGeom>
              <a:avLst/>
              <a:gdLst/>
              <a:ahLst/>
              <a:cxnLst/>
              <a:rect l="0" t="0" r="0" b="0"/>
              <a:pathLst>
                <a:path w="634" h="4774" fill="none" extrusionOk="0">
                  <a:moveTo>
                    <a:pt x="0" y="4774"/>
                  </a:moveTo>
                  <a:lnTo>
                    <a:pt x="634"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8" name="Shape 468"/>
            <p:cNvSpPr/>
            <p:nvPr/>
          </p:nvSpPr>
          <p:spPr>
            <a:xfrm>
              <a:off x="2154450" y="3777500"/>
              <a:ext cx="1250" cy="126050"/>
            </a:xfrm>
            <a:custGeom>
              <a:avLst/>
              <a:gdLst/>
              <a:ahLst/>
              <a:cxnLst/>
              <a:rect l="0" t="0" r="0" b="0"/>
              <a:pathLst>
                <a:path w="50" h="5042" fill="none" extrusionOk="0">
                  <a:moveTo>
                    <a:pt x="49" y="5042"/>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9" name="Shape 469"/>
            <p:cNvSpPr/>
            <p:nvPr/>
          </p:nvSpPr>
          <p:spPr>
            <a:xfrm>
              <a:off x="2103300" y="3776275"/>
              <a:ext cx="17075" cy="131550"/>
            </a:xfrm>
            <a:custGeom>
              <a:avLst/>
              <a:gdLst/>
              <a:ahLst/>
              <a:cxnLst/>
              <a:rect l="0" t="0" r="0" b="0"/>
              <a:pathLst>
                <a:path w="683" h="5262" fill="none" extrusionOk="0">
                  <a:moveTo>
                    <a:pt x="683" y="5261"/>
                  </a:moveTo>
                  <a:lnTo>
                    <a:pt x="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0" name="Shape 470"/>
            <p:cNvSpPr/>
            <p:nvPr/>
          </p:nvSpPr>
          <p:spPr>
            <a:xfrm>
              <a:off x="2051550" y="3775050"/>
              <a:ext cx="34125" cy="137025"/>
            </a:xfrm>
            <a:custGeom>
              <a:avLst/>
              <a:gdLst/>
              <a:ahLst/>
              <a:cxnLst/>
              <a:rect l="0" t="0" r="0" b="0"/>
              <a:pathLst>
                <a:path w="1365" h="5481" fill="none" extrusionOk="0">
                  <a:moveTo>
                    <a:pt x="1364" y="5481"/>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71" name="Shape 471"/>
          <p:cNvGrpSpPr/>
          <p:nvPr/>
        </p:nvGrpSpPr>
        <p:grpSpPr>
          <a:xfrm>
            <a:off x="2037542" y="3228037"/>
            <a:ext cx="360301" cy="295813"/>
            <a:chOff x="2599525" y="3688600"/>
            <a:chExt cx="428675" cy="351950"/>
          </a:xfrm>
        </p:grpSpPr>
        <p:sp>
          <p:nvSpPr>
            <p:cNvPr id="472" name="Shape 472"/>
            <p:cNvSpPr/>
            <p:nvPr/>
          </p:nvSpPr>
          <p:spPr>
            <a:xfrm>
              <a:off x="2599525" y="3688600"/>
              <a:ext cx="428675" cy="168675"/>
            </a:xfrm>
            <a:custGeom>
              <a:avLst/>
              <a:gdLst/>
              <a:ahLst/>
              <a:cxnLst/>
              <a:rect l="0" t="0" r="0" b="0"/>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3" name="Shape 473"/>
            <p:cNvSpPr/>
            <p:nvPr/>
          </p:nvSpPr>
          <p:spPr>
            <a:xfrm>
              <a:off x="2792550" y="3862125"/>
              <a:ext cx="42650" cy="23775"/>
            </a:xfrm>
            <a:custGeom>
              <a:avLst/>
              <a:gdLst/>
              <a:ahLst/>
              <a:cxnLst/>
              <a:rect l="0" t="0" r="0" b="0"/>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4" name="Shape 474"/>
            <p:cNvSpPr/>
            <p:nvPr/>
          </p:nvSpPr>
          <p:spPr>
            <a:xfrm>
              <a:off x="2599525" y="3852375"/>
              <a:ext cx="428675" cy="188175"/>
            </a:xfrm>
            <a:custGeom>
              <a:avLst/>
              <a:gdLst/>
              <a:ahLst/>
              <a:cxnLst/>
              <a:rect l="0" t="0" r="0" b="0"/>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75" name="Shape 475"/>
          <p:cNvGrpSpPr/>
          <p:nvPr/>
        </p:nvGrpSpPr>
        <p:grpSpPr>
          <a:xfrm>
            <a:off x="2619924" y="3207571"/>
            <a:ext cx="333699" cy="329076"/>
            <a:chOff x="3292425" y="3664250"/>
            <a:chExt cx="397025" cy="391525"/>
          </a:xfrm>
        </p:grpSpPr>
        <p:sp>
          <p:nvSpPr>
            <p:cNvPr id="476" name="Shape 476"/>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7" name="Shape 477"/>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8" name="Shape 478"/>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79" name="Shape 479"/>
          <p:cNvGrpSpPr/>
          <p:nvPr/>
        </p:nvGrpSpPr>
        <p:grpSpPr>
          <a:xfrm>
            <a:off x="3157781" y="3250037"/>
            <a:ext cx="369525" cy="268182"/>
            <a:chOff x="3932350" y="3714775"/>
            <a:chExt cx="439650" cy="319075"/>
          </a:xfrm>
        </p:grpSpPr>
        <p:sp>
          <p:nvSpPr>
            <p:cNvPr id="480" name="Shape 480"/>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1" name="Shape 481"/>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2" name="Shape 482"/>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3" name="Shape 483"/>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4" name="Shape 484"/>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85" name="Shape 485"/>
          <p:cNvGrpSpPr/>
          <p:nvPr/>
        </p:nvGrpSpPr>
        <p:grpSpPr>
          <a:xfrm>
            <a:off x="3722765" y="3250037"/>
            <a:ext cx="369504" cy="268182"/>
            <a:chOff x="4604550" y="3714775"/>
            <a:chExt cx="439625" cy="319075"/>
          </a:xfrm>
        </p:grpSpPr>
        <p:sp>
          <p:nvSpPr>
            <p:cNvPr id="486" name="Shape 486"/>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7" name="Shape 487"/>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88" name="Shape 488"/>
          <p:cNvGrpSpPr/>
          <p:nvPr/>
        </p:nvGrpSpPr>
        <p:grpSpPr>
          <a:xfrm>
            <a:off x="4301050" y="3222406"/>
            <a:ext cx="353136" cy="313737"/>
            <a:chOff x="5292575" y="3681900"/>
            <a:chExt cx="420150" cy="373275"/>
          </a:xfrm>
        </p:grpSpPr>
        <p:sp>
          <p:nvSpPr>
            <p:cNvPr id="489" name="Shape 489"/>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0" name="Shape 490"/>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1" name="Shape 491"/>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2" name="Shape 492"/>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3" name="Shape 493"/>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4" name="Shape 494"/>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5" name="Shape 495"/>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96" name="Shape 496"/>
          <p:cNvGrpSpPr/>
          <p:nvPr/>
        </p:nvGrpSpPr>
        <p:grpSpPr>
          <a:xfrm>
            <a:off x="4846073" y="3182482"/>
            <a:ext cx="393059" cy="393059"/>
            <a:chOff x="5941025" y="3634400"/>
            <a:chExt cx="467650" cy="467650"/>
          </a:xfrm>
        </p:grpSpPr>
        <p:sp>
          <p:nvSpPr>
            <p:cNvPr id="497" name="Shape 497"/>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8" name="Shape 498"/>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9" name="Shape 499"/>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0" name="Shape 500"/>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1" name="Shape 501"/>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2" name="Shape 502"/>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03" name="Shape 503"/>
          <p:cNvGrpSpPr/>
          <p:nvPr/>
        </p:nvGrpSpPr>
        <p:grpSpPr>
          <a:xfrm>
            <a:off x="5436146" y="3207571"/>
            <a:ext cx="342881" cy="342902"/>
            <a:chOff x="6643075" y="3664250"/>
            <a:chExt cx="407950" cy="407975"/>
          </a:xfrm>
        </p:grpSpPr>
        <p:sp>
          <p:nvSpPr>
            <p:cNvPr id="504" name="Shape 504"/>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5" name="Shape 505"/>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06" name="Shape 506"/>
          <p:cNvGrpSpPr/>
          <p:nvPr/>
        </p:nvGrpSpPr>
        <p:grpSpPr>
          <a:xfrm>
            <a:off x="336979" y="3758224"/>
            <a:ext cx="371564" cy="371543"/>
            <a:chOff x="576250" y="4319400"/>
            <a:chExt cx="442075" cy="442050"/>
          </a:xfrm>
        </p:grpSpPr>
        <p:sp>
          <p:nvSpPr>
            <p:cNvPr id="507" name="Shape 507"/>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8" name="Shape 508"/>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9" name="Shape 509"/>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0" name="Shape 510"/>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11" name="Shape 511"/>
          <p:cNvSpPr/>
          <p:nvPr/>
        </p:nvSpPr>
        <p:spPr>
          <a:xfrm>
            <a:off x="886643" y="3830522"/>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2" name="Shape 512"/>
          <p:cNvSpPr/>
          <p:nvPr/>
        </p:nvSpPr>
        <p:spPr>
          <a:xfrm>
            <a:off x="3177366" y="3773702"/>
            <a:ext cx="340843" cy="340864"/>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3" name="Shape 513"/>
          <p:cNvSpPr/>
          <p:nvPr/>
        </p:nvSpPr>
        <p:spPr>
          <a:xfrm>
            <a:off x="2612360" y="3795199"/>
            <a:ext cx="340843" cy="297873"/>
          </a:xfrm>
          <a:custGeom>
            <a:avLst/>
            <a:gdLst/>
            <a:ahLst/>
            <a:cxnLst/>
            <a:rect l="0" t="0" r="0" b="0"/>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4" name="Shape 514"/>
          <p:cNvSpPr/>
          <p:nvPr/>
        </p:nvSpPr>
        <p:spPr>
          <a:xfrm>
            <a:off x="3740837" y="3772168"/>
            <a:ext cx="343911" cy="343932"/>
          </a:xfrm>
          <a:custGeom>
            <a:avLst/>
            <a:gdLst/>
            <a:ahLst/>
            <a:cxnLst/>
            <a:rect l="0" t="0" r="0" b="0"/>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515" name="Shape 515"/>
          <p:cNvGrpSpPr/>
          <p:nvPr/>
        </p:nvGrpSpPr>
        <p:grpSpPr>
          <a:xfrm>
            <a:off x="4280584" y="3777157"/>
            <a:ext cx="394068" cy="325504"/>
            <a:chOff x="5268225" y="4341925"/>
            <a:chExt cx="468850" cy="387275"/>
          </a:xfrm>
        </p:grpSpPr>
        <p:sp>
          <p:nvSpPr>
            <p:cNvPr id="516" name="Shape 516"/>
            <p:cNvSpPr/>
            <p:nvPr/>
          </p:nvSpPr>
          <p:spPr>
            <a:xfrm>
              <a:off x="5652425" y="4676800"/>
              <a:ext cx="65775" cy="52400"/>
            </a:xfrm>
            <a:custGeom>
              <a:avLst/>
              <a:gdLst/>
              <a:ahLst/>
              <a:cxnLst/>
              <a:rect l="0" t="0" r="0" b="0"/>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7" name="Shape 517"/>
            <p:cNvSpPr/>
            <p:nvPr/>
          </p:nvSpPr>
          <p:spPr>
            <a:xfrm>
              <a:off x="5287100" y="4676800"/>
              <a:ext cx="65775" cy="52400"/>
            </a:xfrm>
            <a:custGeom>
              <a:avLst/>
              <a:gdLst/>
              <a:ahLst/>
              <a:cxnLst/>
              <a:rect l="0" t="0" r="0" b="0"/>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8" name="Shape 518"/>
            <p:cNvSpPr/>
            <p:nvPr/>
          </p:nvSpPr>
          <p:spPr>
            <a:xfrm>
              <a:off x="5268225" y="4341925"/>
              <a:ext cx="468850" cy="333075"/>
            </a:xfrm>
            <a:custGeom>
              <a:avLst/>
              <a:gdLst/>
              <a:ahLst/>
              <a:cxnLst/>
              <a:rect l="0" t="0" r="0" b="0"/>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9" name="Shape 519"/>
            <p:cNvSpPr/>
            <p:nvPr/>
          </p:nvSpPr>
          <p:spPr>
            <a:xfrm>
              <a:off x="5351025" y="4375400"/>
              <a:ext cx="303250" cy="149825"/>
            </a:xfrm>
            <a:custGeom>
              <a:avLst/>
              <a:gdLst/>
              <a:ahLst/>
              <a:cxnLst/>
              <a:rect l="0" t="0" r="0" b="0"/>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0" name="Shape 520"/>
            <p:cNvSpPr/>
            <p:nvPr/>
          </p:nvSpPr>
          <p:spPr>
            <a:xfrm>
              <a:off x="5326675" y="4569025"/>
              <a:ext cx="81000" cy="65175"/>
            </a:xfrm>
            <a:custGeom>
              <a:avLst/>
              <a:gdLst/>
              <a:ahLst/>
              <a:cxnLst/>
              <a:rect l="0" t="0" r="0" b="0"/>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1" name="Shape 521"/>
            <p:cNvSpPr/>
            <p:nvPr/>
          </p:nvSpPr>
          <p:spPr>
            <a:xfrm>
              <a:off x="5447225" y="4615925"/>
              <a:ext cx="110850" cy="25"/>
            </a:xfrm>
            <a:custGeom>
              <a:avLst/>
              <a:gdLst/>
              <a:ahLst/>
              <a:cxnLst/>
              <a:rect l="0" t="0" r="0" b="0"/>
              <a:pathLst>
                <a:path w="4434" h="1" fill="none" extrusionOk="0">
                  <a:moveTo>
                    <a:pt x="1" y="0"/>
                  </a:moveTo>
                  <a:lnTo>
                    <a:pt x="4434"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2" name="Shape 522"/>
            <p:cNvSpPr/>
            <p:nvPr/>
          </p:nvSpPr>
          <p:spPr>
            <a:xfrm>
              <a:off x="5439925" y="4589125"/>
              <a:ext cx="125450" cy="25"/>
            </a:xfrm>
            <a:custGeom>
              <a:avLst/>
              <a:gdLst/>
              <a:ahLst/>
              <a:cxnLst/>
              <a:rect l="0" t="0" r="0" b="0"/>
              <a:pathLst>
                <a:path w="5018" h="1" fill="none" extrusionOk="0">
                  <a:moveTo>
                    <a:pt x="1" y="0"/>
                  </a:moveTo>
                  <a:lnTo>
                    <a:pt x="5018"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3" name="Shape 523"/>
            <p:cNvSpPr/>
            <p:nvPr/>
          </p:nvSpPr>
          <p:spPr>
            <a:xfrm>
              <a:off x="5597625" y="4569025"/>
              <a:ext cx="81000" cy="65175"/>
            </a:xfrm>
            <a:custGeom>
              <a:avLst/>
              <a:gdLst/>
              <a:ahLst/>
              <a:cxnLst/>
              <a:rect l="0" t="0" r="0" b="0"/>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24" name="Shape 524"/>
          <p:cNvGrpSpPr/>
          <p:nvPr/>
        </p:nvGrpSpPr>
        <p:grpSpPr>
          <a:xfrm>
            <a:off x="4865530" y="3766924"/>
            <a:ext cx="354144" cy="354144"/>
            <a:chOff x="5964175" y="4329750"/>
            <a:chExt cx="421350" cy="421350"/>
          </a:xfrm>
        </p:grpSpPr>
        <p:sp>
          <p:nvSpPr>
            <p:cNvPr id="525" name="Shape 525"/>
            <p:cNvSpPr/>
            <p:nvPr/>
          </p:nvSpPr>
          <p:spPr>
            <a:xfrm>
              <a:off x="5964175" y="4329750"/>
              <a:ext cx="421350" cy="421350"/>
            </a:xfrm>
            <a:custGeom>
              <a:avLst/>
              <a:gdLst/>
              <a:ahLst/>
              <a:cxnLst/>
              <a:rect l="0" t="0" r="0" b="0"/>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6" name="Shape 526"/>
            <p:cNvSpPr/>
            <p:nvPr/>
          </p:nvSpPr>
          <p:spPr>
            <a:xfrm>
              <a:off x="6322800" y="4360800"/>
              <a:ext cx="31675" cy="30475"/>
            </a:xfrm>
            <a:custGeom>
              <a:avLst/>
              <a:gdLst/>
              <a:ahLst/>
              <a:cxnLst/>
              <a:rect l="0" t="0" r="0" b="0"/>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27" name="Shape 527"/>
          <p:cNvGrpSpPr/>
          <p:nvPr/>
        </p:nvGrpSpPr>
        <p:grpSpPr>
          <a:xfrm>
            <a:off x="901438" y="4331908"/>
            <a:ext cx="372593" cy="360301"/>
            <a:chOff x="1247825" y="5001950"/>
            <a:chExt cx="443300" cy="428675"/>
          </a:xfrm>
        </p:grpSpPr>
        <p:sp>
          <p:nvSpPr>
            <p:cNvPr id="528" name="Shape 528"/>
            <p:cNvSpPr/>
            <p:nvPr/>
          </p:nvSpPr>
          <p:spPr>
            <a:xfrm>
              <a:off x="1247825" y="5168175"/>
              <a:ext cx="373875" cy="221650"/>
            </a:xfrm>
            <a:custGeom>
              <a:avLst/>
              <a:gdLst/>
              <a:ahLst/>
              <a:cxnLst/>
              <a:rect l="0" t="0" r="0" b="0"/>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9" name="Shape 529"/>
            <p:cNvSpPr/>
            <p:nvPr/>
          </p:nvSpPr>
          <p:spPr>
            <a:xfrm>
              <a:off x="1275850" y="5209575"/>
              <a:ext cx="60900" cy="87075"/>
            </a:xfrm>
            <a:custGeom>
              <a:avLst/>
              <a:gdLst/>
              <a:ahLst/>
              <a:cxnLst/>
              <a:rect l="0" t="0" r="0" b="0"/>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0" name="Shape 530"/>
            <p:cNvSpPr/>
            <p:nvPr/>
          </p:nvSpPr>
          <p:spPr>
            <a:xfrm>
              <a:off x="1247825" y="5391625"/>
              <a:ext cx="443300" cy="39000"/>
            </a:xfrm>
            <a:custGeom>
              <a:avLst/>
              <a:gdLst/>
              <a:ahLst/>
              <a:cxnLst/>
              <a:rect l="0" t="0" r="0" b="0"/>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1" name="Shape 531"/>
            <p:cNvSpPr/>
            <p:nvPr/>
          </p:nvSpPr>
          <p:spPr>
            <a:xfrm>
              <a:off x="1454850" y="5001950"/>
              <a:ext cx="17075" cy="114475"/>
            </a:xfrm>
            <a:custGeom>
              <a:avLst/>
              <a:gdLst/>
              <a:ahLst/>
              <a:cxnLst/>
              <a:rect l="0" t="0" r="0" b="0"/>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2" name="Shape 532"/>
            <p:cNvSpPr/>
            <p:nvPr/>
          </p:nvSpPr>
          <p:spPr>
            <a:xfrm>
              <a:off x="1411025" y="5001950"/>
              <a:ext cx="17075" cy="114475"/>
            </a:xfrm>
            <a:custGeom>
              <a:avLst/>
              <a:gdLst/>
              <a:ahLst/>
              <a:cxnLst/>
              <a:rect l="0" t="0" r="0" b="0"/>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3" name="Shape 533"/>
            <p:cNvSpPr/>
            <p:nvPr/>
          </p:nvSpPr>
          <p:spPr>
            <a:xfrm>
              <a:off x="1498700" y="5001950"/>
              <a:ext cx="16450" cy="114475"/>
            </a:xfrm>
            <a:custGeom>
              <a:avLst/>
              <a:gdLst/>
              <a:ahLst/>
              <a:cxnLst/>
              <a:rect l="0" t="0" r="0" b="0"/>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34" name="Shape 534"/>
          <p:cNvGrpSpPr/>
          <p:nvPr/>
        </p:nvGrpSpPr>
        <p:grpSpPr>
          <a:xfrm>
            <a:off x="1499685" y="4313984"/>
            <a:ext cx="306068" cy="389991"/>
            <a:chOff x="1959600" y="4980625"/>
            <a:chExt cx="364150" cy="464000"/>
          </a:xfrm>
        </p:grpSpPr>
        <p:sp>
          <p:nvSpPr>
            <p:cNvPr id="535" name="Shape 535"/>
            <p:cNvSpPr/>
            <p:nvPr/>
          </p:nvSpPr>
          <p:spPr>
            <a:xfrm>
              <a:off x="1959600" y="4980625"/>
              <a:ext cx="364150" cy="239325"/>
            </a:xfrm>
            <a:custGeom>
              <a:avLst/>
              <a:gdLst/>
              <a:ahLst/>
              <a:cxnLst/>
              <a:rect l="0" t="0" r="0" b="0"/>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6" name="Shape 536"/>
            <p:cNvSpPr/>
            <p:nvPr/>
          </p:nvSpPr>
          <p:spPr>
            <a:xfrm>
              <a:off x="2053375" y="5121275"/>
              <a:ext cx="176600" cy="25"/>
            </a:xfrm>
            <a:custGeom>
              <a:avLst/>
              <a:gdLst/>
              <a:ahLst/>
              <a:cxnLst/>
              <a:rect l="0" t="0" r="0" b="0"/>
              <a:pathLst>
                <a:path w="7064" h="1" fill="none" extrusionOk="0">
                  <a:moveTo>
                    <a:pt x="1" y="1"/>
                  </a:moveTo>
                  <a:lnTo>
                    <a:pt x="7063"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7" name="Shape 537"/>
            <p:cNvSpPr/>
            <p:nvPr/>
          </p:nvSpPr>
          <p:spPr>
            <a:xfrm>
              <a:off x="2104525" y="5121275"/>
              <a:ext cx="74300" cy="323350"/>
            </a:xfrm>
            <a:custGeom>
              <a:avLst/>
              <a:gdLst/>
              <a:ahLst/>
              <a:cxnLst/>
              <a:rect l="0" t="0" r="0" b="0"/>
              <a:pathLst>
                <a:path w="2972" h="12934" fill="none" extrusionOk="0">
                  <a:moveTo>
                    <a:pt x="0" y="1"/>
                  </a:moveTo>
                  <a:lnTo>
                    <a:pt x="0" y="12933"/>
                  </a:lnTo>
                  <a:lnTo>
                    <a:pt x="2972" y="12933"/>
                  </a:lnTo>
                  <a:lnTo>
                    <a:pt x="2972"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8" name="Shape 538"/>
            <p:cNvSpPr/>
            <p:nvPr/>
          </p:nvSpPr>
          <p:spPr>
            <a:xfrm>
              <a:off x="2166625" y="5023850"/>
              <a:ext cx="85275" cy="85275"/>
            </a:xfrm>
            <a:custGeom>
              <a:avLst/>
              <a:gdLst/>
              <a:ahLst/>
              <a:cxnLst/>
              <a:rect l="0" t="0" r="0" b="0"/>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9" name="Shape 539"/>
            <p:cNvSpPr/>
            <p:nvPr/>
          </p:nvSpPr>
          <p:spPr>
            <a:xfrm>
              <a:off x="2031450" y="5023850"/>
              <a:ext cx="85275" cy="85275"/>
            </a:xfrm>
            <a:custGeom>
              <a:avLst/>
              <a:gdLst/>
              <a:ahLst/>
              <a:cxnLst/>
              <a:rect l="0" t="0" r="0" b="0"/>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0" name="Shape 540"/>
            <p:cNvSpPr/>
            <p:nvPr/>
          </p:nvSpPr>
          <p:spPr>
            <a:xfrm>
              <a:off x="1979100" y="5219925"/>
              <a:ext cx="125450" cy="224700"/>
            </a:xfrm>
            <a:custGeom>
              <a:avLst/>
              <a:gdLst/>
              <a:ahLst/>
              <a:cxnLst/>
              <a:rect l="0" t="0" r="0" b="0"/>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1" name="Shape 541"/>
            <p:cNvSpPr/>
            <p:nvPr/>
          </p:nvSpPr>
          <p:spPr>
            <a:xfrm>
              <a:off x="2178800" y="5219925"/>
              <a:ext cx="125450" cy="224700"/>
            </a:xfrm>
            <a:custGeom>
              <a:avLst/>
              <a:gdLst/>
              <a:ahLst/>
              <a:cxnLst/>
              <a:rect l="0" t="0" r="0" b="0"/>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42" name="Shape 542"/>
          <p:cNvGrpSpPr/>
          <p:nvPr/>
        </p:nvGrpSpPr>
        <p:grpSpPr>
          <a:xfrm>
            <a:off x="2042165" y="4328840"/>
            <a:ext cx="351076" cy="360805"/>
            <a:chOff x="2605025" y="4998300"/>
            <a:chExt cx="417700" cy="429275"/>
          </a:xfrm>
        </p:grpSpPr>
        <p:sp>
          <p:nvSpPr>
            <p:cNvPr id="543" name="Shape 543"/>
            <p:cNvSpPr/>
            <p:nvPr/>
          </p:nvSpPr>
          <p:spPr>
            <a:xfrm>
              <a:off x="2819350" y="5216875"/>
              <a:ext cx="202150" cy="210700"/>
            </a:xfrm>
            <a:custGeom>
              <a:avLst/>
              <a:gdLst/>
              <a:ahLst/>
              <a:cxnLst/>
              <a:rect l="0" t="0" r="0" b="0"/>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4" name="Shape 544"/>
            <p:cNvSpPr/>
            <p:nvPr/>
          </p:nvSpPr>
          <p:spPr>
            <a:xfrm>
              <a:off x="2606225" y="4998300"/>
              <a:ext cx="203400" cy="207650"/>
            </a:xfrm>
            <a:custGeom>
              <a:avLst/>
              <a:gdLst/>
              <a:ahLst/>
              <a:cxnLst/>
              <a:rect l="0" t="0" r="0" b="0"/>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5" name="Shape 545"/>
            <p:cNvSpPr/>
            <p:nvPr/>
          </p:nvSpPr>
          <p:spPr>
            <a:xfrm>
              <a:off x="2605025" y="5003775"/>
              <a:ext cx="417700" cy="417700"/>
            </a:xfrm>
            <a:custGeom>
              <a:avLst/>
              <a:gdLst/>
              <a:ahLst/>
              <a:cxnLst/>
              <a:rect l="0" t="0" r="0" b="0"/>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46" name="Shape 546"/>
          <p:cNvGrpSpPr/>
          <p:nvPr/>
        </p:nvGrpSpPr>
        <p:grpSpPr>
          <a:xfrm>
            <a:off x="2572856" y="4331908"/>
            <a:ext cx="419661" cy="349542"/>
            <a:chOff x="3236425" y="5001950"/>
            <a:chExt cx="499300" cy="415875"/>
          </a:xfrm>
        </p:grpSpPr>
        <p:sp>
          <p:nvSpPr>
            <p:cNvPr id="547" name="Shape 547"/>
            <p:cNvSpPr/>
            <p:nvPr/>
          </p:nvSpPr>
          <p:spPr>
            <a:xfrm>
              <a:off x="3236425" y="5309425"/>
              <a:ext cx="499300" cy="108400"/>
            </a:xfrm>
            <a:custGeom>
              <a:avLst/>
              <a:gdLst/>
              <a:ahLst/>
              <a:cxnLst/>
              <a:rect l="0" t="0" r="0" b="0"/>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8" name="Shape 548"/>
            <p:cNvSpPr/>
            <p:nvPr/>
          </p:nvSpPr>
          <p:spPr>
            <a:xfrm>
              <a:off x="3294875" y="5330725"/>
              <a:ext cx="382400" cy="25"/>
            </a:xfrm>
            <a:custGeom>
              <a:avLst/>
              <a:gdLst/>
              <a:ahLst/>
              <a:cxnLst/>
              <a:rect l="0" t="0" r="0" b="0"/>
              <a:pathLst>
                <a:path w="15296" h="1" fill="none" extrusionOk="0">
                  <a:moveTo>
                    <a:pt x="0" y="1"/>
                  </a:moveTo>
                  <a:lnTo>
                    <a:pt x="15295"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9" name="Shape 549"/>
            <p:cNvSpPr/>
            <p:nvPr/>
          </p:nvSpPr>
          <p:spPr>
            <a:xfrm>
              <a:off x="3280250" y="5162675"/>
              <a:ext cx="411625" cy="140075"/>
            </a:xfrm>
            <a:custGeom>
              <a:avLst/>
              <a:gdLst/>
              <a:ahLst/>
              <a:cxnLst/>
              <a:rect l="0" t="0" r="0" b="0"/>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0" name="Shape 550"/>
            <p:cNvSpPr/>
            <p:nvPr/>
          </p:nvSpPr>
          <p:spPr>
            <a:xfrm>
              <a:off x="3471450" y="5001950"/>
              <a:ext cx="17075" cy="114475"/>
            </a:xfrm>
            <a:custGeom>
              <a:avLst/>
              <a:gdLst/>
              <a:ahLst/>
              <a:cxnLst/>
              <a:rect l="0" t="0" r="0" b="0"/>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1" name="Shape 551"/>
            <p:cNvSpPr/>
            <p:nvPr/>
          </p:nvSpPr>
          <p:spPr>
            <a:xfrm>
              <a:off x="3427600" y="5001950"/>
              <a:ext cx="17075" cy="114475"/>
            </a:xfrm>
            <a:custGeom>
              <a:avLst/>
              <a:gdLst/>
              <a:ahLst/>
              <a:cxnLst/>
              <a:rect l="0" t="0" r="0" b="0"/>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2" name="Shape 552"/>
            <p:cNvSpPr/>
            <p:nvPr/>
          </p:nvSpPr>
          <p:spPr>
            <a:xfrm>
              <a:off x="3515275" y="5001950"/>
              <a:ext cx="16475" cy="114475"/>
            </a:xfrm>
            <a:custGeom>
              <a:avLst/>
              <a:gdLst/>
              <a:ahLst/>
              <a:cxnLst/>
              <a:rect l="0" t="0" r="0" b="0"/>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53" name="Shape 553"/>
          <p:cNvGrpSpPr/>
          <p:nvPr/>
        </p:nvGrpSpPr>
        <p:grpSpPr>
          <a:xfrm>
            <a:off x="3187976" y="4313984"/>
            <a:ext cx="319368" cy="380263"/>
            <a:chOff x="3968275" y="4980625"/>
            <a:chExt cx="379975" cy="452425"/>
          </a:xfrm>
        </p:grpSpPr>
        <p:sp>
          <p:nvSpPr>
            <p:cNvPr id="554" name="Shape 554"/>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5" name="Shape 555"/>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6" name="Shape 556"/>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57" name="Shape 557"/>
          <p:cNvGrpSpPr/>
          <p:nvPr/>
        </p:nvGrpSpPr>
        <p:grpSpPr>
          <a:xfrm>
            <a:off x="4843509" y="4398938"/>
            <a:ext cx="404322" cy="220084"/>
            <a:chOff x="5937975" y="5081700"/>
            <a:chExt cx="481050" cy="261850"/>
          </a:xfrm>
        </p:grpSpPr>
        <p:sp>
          <p:nvSpPr>
            <p:cNvPr id="558" name="Shape 558"/>
            <p:cNvSpPr/>
            <p:nvPr/>
          </p:nvSpPr>
          <p:spPr>
            <a:xfrm>
              <a:off x="6104200" y="5081700"/>
              <a:ext cx="314825" cy="215575"/>
            </a:xfrm>
            <a:custGeom>
              <a:avLst/>
              <a:gdLst/>
              <a:ahLst/>
              <a:cxnLst/>
              <a:rect l="0" t="0" r="0" b="0"/>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9" name="Shape 559"/>
            <p:cNvSpPr/>
            <p:nvPr/>
          </p:nvSpPr>
          <p:spPr>
            <a:xfrm>
              <a:off x="5937975" y="5210175"/>
              <a:ext cx="333700" cy="133375"/>
            </a:xfrm>
            <a:custGeom>
              <a:avLst/>
              <a:gdLst/>
              <a:ahLst/>
              <a:cxnLst/>
              <a:rect l="0" t="0" r="0" b="0"/>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0" name="Shape 560"/>
            <p:cNvSpPr/>
            <p:nvPr/>
          </p:nvSpPr>
          <p:spPr>
            <a:xfrm>
              <a:off x="6352025" y="5109100"/>
              <a:ext cx="19500" cy="18900"/>
            </a:xfrm>
            <a:custGeom>
              <a:avLst/>
              <a:gdLst/>
              <a:ahLst/>
              <a:cxnLst/>
              <a:rect l="0" t="0" r="0" b="0"/>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561" name="Shape 561"/>
          <p:cNvGrpSpPr/>
          <p:nvPr/>
        </p:nvGrpSpPr>
        <p:grpSpPr>
          <a:xfrm>
            <a:off x="5461718" y="4356471"/>
            <a:ext cx="290182" cy="333678"/>
            <a:chOff x="6673500" y="5031175"/>
            <a:chExt cx="345250" cy="397000"/>
          </a:xfrm>
        </p:grpSpPr>
        <p:sp>
          <p:nvSpPr>
            <p:cNvPr id="562" name="Shape 562"/>
            <p:cNvSpPr/>
            <p:nvPr/>
          </p:nvSpPr>
          <p:spPr>
            <a:xfrm>
              <a:off x="6731950" y="5031175"/>
              <a:ext cx="105375" cy="147375"/>
            </a:xfrm>
            <a:custGeom>
              <a:avLst/>
              <a:gdLst/>
              <a:ahLst/>
              <a:cxnLst/>
              <a:rect l="0" t="0" r="0" b="0"/>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3" name="Shape 563"/>
            <p:cNvSpPr/>
            <p:nvPr/>
          </p:nvSpPr>
          <p:spPr>
            <a:xfrm>
              <a:off x="6673500" y="5146850"/>
              <a:ext cx="84050" cy="116925"/>
            </a:xfrm>
            <a:custGeom>
              <a:avLst/>
              <a:gdLst/>
              <a:ahLst/>
              <a:cxnLst/>
              <a:rect l="0" t="0" r="0" b="0"/>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4" name="Shape 564"/>
            <p:cNvSpPr/>
            <p:nvPr/>
          </p:nvSpPr>
          <p:spPr>
            <a:xfrm>
              <a:off x="6859225" y="5033600"/>
              <a:ext cx="105350" cy="144950"/>
            </a:xfrm>
            <a:custGeom>
              <a:avLst/>
              <a:gdLst/>
              <a:ahLst/>
              <a:cxnLst/>
              <a:rect l="0" t="0" r="0" b="0"/>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5" name="Shape 565"/>
            <p:cNvSpPr/>
            <p:nvPr/>
          </p:nvSpPr>
          <p:spPr>
            <a:xfrm>
              <a:off x="6931675" y="5150500"/>
              <a:ext cx="87075" cy="115725"/>
            </a:xfrm>
            <a:custGeom>
              <a:avLst/>
              <a:gdLst/>
              <a:ahLst/>
              <a:cxnLst/>
              <a:rect l="0" t="0" r="0" b="0"/>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6" name="Shape 566"/>
            <p:cNvSpPr/>
            <p:nvPr/>
          </p:nvSpPr>
          <p:spPr>
            <a:xfrm>
              <a:off x="6715525" y="5180350"/>
              <a:ext cx="263050" cy="247825"/>
            </a:xfrm>
            <a:custGeom>
              <a:avLst/>
              <a:gdLst/>
              <a:ahLst/>
              <a:cxnLst/>
              <a:rect l="0" t="0" r="0" b="0"/>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67" name="Shape 567"/>
          <p:cNvGrpSpPr/>
          <p:nvPr/>
        </p:nvGrpSpPr>
        <p:grpSpPr>
          <a:xfrm>
            <a:off x="3153705" y="381116"/>
            <a:ext cx="387932" cy="345970"/>
            <a:chOff x="3927500" y="301425"/>
            <a:chExt cx="461550" cy="411625"/>
          </a:xfrm>
        </p:grpSpPr>
        <p:sp>
          <p:nvSpPr>
            <p:cNvPr id="568" name="Shape 568"/>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9" name="Shape 569"/>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0" name="Shape 570"/>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1" name="Shape 571"/>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2" name="Shape 572"/>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3" name="Shape 573"/>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4" name="Shape 574"/>
            <p:cNvSpPr/>
            <p:nvPr/>
          </p:nvSpPr>
          <p:spPr>
            <a:xfrm>
              <a:off x="3970725" y="558375"/>
              <a:ext cx="1850" cy="12200"/>
            </a:xfrm>
            <a:custGeom>
              <a:avLst/>
              <a:gdLst/>
              <a:ahLst/>
              <a:cxnLst/>
              <a:rect l="0" t="0" r="0" b="0"/>
              <a:pathLst>
                <a:path w="74" h="488" fill="none" extrusionOk="0">
                  <a:moveTo>
                    <a:pt x="0" y="488"/>
                  </a:moveTo>
                  <a:lnTo>
                    <a:pt x="73"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5" name="Shape 575"/>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6" name="Shape 576"/>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7" name="Shape 577"/>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8" name="Shape 578"/>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9" name="Shape 579"/>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0" name="Shape 580"/>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1" name="Shape 581"/>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2" name="Shape 582"/>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3" name="Shape 583"/>
            <p:cNvSpPr/>
            <p:nvPr/>
          </p:nvSpPr>
          <p:spPr>
            <a:xfrm>
              <a:off x="4141800" y="502975"/>
              <a:ext cx="3700" cy="11600"/>
            </a:xfrm>
            <a:custGeom>
              <a:avLst/>
              <a:gdLst/>
              <a:ahLst/>
              <a:cxnLst/>
              <a:rect l="0" t="0" r="0" b="0"/>
              <a:pathLst>
                <a:path w="148" h="464" fill="none" extrusionOk="0">
                  <a:moveTo>
                    <a:pt x="1" y="0"/>
                  </a:moveTo>
                  <a:lnTo>
                    <a:pt x="147" y="46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4" name="Shape 584"/>
            <p:cNvSpPr/>
            <p:nvPr/>
          </p:nvSpPr>
          <p:spPr>
            <a:xfrm>
              <a:off x="4150950" y="533425"/>
              <a:ext cx="3675" cy="11575"/>
            </a:xfrm>
            <a:custGeom>
              <a:avLst/>
              <a:gdLst/>
              <a:ahLst/>
              <a:cxnLst/>
              <a:rect l="0" t="0" r="0" b="0"/>
              <a:pathLst>
                <a:path w="147" h="463" fill="none" extrusionOk="0">
                  <a:moveTo>
                    <a:pt x="0" y="0"/>
                  </a:moveTo>
                  <a:lnTo>
                    <a:pt x="146" y="46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5" name="Shape 585"/>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6" name="Shape 586"/>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7" name="Shape 587"/>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8" name="Shape 588"/>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9" name="Shape 589"/>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0" name="Shape 590"/>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1" name="Shape 591"/>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2" name="Shape 592"/>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3" name="Shape 593"/>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4" name="Shape 594"/>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95" name="Shape 595"/>
          <p:cNvGrpSpPr/>
          <p:nvPr/>
        </p:nvGrpSpPr>
        <p:grpSpPr>
          <a:xfrm>
            <a:off x="5441252" y="387777"/>
            <a:ext cx="332669" cy="332669"/>
            <a:chOff x="6649150" y="309350"/>
            <a:chExt cx="395800" cy="395800"/>
          </a:xfrm>
        </p:grpSpPr>
        <p:sp>
          <p:nvSpPr>
            <p:cNvPr id="596" name="Shape 596"/>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7" name="Shape 597"/>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8" name="Shape 598"/>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9" name="Shape 599"/>
            <p:cNvSpPr/>
            <p:nvPr/>
          </p:nvSpPr>
          <p:spPr>
            <a:xfrm>
              <a:off x="6847025" y="333700"/>
              <a:ext cx="25" cy="29250"/>
            </a:xfrm>
            <a:custGeom>
              <a:avLst/>
              <a:gdLst/>
              <a:ahLst/>
              <a:cxnLst/>
              <a:rect l="0" t="0" r="0" b="0"/>
              <a:pathLst>
                <a:path w="1" h="1170" fill="none" extrusionOk="0">
                  <a:moveTo>
                    <a:pt x="1" y="1170"/>
                  </a:moveTo>
                  <a:lnTo>
                    <a:pt x="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0" name="Shape 600"/>
            <p:cNvSpPr/>
            <p:nvPr/>
          </p:nvSpPr>
          <p:spPr>
            <a:xfrm>
              <a:off x="6760575" y="356850"/>
              <a:ext cx="25" cy="25"/>
            </a:xfrm>
            <a:custGeom>
              <a:avLst/>
              <a:gdLst/>
              <a:ahLst/>
              <a:cxnLst/>
              <a:rect l="0" t="0" r="0" b="0"/>
              <a:pathLst>
                <a:path w="1" h="1" fill="none" extrusionOk="0">
                  <a:moveTo>
                    <a:pt x="1" y="0"/>
                  </a:moveTo>
                  <a:lnTo>
                    <a:pt x="1"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1" name="Shape 601"/>
            <p:cNvSpPr/>
            <p:nvPr/>
          </p:nvSpPr>
          <p:spPr>
            <a:xfrm>
              <a:off x="6760575" y="356850"/>
              <a:ext cx="14025" cy="24975"/>
            </a:xfrm>
            <a:custGeom>
              <a:avLst/>
              <a:gdLst/>
              <a:ahLst/>
              <a:cxnLst/>
              <a:rect l="0" t="0" r="0" b="0"/>
              <a:pathLst>
                <a:path w="561" h="999" fill="none" extrusionOk="0">
                  <a:moveTo>
                    <a:pt x="1" y="0"/>
                  </a:moveTo>
                  <a:lnTo>
                    <a:pt x="561" y="99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2" name="Shape 602"/>
            <p:cNvSpPr/>
            <p:nvPr/>
          </p:nvSpPr>
          <p:spPr>
            <a:xfrm>
              <a:off x="6696650" y="420775"/>
              <a:ext cx="25" cy="25"/>
            </a:xfrm>
            <a:custGeom>
              <a:avLst/>
              <a:gdLst/>
              <a:ahLst/>
              <a:cxnLst/>
              <a:rect l="0" t="0" r="0" b="0"/>
              <a:pathLst>
                <a:path w="1" h="1" fill="none" extrusionOk="0">
                  <a:moveTo>
                    <a:pt x="0" y="0"/>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3" name="Shape 603"/>
            <p:cNvSpPr/>
            <p:nvPr/>
          </p:nvSpPr>
          <p:spPr>
            <a:xfrm>
              <a:off x="6696650" y="420775"/>
              <a:ext cx="24975" cy="14025"/>
            </a:xfrm>
            <a:custGeom>
              <a:avLst/>
              <a:gdLst/>
              <a:ahLst/>
              <a:cxnLst/>
              <a:rect l="0" t="0" r="0" b="0"/>
              <a:pathLst>
                <a:path w="999" h="561" fill="none" extrusionOk="0">
                  <a:moveTo>
                    <a:pt x="0" y="0"/>
                  </a:moveTo>
                  <a:lnTo>
                    <a:pt x="999" y="56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4" name="Shape 604"/>
            <p:cNvSpPr/>
            <p:nvPr/>
          </p:nvSpPr>
          <p:spPr>
            <a:xfrm>
              <a:off x="6673500" y="507225"/>
              <a:ext cx="29250" cy="25"/>
            </a:xfrm>
            <a:custGeom>
              <a:avLst/>
              <a:gdLst/>
              <a:ahLst/>
              <a:cxnLst/>
              <a:rect l="0" t="0" r="0" b="0"/>
              <a:pathLst>
                <a:path w="1170" h="1" fill="none" extrusionOk="0">
                  <a:moveTo>
                    <a:pt x="1" y="1"/>
                  </a:moveTo>
                  <a:lnTo>
                    <a:pt x="117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5" name="Shape 605"/>
            <p:cNvSpPr/>
            <p:nvPr/>
          </p:nvSpPr>
          <p:spPr>
            <a:xfrm>
              <a:off x="6696650" y="593700"/>
              <a:ext cx="25" cy="25"/>
            </a:xfrm>
            <a:custGeom>
              <a:avLst/>
              <a:gdLst/>
              <a:ahLst/>
              <a:cxnLst/>
              <a:rect l="0" t="0" r="0" b="0"/>
              <a:pathLst>
                <a:path w="1" h="1" fill="none" extrusionOk="0">
                  <a:moveTo>
                    <a:pt x="0" y="0"/>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6" name="Shape 606"/>
            <p:cNvSpPr/>
            <p:nvPr/>
          </p:nvSpPr>
          <p:spPr>
            <a:xfrm>
              <a:off x="6696650" y="579700"/>
              <a:ext cx="24975" cy="14025"/>
            </a:xfrm>
            <a:custGeom>
              <a:avLst/>
              <a:gdLst/>
              <a:ahLst/>
              <a:cxnLst/>
              <a:rect l="0" t="0" r="0" b="0"/>
              <a:pathLst>
                <a:path w="999" h="561" fill="none" extrusionOk="0">
                  <a:moveTo>
                    <a:pt x="0" y="560"/>
                  </a:moveTo>
                  <a:lnTo>
                    <a:pt x="999"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7" name="Shape 607"/>
            <p:cNvSpPr/>
            <p:nvPr/>
          </p:nvSpPr>
          <p:spPr>
            <a:xfrm>
              <a:off x="6760575" y="632675"/>
              <a:ext cx="14025" cy="24975"/>
            </a:xfrm>
            <a:custGeom>
              <a:avLst/>
              <a:gdLst/>
              <a:ahLst/>
              <a:cxnLst/>
              <a:rect l="0" t="0" r="0" b="0"/>
              <a:pathLst>
                <a:path w="561" h="999" fill="none" extrusionOk="0">
                  <a:moveTo>
                    <a:pt x="1" y="999"/>
                  </a:moveTo>
                  <a:lnTo>
                    <a:pt x="561"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8" name="Shape 608"/>
            <p:cNvSpPr/>
            <p:nvPr/>
          </p:nvSpPr>
          <p:spPr>
            <a:xfrm>
              <a:off x="6760575" y="657625"/>
              <a:ext cx="25" cy="25"/>
            </a:xfrm>
            <a:custGeom>
              <a:avLst/>
              <a:gdLst/>
              <a:ahLst/>
              <a:cxnLst/>
              <a:rect l="0" t="0" r="0" b="0"/>
              <a:pathLst>
                <a:path w="1" h="1" fill="none" extrusionOk="0">
                  <a:moveTo>
                    <a:pt x="1" y="1"/>
                  </a:moveTo>
                  <a:lnTo>
                    <a:pt x="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9" name="Shape 609"/>
            <p:cNvSpPr/>
            <p:nvPr/>
          </p:nvSpPr>
          <p:spPr>
            <a:xfrm>
              <a:off x="6847025" y="651550"/>
              <a:ext cx="25" cy="29250"/>
            </a:xfrm>
            <a:custGeom>
              <a:avLst/>
              <a:gdLst/>
              <a:ahLst/>
              <a:cxnLst/>
              <a:rect l="0" t="0" r="0" b="0"/>
              <a:pathLst>
                <a:path w="1" h="1170" fill="none" extrusionOk="0">
                  <a:moveTo>
                    <a:pt x="1" y="0"/>
                  </a:moveTo>
                  <a:lnTo>
                    <a:pt x="1" y="116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0" name="Shape 610"/>
            <p:cNvSpPr/>
            <p:nvPr/>
          </p:nvSpPr>
          <p:spPr>
            <a:xfrm>
              <a:off x="6919500" y="632675"/>
              <a:ext cx="14025" cy="24975"/>
            </a:xfrm>
            <a:custGeom>
              <a:avLst/>
              <a:gdLst/>
              <a:ahLst/>
              <a:cxnLst/>
              <a:rect l="0" t="0" r="0" b="0"/>
              <a:pathLst>
                <a:path w="561" h="999" fill="none" extrusionOk="0">
                  <a:moveTo>
                    <a:pt x="560" y="999"/>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1" name="Shape 611"/>
            <p:cNvSpPr/>
            <p:nvPr/>
          </p:nvSpPr>
          <p:spPr>
            <a:xfrm>
              <a:off x="6933500" y="657625"/>
              <a:ext cx="25" cy="25"/>
            </a:xfrm>
            <a:custGeom>
              <a:avLst/>
              <a:gdLst/>
              <a:ahLst/>
              <a:cxnLst/>
              <a:rect l="0" t="0" r="0" b="0"/>
              <a:pathLst>
                <a:path w="1" h="1" fill="none" extrusionOk="0">
                  <a:moveTo>
                    <a:pt x="0" y="1"/>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2" name="Shape 612"/>
            <p:cNvSpPr/>
            <p:nvPr/>
          </p:nvSpPr>
          <p:spPr>
            <a:xfrm>
              <a:off x="6972475" y="579700"/>
              <a:ext cx="24975" cy="14025"/>
            </a:xfrm>
            <a:custGeom>
              <a:avLst/>
              <a:gdLst/>
              <a:ahLst/>
              <a:cxnLst/>
              <a:rect l="0" t="0" r="0" b="0"/>
              <a:pathLst>
                <a:path w="999" h="561" fill="none" extrusionOk="0">
                  <a:moveTo>
                    <a:pt x="999" y="560"/>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3" name="Shape 613"/>
            <p:cNvSpPr/>
            <p:nvPr/>
          </p:nvSpPr>
          <p:spPr>
            <a:xfrm>
              <a:off x="6997425" y="593700"/>
              <a:ext cx="25" cy="25"/>
            </a:xfrm>
            <a:custGeom>
              <a:avLst/>
              <a:gdLst/>
              <a:ahLst/>
              <a:cxnLst/>
              <a:rect l="0" t="0" r="0" b="0"/>
              <a:pathLst>
                <a:path w="1" h="1" fill="none" extrusionOk="0">
                  <a:moveTo>
                    <a:pt x="1" y="0"/>
                  </a:moveTo>
                  <a:lnTo>
                    <a:pt x="1"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4" name="Shape 614"/>
            <p:cNvSpPr/>
            <p:nvPr/>
          </p:nvSpPr>
          <p:spPr>
            <a:xfrm>
              <a:off x="6991350" y="507225"/>
              <a:ext cx="29250" cy="25"/>
            </a:xfrm>
            <a:custGeom>
              <a:avLst/>
              <a:gdLst/>
              <a:ahLst/>
              <a:cxnLst/>
              <a:rect l="0" t="0" r="0" b="0"/>
              <a:pathLst>
                <a:path w="1170" h="1" fill="none" extrusionOk="0">
                  <a:moveTo>
                    <a:pt x="1169" y="1"/>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5" name="Shape 615"/>
            <p:cNvSpPr/>
            <p:nvPr/>
          </p:nvSpPr>
          <p:spPr>
            <a:xfrm>
              <a:off x="6972475" y="420775"/>
              <a:ext cx="24975" cy="14025"/>
            </a:xfrm>
            <a:custGeom>
              <a:avLst/>
              <a:gdLst/>
              <a:ahLst/>
              <a:cxnLst/>
              <a:rect l="0" t="0" r="0" b="0"/>
              <a:pathLst>
                <a:path w="999" h="561" fill="none" extrusionOk="0">
                  <a:moveTo>
                    <a:pt x="0" y="561"/>
                  </a:moveTo>
                  <a:lnTo>
                    <a:pt x="999"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6" name="Shape 616"/>
            <p:cNvSpPr/>
            <p:nvPr/>
          </p:nvSpPr>
          <p:spPr>
            <a:xfrm>
              <a:off x="6997425" y="420775"/>
              <a:ext cx="25" cy="25"/>
            </a:xfrm>
            <a:custGeom>
              <a:avLst/>
              <a:gdLst/>
              <a:ahLst/>
              <a:cxnLst/>
              <a:rect l="0" t="0" r="0" b="0"/>
              <a:pathLst>
                <a:path w="1" h="1" fill="none" extrusionOk="0">
                  <a:moveTo>
                    <a:pt x="1" y="0"/>
                  </a:moveTo>
                  <a:lnTo>
                    <a:pt x="1"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7" name="Shape 617"/>
            <p:cNvSpPr/>
            <p:nvPr/>
          </p:nvSpPr>
          <p:spPr>
            <a:xfrm>
              <a:off x="6919500" y="356850"/>
              <a:ext cx="14025" cy="24975"/>
            </a:xfrm>
            <a:custGeom>
              <a:avLst/>
              <a:gdLst/>
              <a:ahLst/>
              <a:cxnLst/>
              <a:rect l="0" t="0" r="0" b="0"/>
              <a:pathLst>
                <a:path w="561" h="999" fill="none" extrusionOk="0">
                  <a:moveTo>
                    <a:pt x="560" y="0"/>
                  </a:moveTo>
                  <a:lnTo>
                    <a:pt x="0" y="99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8" name="Shape 618"/>
            <p:cNvSpPr/>
            <p:nvPr/>
          </p:nvSpPr>
          <p:spPr>
            <a:xfrm>
              <a:off x="6933500" y="356850"/>
              <a:ext cx="25" cy="25"/>
            </a:xfrm>
            <a:custGeom>
              <a:avLst/>
              <a:gdLst/>
              <a:ahLst/>
              <a:cxnLst/>
              <a:rect l="0" t="0" r="0" b="0"/>
              <a:pathLst>
                <a:path w="1" h="1" fill="none" extrusionOk="0">
                  <a:moveTo>
                    <a:pt x="0" y="0"/>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19" name="Shape 619"/>
          <p:cNvGrpSpPr/>
          <p:nvPr/>
        </p:nvGrpSpPr>
        <p:grpSpPr>
          <a:xfrm>
            <a:off x="4873704" y="395447"/>
            <a:ext cx="337796" cy="319873"/>
            <a:chOff x="5973900" y="318475"/>
            <a:chExt cx="401900" cy="380575"/>
          </a:xfrm>
        </p:grpSpPr>
        <p:sp>
          <p:nvSpPr>
            <p:cNvPr id="620" name="Shape 620"/>
            <p:cNvSpPr/>
            <p:nvPr/>
          </p:nvSpPr>
          <p:spPr>
            <a:xfrm>
              <a:off x="5973900" y="337975"/>
              <a:ext cx="401900" cy="67000"/>
            </a:xfrm>
            <a:custGeom>
              <a:avLst/>
              <a:gdLst/>
              <a:ahLst/>
              <a:cxnLst/>
              <a:rect l="0" t="0" r="0" b="0"/>
              <a:pathLst>
                <a:path w="16076" h="2680" fill="none" extrusionOk="0">
                  <a:moveTo>
                    <a:pt x="16075" y="2679"/>
                  </a:moveTo>
                  <a:lnTo>
                    <a:pt x="16075" y="0"/>
                  </a:lnTo>
                  <a:lnTo>
                    <a:pt x="1" y="0"/>
                  </a:lnTo>
                  <a:lnTo>
                    <a:pt x="1" y="2679"/>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1" name="Shape 621"/>
            <p:cNvSpPr/>
            <p:nvPr/>
          </p:nvSpPr>
          <p:spPr>
            <a:xfrm>
              <a:off x="6024450"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2" name="Shape 622"/>
            <p:cNvSpPr/>
            <p:nvPr/>
          </p:nvSpPr>
          <p:spPr>
            <a:xfrm>
              <a:off x="6280175"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3" name="Shape 623"/>
            <p:cNvSpPr/>
            <p:nvPr/>
          </p:nvSpPr>
          <p:spPr>
            <a:xfrm>
              <a:off x="5973900" y="667375"/>
              <a:ext cx="401900" cy="31675"/>
            </a:xfrm>
            <a:custGeom>
              <a:avLst/>
              <a:gdLst/>
              <a:ahLst/>
              <a:cxnLst/>
              <a:rect l="0" t="0" r="0" b="0"/>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4" name="Shape 624"/>
            <p:cNvSpPr/>
            <p:nvPr/>
          </p:nvSpPr>
          <p:spPr>
            <a:xfrm>
              <a:off x="6302700"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5" name="Shape 625"/>
            <p:cNvSpPr/>
            <p:nvPr/>
          </p:nvSpPr>
          <p:spPr>
            <a:xfrm>
              <a:off x="6046975"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6" name="Shape 626"/>
            <p:cNvSpPr/>
            <p:nvPr/>
          </p:nvSpPr>
          <p:spPr>
            <a:xfrm>
              <a:off x="5973900" y="407375"/>
              <a:ext cx="401900" cy="272200"/>
            </a:xfrm>
            <a:custGeom>
              <a:avLst/>
              <a:gdLst/>
              <a:ahLst/>
              <a:cxnLst/>
              <a:rect l="0" t="0" r="0" b="0"/>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7" name="Shape 627"/>
            <p:cNvSpPr/>
            <p:nvPr/>
          </p:nvSpPr>
          <p:spPr>
            <a:xfrm>
              <a:off x="6024450" y="456100"/>
              <a:ext cx="300800" cy="175375"/>
            </a:xfrm>
            <a:custGeom>
              <a:avLst/>
              <a:gdLst/>
              <a:ahLst/>
              <a:cxnLst/>
              <a:rect l="0" t="0" r="0" b="0"/>
              <a:pathLst>
                <a:path w="12032" h="7015" fill="none" extrusionOk="0">
                  <a:moveTo>
                    <a:pt x="0" y="0"/>
                  </a:moveTo>
                  <a:lnTo>
                    <a:pt x="12032" y="0"/>
                  </a:lnTo>
                  <a:lnTo>
                    <a:pt x="12032" y="7014"/>
                  </a:lnTo>
                  <a:lnTo>
                    <a:pt x="0" y="7014"/>
                  </a:lnTo>
                  <a:lnTo>
                    <a:pt x="0" y="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8" name="Shape 628"/>
            <p:cNvSpPr/>
            <p:nvPr/>
          </p:nvSpPr>
          <p:spPr>
            <a:xfrm>
              <a:off x="6024450" y="573000"/>
              <a:ext cx="300800" cy="25"/>
            </a:xfrm>
            <a:custGeom>
              <a:avLst/>
              <a:gdLst/>
              <a:ahLst/>
              <a:cxnLst/>
              <a:rect l="0" t="0" r="0" b="0"/>
              <a:pathLst>
                <a:path w="12032" h="1" fill="none" extrusionOk="0">
                  <a:moveTo>
                    <a:pt x="0" y="0"/>
                  </a:moveTo>
                  <a:lnTo>
                    <a:pt x="12032"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9" name="Shape 629"/>
            <p:cNvSpPr/>
            <p:nvPr/>
          </p:nvSpPr>
          <p:spPr>
            <a:xfrm>
              <a:off x="6024450" y="514550"/>
              <a:ext cx="300800" cy="25"/>
            </a:xfrm>
            <a:custGeom>
              <a:avLst/>
              <a:gdLst/>
              <a:ahLst/>
              <a:cxnLst/>
              <a:rect l="0" t="0" r="0" b="0"/>
              <a:pathLst>
                <a:path w="12032" h="1" fill="none" extrusionOk="0">
                  <a:moveTo>
                    <a:pt x="0" y="0"/>
                  </a:moveTo>
                  <a:lnTo>
                    <a:pt x="12032"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0" name="Shape 630"/>
            <p:cNvSpPr/>
            <p:nvPr/>
          </p:nvSpPr>
          <p:spPr>
            <a:xfrm>
              <a:off x="6264950" y="456100"/>
              <a:ext cx="25" cy="175375"/>
            </a:xfrm>
            <a:custGeom>
              <a:avLst/>
              <a:gdLst/>
              <a:ahLst/>
              <a:cxnLst/>
              <a:rect l="0" t="0" r="0" b="0"/>
              <a:pathLst>
                <a:path w="1" h="7015" fill="none" extrusionOk="0">
                  <a:moveTo>
                    <a:pt x="1" y="0"/>
                  </a:moveTo>
                  <a:lnTo>
                    <a:pt x="1" y="701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1" name="Shape 631"/>
            <p:cNvSpPr/>
            <p:nvPr/>
          </p:nvSpPr>
          <p:spPr>
            <a:xfrm>
              <a:off x="6204675" y="456100"/>
              <a:ext cx="25" cy="175375"/>
            </a:xfrm>
            <a:custGeom>
              <a:avLst/>
              <a:gdLst/>
              <a:ahLst/>
              <a:cxnLst/>
              <a:rect l="0" t="0" r="0" b="0"/>
              <a:pathLst>
                <a:path w="1" h="7015" fill="none" extrusionOk="0">
                  <a:moveTo>
                    <a:pt x="0" y="0"/>
                  </a:moveTo>
                  <a:lnTo>
                    <a:pt x="0" y="701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2" name="Shape 632"/>
            <p:cNvSpPr/>
            <p:nvPr/>
          </p:nvSpPr>
          <p:spPr>
            <a:xfrm>
              <a:off x="6145000" y="456100"/>
              <a:ext cx="25" cy="175375"/>
            </a:xfrm>
            <a:custGeom>
              <a:avLst/>
              <a:gdLst/>
              <a:ahLst/>
              <a:cxnLst/>
              <a:rect l="0" t="0" r="0" b="0"/>
              <a:pathLst>
                <a:path w="1" h="7015" fill="none" extrusionOk="0">
                  <a:moveTo>
                    <a:pt x="1" y="0"/>
                  </a:moveTo>
                  <a:lnTo>
                    <a:pt x="1" y="701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3" name="Shape 633"/>
            <p:cNvSpPr/>
            <p:nvPr/>
          </p:nvSpPr>
          <p:spPr>
            <a:xfrm>
              <a:off x="6084725" y="456100"/>
              <a:ext cx="25" cy="175375"/>
            </a:xfrm>
            <a:custGeom>
              <a:avLst/>
              <a:gdLst/>
              <a:ahLst/>
              <a:cxnLst/>
              <a:rect l="0" t="0" r="0" b="0"/>
              <a:pathLst>
                <a:path w="1" h="7015" fill="none" extrusionOk="0">
                  <a:moveTo>
                    <a:pt x="1" y="0"/>
                  </a:moveTo>
                  <a:lnTo>
                    <a:pt x="1" y="701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34" name="Shape 634"/>
          <p:cNvGrpSpPr/>
          <p:nvPr/>
        </p:nvGrpSpPr>
        <p:grpSpPr>
          <a:xfrm>
            <a:off x="918857" y="908740"/>
            <a:ext cx="342881" cy="418127"/>
            <a:chOff x="1268550" y="929175"/>
            <a:chExt cx="407950" cy="497475"/>
          </a:xfrm>
        </p:grpSpPr>
        <p:sp>
          <p:nvSpPr>
            <p:cNvPr id="635" name="Shape 635"/>
            <p:cNvSpPr/>
            <p:nvPr/>
          </p:nvSpPr>
          <p:spPr>
            <a:xfrm>
              <a:off x="1268550" y="953550"/>
              <a:ext cx="387250" cy="473100"/>
            </a:xfrm>
            <a:custGeom>
              <a:avLst/>
              <a:gdLst/>
              <a:ahLst/>
              <a:cxnLst/>
              <a:rect l="0" t="0" r="0" b="0"/>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6" name="Shape 636"/>
            <p:cNvSpPr/>
            <p:nvPr/>
          </p:nvSpPr>
          <p:spPr>
            <a:xfrm>
              <a:off x="1298975" y="929175"/>
              <a:ext cx="377525" cy="462775"/>
            </a:xfrm>
            <a:custGeom>
              <a:avLst/>
              <a:gdLst/>
              <a:ahLst/>
              <a:cxnLst/>
              <a:rect l="0" t="0" r="0" b="0"/>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7" name="Shape 637"/>
            <p:cNvSpPr/>
            <p:nvPr/>
          </p:nvSpPr>
          <p:spPr>
            <a:xfrm>
              <a:off x="15924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38" name="Shape 638"/>
          <p:cNvGrpSpPr/>
          <p:nvPr/>
        </p:nvGrpSpPr>
        <p:grpSpPr>
          <a:xfrm>
            <a:off x="5404921" y="924605"/>
            <a:ext cx="405331" cy="388962"/>
            <a:chOff x="6605925" y="948050"/>
            <a:chExt cx="482250" cy="462775"/>
          </a:xfrm>
        </p:grpSpPr>
        <p:sp>
          <p:nvSpPr>
            <p:cNvPr id="639" name="Shape 639"/>
            <p:cNvSpPr/>
            <p:nvPr/>
          </p:nvSpPr>
          <p:spPr>
            <a:xfrm>
              <a:off x="6847025" y="1209875"/>
              <a:ext cx="60325" cy="200950"/>
            </a:xfrm>
            <a:custGeom>
              <a:avLst/>
              <a:gdLst/>
              <a:ahLst/>
              <a:cxnLst/>
              <a:rect l="0" t="0" r="0" b="0"/>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0" name="Shape 640"/>
            <p:cNvSpPr/>
            <p:nvPr/>
          </p:nvSpPr>
          <p:spPr>
            <a:xfrm>
              <a:off x="6605925" y="971800"/>
              <a:ext cx="482250" cy="228350"/>
            </a:xfrm>
            <a:custGeom>
              <a:avLst/>
              <a:gdLst/>
              <a:ahLst/>
              <a:cxnLst/>
              <a:rect l="0" t="0" r="0" b="0"/>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1" name="Shape 641"/>
            <p:cNvSpPr/>
            <p:nvPr/>
          </p:nvSpPr>
          <p:spPr>
            <a:xfrm>
              <a:off x="6847025" y="948050"/>
              <a:ext cx="25" cy="23775"/>
            </a:xfrm>
            <a:custGeom>
              <a:avLst/>
              <a:gdLst/>
              <a:ahLst/>
              <a:cxnLst/>
              <a:rect l="0" t="0" r="0" b="0"/>
              <a:pathLst>
                <a:path w="1" h="951" fill="none" extrusionOk="0">
                  <a:moveTo>
                    <a:pt x="1" y="951"/>
                  </a:moveTo>
                  <a:lnTo>
                    <a:pt x="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2" name="Shape 642"/>
            <p:cNvSpPr/>
            <p:nvPr/>
          </p:nvSpPr>
          <p:spPr>
            <a:xfrm>
              <a:off x="6847025" y="1001025"/>
              <a:ext cx="25" cy="183900"/>
            </a:xfrm>
            <a:custGeom>
              <a:avLst/>
              <a:gdLst/>
              <a:ahLst/>
              <a:cxnLst/>
              <a:rect l="0" t="0" r="0" b="0"/>
              <a:pathLst>
                <a:path w="1" h="7356" fill="none" extrusionOk="0">
                  <a:moveTo>
                    <a:pt x="1" y="1"/>
                  </a:moveTo>
                  <a:lnTo>
                    <a:pt x="1" y="7356"/>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3" name="Shape 643"/>
            <p:cNvSpPr/>
            <p:nvPr/>
          </p:nvSpPr>
          <p:spPr>
            <a:xfrm>
              <a:off x="6872000" y="994325"/>
              <a:ext cx="85275" cy="190600"/>
            </a:xfrm>
            <a:custGeom>
              <a:avLst/>
              <a:gdLst/>
              <a:ahLst/>
              <a:cxnLst/>
              <a:rect l="0" t="0" r="0" b="0"/>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4" name="Shape 644"/>
            <p:cNvSpPr/>
            <p:nvPr/>
          </p:nvSpPr>
          <p:spPr>
            <a:xfrm>
              <a:off x="6736825" y="994325"/>
              <a:ext cx="85275" cy="190600"/>
            </a:xfrm>
            <a:custGeom>
              <a:avLst/>
              <a:gdLst/>
              <a:ahLst/>
              <a:cxnLst/>
              <a:rect l="0" t="0" r="0" b="0"/>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45" name="Shape 645"/>
          <p:cNvGrpSpPr/>
          <p:nvPr/>
        </p:nvGrpSpPr>
        <p:grpSpPr>
          <a:xfrm>
            <a:off x="5499603" y="2076573"/>
            <a:ext cx="215966" cy="342398"/>
            <a:chOff x="6718575" y="2318625"/>
            <a:chExt cx="256950" cy="407375"/>
          </a:xfrm>
        </p:grpSpPr>
        <p:sp>
          <p:nvSpPr>
            <p:cNvPr id="646" name="Shape 646"/>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7" name="Shape 647"/>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8" name="Shape 648"/>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9" name="Shape 649"/>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0" name="Shape 650"/>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1" name="Shape 651"/>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2" name="Shape 652"/>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3" name="Shape 653"/>
            <p:cNvSpPr/>
            <p:nvPr/>
          </p:nvSpPr>
          <p:spPr>
            <a:xfrm>
              <a:off x="6795900" y="2628550"/>
              <a:ext cx="102300" cy="25"/>
            </a:xfrm>
            <a:custGeom>
              <a:avLst/>
              <a:gdLst/>
              <a:ahLst/>
              <a:cxnLst/>
              <a:rect l="0" t="0" r="0" b="0"/>
              <a:pathLst>
                <a:path w="4092" h="1" fill="none" extrusionOk="0">
                  <a:moveTo>
                    <a:pt x="0" y="1"/>
                  </a:moveTo>
                  <a:lnTo>
                    <a:pt x="4092"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54" name="Shape 654"/>
          <p:cNvGrpSpPr/>
          <p:nvPr/>
        </p:nvGrpSpPr>
        <p:grpSpPr>
          <a:xfrm>
            <a:off x="2600992" y="2703481"/>
            <a:ext cx="363369" cy="221114"/>
            <a:chOff x="3269900" y="3064500"/>
            <a:chExt cx="432325" cy="263075"/>
          </a:xfrm>
        </p:grpSpPr>
        <p:sp>
          <p:nvSpPr>
            <p:cNvPr id="655" name="Shape 655"/>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6" name="Shape 656"/>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7" name="Shape 657"/>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58" name="Shape 658"/>
          <p:cNvGrpSpPr/>
          <p:nvPr/>
        </p:nvGrpSpPr>
        <p:grpSpPr>
          <a:xfrm>
            <a:off x="5475019" y="2635926"/>
            <a:ext cx="265114" cy="372593"/>
            <a:chOff x="6689325" y="2984125"/>
            <a:chExt cx="315425" cy="443300"/>
          </a:xfrm>
        </p:grpSpPr>
        <p:sp>
          <p:nvSpPr>
            <p:cNvPr id="659" name="Shape 659"/>
            <p:cNvSpPr/>
            <p:nvPr/>
          </p:nvSpPr>
          <p:spPr>
            <a:xfrm>
              <a:off x="6689325" y="2984125"/>
              <a:ext cx="315425" cy="77975"/>
            </a:xfrm>
            <a:custGeom>
              <a:avLst/>
              <a:gdLst/>
              <a:ahLst/>
              <a:cxnLst/>
              <a:rect l="0" t="0" r="0" b="0"/>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0" name="Shape 660"/>
            <p:cNvSpPr/>
            <p:nvPr/>
          </p:nvSpPr>
          <p:spPr>
            <a:xfrm>
              <a:off x="6702125" y="3069375"/>
              <a:ext cx="289850" cy="358050"/>
            </a:xfrm>
            <a:custGeom>
              <a:avLst/>
              <a:gdLst/>
              <a:ahLst/>
              <a:cxnLst/>
              <a:rect l="0" t="0" r="0" b="0"/>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1" name="Shape 661"/>
            <p:cNvSpPr/>
            <p:nvPr/>
          </p:nvSpPr>
          <p:spPr>
            <a:xfrm>
              <a:off x="6761175" y="3117475"/>
              <a:ext cx="25" cy="261850"/>
            </a:xfrm>
            <a:custGeom>
              <a:avLst/>
              <a:gdLst/>
              <a:ahLst/>
              <a:cxnLst/>
              <a:rect l="0" t="0" r="0" b="0"/>
              <a:pathLst>
                <a:path w="1" h="10474" fill="none" extrusionOk="0">
                  <a:moveTo>
                    <a:pt x="1" y="10473"/>
                  </a:moveTo>
                  <a:lnTo>
                    <a:pt x="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2" name="Shape 662"/>
            <p:cNvSpPr/>
            <p:nvPr/>
          </p:nvSpPr>
          <p:spPr>
            <a:xfrm>
              <a:off x="6847025" y="3117475"/>
              <a:ext cx="25" cy="261850"/>
            </a:xfrm>
            <a:custGeom>
              <a:avLst/>
              <a:gdLst/>
              <a:ahLst/>
              <a:cxnLst/>
              <a:rect l="0" t="0" r="0" b="0"/>
              <a:pathLst>
                <a:path w="1" h="10474" fill="none" extrusionOk="0">
                  <a:moveTo>
                    <a:pt x="1" y="1"/>
                  </a:moveTo>
                  <a:lnTo>
                    <a:pt x="1" y="1047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3" name="Shape 663"/>
            <p:cNvSpPr/>
            <p:nvPr/>
          </p:nvSpPr>
          <p:spPr>
            <a:xfrm>
              <a:off x="6932875" y="3117475"/>
              <a:ext cx="25" cy="261850"/>
            </a:xfrm>
            <a:custGeom>
              <a:avLst/>
              <a:gdLst/>
              <a:ahLst/>
              <a:cxnLst/>
              <a:rect l="0" t="0" r="0" b="0"/>
              <a:pathLst>
                <a:path w="1" h="10474" fill="none" extrusionOk="0">
                  <a:moveTo>
                    <a:pt x="1" y="1"/>
                  </a:moveTo>
                  <a:lnTo>
                    <a:pt x="1" y="1047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64" name="Shape 664"/>
          <p:cNvGrpSpPr/>
          <p:nvPr/>
        </p:nvGrpSpPr>
        <p:grpSpPr>
          <a:xfrm>
            <a:off x="1523744" y="3730593"/>
            <a:ext cx="256415" cy="414534"/>
            <a:chOff x="1988225" y="4286525"/>
            <a:chExt cx="305075" cy="493200"/>
          </a:xfrm>
        </p:grpSpPr>
        <p:sp>
          <p:nvSpPr>
            <p:cNvPr id="665" name="Shape 665"/>
            <p:cNvSpPr/>
            <p:nvPr/>
          </p:nvSpPr>
          <p:spPr>
            <a:xfrm>
              <a:off x="2178800" y="4519725"/>
              <a:ext cx="114500" cy="114475"/>
            </a:xfrm>
            <a:custGeom>
              <a:avLst/>
              <a:gdLst/>
              <a:ahLst/>
              <a:cxnLst/>
              <a:rect l="0" t="0" r="0" b="0"/>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6" name="Shape 666"/>
            <p:cNvSpPr/>
            <p:nvPr/>
          </p:nvSpPr>
          <p:spPr>
            <a:xfrm>
              <a:off x="1988225" y="4539200"/>
              <a:ext cx="156500" cy="156500"/>
            </a:xfrm>
            <a:custGeom>
              <a:avLst/>
              <a:gdLst/>
              <a:ahLst/>
              <a:cxnLst/>
              <a:rect l="0" t="0" r="0" b="0"/>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7" name="Shape 667"/>
            <p:cNvSpPr/>
            <p:nvPr/>
          </p:nvSpPr>
          <p:spPr>
            <a:xfrm>
              <a:off x="2042425" y="4286525"/>
              <a:ext cx="239300" cy="236250"/>
            </a:xfrm>
            <a:custGeom>
              <a:avLst/>
              <a:gdLst/>
              <a:ahLst/>
              <a:cxnLst/>
              <a:rect l="0" t="0" r="0" b="0"/>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8" name="Shape 668"/>
            <p:cNvSpPr/>
            <p:nvPr/>
          </p:nvSpPr>
          <p:spPr>
            <a:xfrm>
              <a:off x="2161750" y="4522750"/>
              <a:ext cx="25" cy="256975"/>
            </a:xfrm>
            <a:custGeom>
              <a:avLst/>
              <a:gdLst/>
              <a:ahLst/>
              <a:cxnLst/>
              <a:rect l="0" t="0" r="0" b="0"/>
              <a:pathLst>
                <a:path w="1" h="10279" fill="none" extrusionOk="0">
                  <a:moveTo>
                    <a:pt x="1" y="10279"/>
                  </a:moveTo>
                  <a:lnTo>
                    <a:pt x="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9" name="Shape 669"/>
            <p:cNvSpPr/>
            <p:nvPr/>
          </p:nvSpPr>
          <p:spPr>
            <a:xfrm>
              <a:off x="2133750" y="4377850"/>
              <a:ext cx="56050" cy="56025"/>
            </a:xfrm>
            <a:custGeom>
              <a:avLst/>
              <a:gdLst/>
              <a:ahLst/>
              <a:cxnLst/>
              <a:rect l="0" t="0" r="0" b="0"/>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0" name="Shape 670"/>
            <p:cNvSpPr/>
            <p:nvPr/>
          </p:nvSpPr>
          <p:spPr>
            <a:xfrm>
              <a:off x="2038150" y="4589125"/>
              <a:ext cx="87100" cy="87100"/>
            </a:xfrm>
            <a:custGeom>
              <a:avLst/>
              <a:gdLst/>
              <a:ahLst/>
              <a:cxnLst/>
              <a:rect l="0" t="0" r="0" b="0"/>
              <a:pathLst>
                <a:path w="3484" h="3484" fill="none" extrusionOk="0">
                  <a:moveTo>
                    <a:pt x="1" y="0"/>
                  </a:moveTo>
                  <a:lnTo>
                    <a:pt x="3483" y="348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1" name="Shape 671"/>
            <p:cNvSpPr/>
            <p:nvPr/>
          </p:nvSpPr>
          <p:spPr>
            <a:xfrm>
              <a:off x="2194025" y="4564150"/>
              <a:ext cx="54825" cy="54825"/>
            </a:xfrm>
            <a:custGeom>
              <a:avLst/>
              <a:gdLst/>
              <a:ahLst/>
              <a:cxnLst/>
              <a:rect l="0" t="0" r="0" b="0"/>
              <a:pathLst>
                <a:path w="2193" h="2193" fill="none" extrusionOk="0">
                  <a:moveTo>
                    <a:pt x="2192" y="1"/>
                  </a:moveTo>
                  <a:lnTo>
                    <a:pt x="1" y="219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72" name="Shape 672"/>
          <p:cNvGrpSpPr/>
          <p:nvPr/>
        </p:nvGrpSpPr>
        <p:grpSpPr>
          <a:xfrm>
            <a:off x="2067737" y="3759758"/>
            <a:ext cx="309640" cy="392030"/>
            <a:chOff x="2635450" y="4321225"/>
            <a:chExt cx="368400" cy="466425"/>
          </a:xfrm>
        </p:grpSpPr>
        <p:sp>
          <p:nvSpPr>
            <p:cNvPr id="673" name="Shape 673"/>
            <p:cNvSpPr/>
            <p:nvPr/>
          </p:nvSpPr>
          <p:spPr>
            <a:xfrm>
              <a:off x="2635450" y="4653050"/>
              <a:ext cx="368400" cy="134600"/>
            </a:xfrm>
            <a:custGeom>
              <a:avLst/>
              <a:gdLst/>
              <a:ahLst/>
              <a:cxnLst/>
              <a:rect l="0" t="0" r="0" b="0"/>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4" name="Shape 674"/>
            <p:cNvSpPr/>
            <p:nvPr/>
          </p:nvSpPr>
          <p:spPr>
            <a:xfrm>
              <a:off x="2819350" y="4321225"/>
              <a:ext cx="25" cy="347075"/>
            </a:xfrm>
            <a:custGeom>
              <a:avLst/>
              <a:gdLst/>
              <a:ahLst/>
              <a:cxnLst/>
              <a:rect l="0" t="0" r="0" b="0"/>
              <a:pathLst>
                <a:path w="1" h="13883" fill="none" extrusionOk="0">
                  <a:moveTo>
                    <a:pt x="0" y="13883"/>
                  </a:move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5" name="Shape 675"/>
            <p:cNvSpPr/>
            <p:nvPr/>
          </p:nvSpPr>
          <p:spPr>
            <a:xfrm>
              <a:off x="2835175" y="4328525"/>
              <a:ext cx="114475" cy="114500"/>
            </a:xfrm>
            <a:custGeom>
              <a:avLst/>
              <a:gdLst/>
              <a:ahLst/>
              <a:cxnLst/>
              <a:rect l="0" t="0" r="0" b="0"/>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6" name="Shape 676"/>
            <p:cNvSpPr/>
            <p:nvPr/>
          </p:nvSpPr>
          <p:spPr>
            <a:xfrm>
              <a:off x="2850400" y="4372975"/>
              <a:ext cx="54825" cy="54825"/>
            </a:xfrm>
            <a:custGeom>
              <a:avLst/>
              <a:gdLst/>
              <a:ahLst/>
              <a:cxnLst/>
              <a:rect l="0" t="0" r="0" b="0"/>
              <a:pathLst>
                <a:path w="2193" h="2193" fill="none" extrusionOk="0">
                  <a:moveTo>
                    <a:pt x="2192" y="0"/>
                  </a:moveTo>
                  <a:lnTo>
                    <a:pt x="0" y="2192"/>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7" name="Shape 677"/>
            <p:cNvSpPr/>
            <p:nvPr/>
          </p:nvSpPr>
          <p:spPr>
            <a:xfrm>
              <a:off x="2646425" y="4429600"/>
              <a:ext cx="156500" cy="156500"/>
            </a:xfrm>
            <a:custGeom>
              <a:avLst/>
              <a:gdLst/>
              <a:ahLst/>
              <a:cxnLst/>
              <a:rect l="0" t="0" r="0" b="0"/>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8" name="Shape 678"/>
            <p:cNvSpPr/>
            <p:nvPr/>
          </p:nvSpPr>
          <p:spPr>
            <a:xfrm>
              <a:off x="2696350" y="4479525"/>
              <a:ext cx="87100" cy="87100"/>
            </a:xfrm>
            <a:custGeom>
              <a:avLst/>
              <a:gdLst/>
              <a:ahLst/>
              <a:cxnLst/>
              <a:rect l="0" t="0" r="0" b="0"/>
              <a:pathLst>
                <a:path w="3484" h="3484" fill="none" extrusionOk="0">
                  <a:moveTo>
                    <a:pt x="0" y="1"/>
                  </a:moveTo>
                  <a:lnTo>
                    <a:pt x="3483" y="348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79" name="Shape 679"/>
          <p:cNvGrpSpPr/>
          <p:nvPr/>
        </p:nvGrpSpPr>
        <p:grpSpPr>
          <a:xfrm>
            <a:off x="5436146" y="3750030"/>
            <a:ext cx="342881" cy="383835"/>
            <a:chOff x="6643075" y="4309650"/>
            <a:chExt cx="407950" cy="456675"/>
          </a:xfrm>
        </p:grpSpPr>
        <p:sp>
          <p:nvSpPr>
            <p:cNvPr id="680" name="Shape 680"/>
            <p:cNvSpPr/>
            <p:nvPr/>
          </p:nvSpPr>
          <p:spPr>
            <a:xfrm>
              <a:off x="6643075" y="4698125"/>
              <a:ext cx="407950" cy="14625"/>
            </a:xfrm>
            <a:custGeom>
              <a:avLst/>
              <a:gdLst/>
              <a:ahLst/>
              <a:cxnLst/>
              <a:rect l="0" t="0" r="0" b="0"/>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1" name="Shape 681"/>
            <p:cNvSpPr/>
            <p:nvPr/>
          </p:nvSpPr>
          <p:spPr>
            <a:xfrm>
              <a:off x="6643075" y="4727350"/>
              <a:ext cx="407950" cy="14625"/>
            </a:xfrm>
            <a:custGeom>
              <a:avLst/>
              <a:gdLst/>
              <a:ahLst/>
              <a:cxnLst/>
              <a:rect l="0" t="0" r="0" b="0"/>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2" name="Shape 682"/>
            <p:cNvSpPr/>
            <p:nvPr/>
          </p:nvSpPr>
          <p:spPr>
            <a:xfrm>
              <a:off x="6643075" y="4751700"/>
              <a:ext cx="407950" cy="14625"/>
            </a:xfrm>
            <a:custGeom>
              <a:avLst/>
              <a:gdLst/>
              <a:ahLst/>
              <a:cxnLst/>
              <a:rect l="0" t="0" r="0" b="0"/>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3" name="Shape 683"/>
            <p:cNvSpPr/>
            <p:nvPr/>
          </p:nvSpPr>
          <p:spPr>
            <a:xfrm>
              <a:off x="6672900" y="4309650"/>
              <a:ext cx="348900" cy="376300"/>
            </a:xfrm>
            <a:custGeom>
              <a:avLst/>
              <a:gdLst/>
              <a:ahLst/>
              <a:cxnLst/>
              <a:rect l="0" t="0" r="0" b="0"/>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4" name="Shape 684"/>
            <p:cNvSpPr/>
            <p:nvPr/>
          </p:nvSpPr>
          <p:spPr>
            <a:xfrm>
              <a:off x="6805625" y="4452725"/>
              <a:ext cx="15850" cy="28050"/>
            </a:xfrm>
            <a:custGeom>
              <a:avLst/>
              <a:gdLst/>
              <a:ahLst/>
              <a:cxnLst/>
              <a:rect l="0" t="0" r="0" b="0"/>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5" name="Shape 685"/>
            <p:cNvSpPr/>
            <p:nvPr/>
          </p:nvSpPr>
          <p:spPr>
            <a:xfrm>
              <a:off x="6872600" y="4452725"/>
              <a:ext cx="15875" cy="28050"/>
            </a:xfrm>
            <a:custGeom>
              <a:avLst/>
              <a:gdLst/>
              <a:ahLst/>
              <a:cxnLst/>
              <a:rect l="0" t="0" r="0" b="0"/>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6" name="Shape 686"/>
            <p:cNvSpPr/>
            <p:nvPr/>
          </p:nvSpPr>
          <p:spPr>
            <a:xfrm>
              <a:off x="6709425" y="4414975"/>
              <a:ext cx="275250" cy="54825"/>
            </a:xfrm>
            <a:custGeom>
              <a:avLst/>
              <a:gdLst/>
              <a:ahLst/>
              <a:cxnLst/>
              <a:rect l="0" t="0" r="0" b="0"/>
              <a:pathLst>
                <a:path w="11010" h="2193" fill="none" extrusionOk="0">
                  <a:moveTo>
                    <a:pt x="11009" y="2193"/>
                  </a:moveTo>
                  <a:lnTo>
                    <a:pt x="5505" y="1"/>
                  </a:lnTo>
                  <a:lnTo>
                    <a:pt x="1" y="219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7" name="Shape 687"/>
            <p:cNvSpPr/>
            <p:nvPr/>
          </p:nvSpPr>
          <p:spPr>
            <a:xfrm>
              <a:off x="6733175" y="4382725"/>
              <a:ext cx="227750" cy="37150"/>
            </a:xfrm>
            <a:custGeom>
              <a:avLst/>
              <a:gdLst/>
              <a:ahLst/>
              <a:cxnLst/>
              <a:rect l="0" t="0" r="0" b="0"/>
              <a:pathLst>
                <a:path w="9110" h="1486" fill="none" extrusionOk="0">
                  <a:moveTo>
                    <a:pt x="1" y="1486"/>
                  </a:moveTo>
                  <a:lnTo>
                    <a:pt x="1681" y="1486"/>
                  </a:lnTo>
                  <a:lnTo>
                    <a:pt x="1681" y="0"/>
                  </a:lnTo>
                  <a:lnTo>
                    <a:pt x="4555" y="0"/>
                  </a:lnTo>
                  <a:lnTo>
                    <a:pt x="7429" y="0"/>
                  </a:lnTo>
                  <a:lnTo>
                    <a:pt x="7429" y="1486"/>
                  </a:lnTo>
                  <a:lnTo>
                    <a:pt x="9109" y="1486"/>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8" name="Shape 688"/>
            <p:cNvSpPr/>
            <p:nvPr/>
          </p:nvSpPr>
          <p:spPr>
            <a:xfrm>
              <a:off x="6847025" y="4414975"/>
              <a:ext cx="25" cy="145550"/>
            </a:xfrm>
            <a:custGeom>
              <a:avLst/>
              <a:gdLst/>
              <a:ahLst/>
              <a:cxnLst/>
              <a:rect l="0" t="0" r="0" b="0"/>
              <a:pathLst>
                <a:path w="1" h="5822" fill="none" extrusionOk="0">
                  <a:moveTo>
                    <a:pt x="1" y="1"/>
                  </a:moveTo>
                  <a:lnTo>
                    <a:pt x="1" y="5822"/>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89" name="Shape 689"/>
          <p:cNvGrpSpPr/>
          <p:nvPr/>
        </p:nvGrpSpPr>
        <p:grpSpPr>
          <a:xfrm>
            <a:off x="4251419" y="4291984"/>
            <a:ext cx="452420" cy="433992"/>
            <a:chOff x="5233525" y="4954450"/>
            <a:chExt cx="538275" cy="516350"/>
          </a:xfrm>
        </p:grpSpPr>
        <p:sp>
          <p:nvSpPr>
            <p:cNvPr id="690" name="Shape 690"/>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1" name="Shape 691"/>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2" name="Shape 692"/>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3" name="Shape 693"/>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4" name="Shape 694"/>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5" name="Shape 695"/>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6" name="Shape 696"/>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7" name="Shape 697"/>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8" name="Shape 698"/>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9" name="Shape 699"/>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0" name="Shape 700"/>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01" name="Shape 701"/>
          <p:cNvGrpSpPr/>
          <p:nvPr/>
        </p:nvGrpSpPr>
        <p:grpSpPr>
          <a:xfrm>
            <a:off x="3682337" y="4299654"/>
            <a:ext cx="460615" cy="418653"/>
            <a:chOff x="4556450" y="4963575"/>
            <a:chExt cx="548025" cy="498100"/>
          </a:xfrm>
        </p:grpSpPr>
        <p:sp>
          <p:nvSpPr>
            <p:cNvPr id="702" name="Shape 702"/>
            <p:cNvSpPr/>
            <p:nvPr/>
          </p:nvSpPr>
          <p:spPr>
            <a:xfrm>
              <a:off x="4611850" y="5222350"/>
              <a:ext cx="436600" cy="239325"/>
            </a:xfrm>
            <a:custGeom>
              <a:avLst/>
              <a:gdLst/>
              <a:ahLst/>
              <a:cxnLst/>
              <a:rect l="0" t="0" r="0" b="0"/>
              <a:pathLst>
                <a:path w="17464" h="9573" fill="none" extrusionOk="0">
                  <a:moveTo>
                    <a:pt x="1" y="1"/>
                  </a:moveTo>
                  <a:lnTo>
                    <a:pt x="1" y="4677"/>
                  </a:lnTo>
                  <a:lnTo>
                    <a:pt x="8720" y="9572"/>
                  </a:lnTo>
                  <a:lnTo>
                    <a:pt x="17463" y="4677"/>
                  </a:lnTo>
                  <a:lnTo>
                    <a:pt x="17463" y="1"/>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3" name="Shape 703"/>
            <p:cNvSpPr/>
            <p:nvPr/>
          </p:nvSpPr>
          <p:spPr>
            <a:xfrm>
              <a:off x="4612475" y="4963575"/>
              <a:ext cx="435975" cy="125450"/>
            </a:xfrm>
            <a:custGeom>
              <a:avLst/>
              <a:gdLst/>
              <a:ahLst/>
              <a:cxnLst/>
              <a:rect l="0" t="0" r="0" b="0"/>
              <a:pathLst>
                <a:path w="17439" h="5018" fill="none" extrusionOk="0">
                  <a:moveTo>
                    <a:pt x="17438" y="5018"/>
                  </a:moveTo>
                  <a:lnTo>
                    <a:pt x="8671" y="1"/>
                  </a:lnTo>
                  <a:lnTo>
                    <a:pt x="0" y="5018"/>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4" name="Shape 704"/>
            <p:cNvSpPr/>
            <p:nvPr/>
          </p:nvSpPr>
          <p:spPr>
            <a:xfrm>
              <a:off x="4556450" y="5089000"/>
              <a:ext cx="274025" cy="225925"/>
            </a:xfrm>
            <a:custGeom>
              <a:avLst/>
              <a:gdLst/>
              <a:ahLst/>
              <a:cxnLst/>
              <a:rect l="0" t="0" r="0" b="0"/>
              <a:pathLst>
                <a:path w="10961" h="9037" fill="none" extrusionOk="0">
                  <a:moveTo>
                    <a:pt x="8720" y="9037"/>
                  </a:moveTo>
                  <a:lnTo>
                    <a:pt x="1" y="4068"/>
                  </a:lnTo>
                  <a:lnTo>
                    <a:pt x="2241" y="1"/>
                  </a:lnTo>
                  <a:lnTo>
                    <a:pt x="10960" y="4969"/>
                  </a:lnTo>
                  <a:lnTo>
                    <a:pt x="8720" y="9037"/>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5" name="Shape 705"/>
            <p:cNvSpPr/>
            <p:nvPr/>
          </p:nvSpPr>
          <p:spPr>
            <a:xfrm>
              <a:off x="4830450" y="5089000"/>
              <a:ext cx="274025" cy="225925"/>
            </a:xfrm>
            <a:custGeom>
              <a:avLst/>
              <a:gdLst/>
              <a:ahLst/>
              <a:cxnLst/>
              <a:rect l="0" t="0" r="0" b="0"/>
              <a:pathLst>
                <a:path w="10961" h="9037" fill="none" extrusionOk="0">
                  <a:moveTo>
                    <a:pt x="2241" y="9037"/>
                  </a:moveTo>
                  <a:lnTo>
                    <a:pt x="10960" y="4068"/>
                  </a:lnTo>
                  <a:lnTo>
                    <a:pt x="8719" y="1"/>
                  </a:lnTo>
                  <a:lnTo>
                    <a:pt x="0" y="4969"/>
                  </a:lnTo>
                  <a:lnTo>
                    <a:pt x="2241" y="9037"/>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6" name="Shape 706"/>
            <p:cNvSpPr/>
            <p:nvPr/>
          </p:nvSpPr>
          <p:spPr>
            <a:xfrm>
              <a:off x="4830450" y="5213225"/>
              <a:ext cx="25" cy="248450"/>
            </a:xfrm>
            <a:custGeom>
              <a:avLst/>
              <a:gdLst/>
              <a:ahLst/>
              <a:cxnLst/>
              <a:rect l="0" t="0" r="0" b="0"/>
              <a:pathLst>
                <a:path w="1" h="9938" fill="none" extrusionOk="0">
                  <a:moveTo>
                    <a:pt x="0" y="0"/>
                  </a:moveTo>
                  <a:lnTo>
                    <a:pt x="0" y="9937"/>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07" name="Shape 707"/>
          <p:cNvGrpSpPr/>
          <p:nvPr/>
        </p:nvGrpSpPr>
        <p:grpSpPr>
          <a:xfrm>
            <a:off x="299619" y="4390238"/>
            <a:ext cx="445254" cy="246182"/>
            <a:chOff x="531800" y="5071350"/>
            <a:chExt cx="529750" cy="292900"/>
          </a:xfrm>
        </p:grpSpPr>
        <p:sp>
          <p:nvSpPr>
            <p:cNvPr id="708" name="Shape 708"/>
            <p:cNvSpPr/>
            <p:nvPr/>
          </p:nvSpPr>
          <p:spPr>
            <a:xfrm>
              <a:off x="632875" y="5077450"/>
              <a:ext cx="272200" cy="185725"/>
            </a:xfrm>
            <a:custGeom>
              <a:avLst/>
              <a:gdLst/>
              <a:ahLst/>
              <a:cxnLst/>
              <a:rect l="0" t="0" r="0" b="0"/>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9" name="Shape 709"/>
            <p:cNvSpPr/>
            <p:nvPr/>
          </p:nvSpPr>
          <p:spPr>
            <a:xfrm>
              <a:off x="886175" y="5071350"/>
              <a:ext cx="74300" cy="191825"/>
            </a:xfrm>
            <a:custGeom>
              <a:avLst/>
              <a:gdLst/>
              <a:ahLst/>
              <a:cxnLst/>
              <a:rect l="0" t="0" r="0" b="0"/>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0" name="Shape 710"/>
            <p:cNvSpPr/>
            <p:nvPr/>
          </p:nvSpPr>
          <p:spPr>
            <a:xfrm>
              <a:off x="531800" y="5162075"/>
              <a:ext cx="202175" cy="202175"/>
            </a:xfrm>
            <a:custGeom>
              <a:avLst/>
              <a:gdLst/>
              <a:ahLst/>
              <a:cxnLst/>
              <a:rect l="0" t="0" r="0" b="0"/>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1" name="Shape 711"/>
            <p:cNvSpPr/>
            <p:nvPr/>
          </p:nvSpPr>
          <p:spPr>
            <a:xfrm>
              <a:off x="859375" y="5162075"/>
              <a:ext cx="202175" cy="202175"/>
            </a:xfrm>
            <a:custGeom>
              <a:avLst/>
              <a:gdLst/>
              <a:ahLst/>
              <a:cxnLst/>
              <a:rect l="0" t="0" r="0" b="0"/>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2" name="Shape 712"/>
            <p:cNvSpPr/>
            <p:nvPr/>
          </p:nvSpPr>
          <p:spPr>
            <a:xfrm>
              <a:off x="676100" y="5071350"/>
              <a:ext cx="86500" cy="7325"/>
            </a:xfrm>
            <a:custGeom>
              <a:avLst/>
              <a:gdLst/>
              <a:ahLst/>
              <a:cxnLst/>
              <a:rect l="0" t="0" r="0" b="0"/>
              <a:pathLst>
                <a:path w="3460" h="293" fill="none" extrusionOk="0">
                  <a:moveTo>
                    <a:pt x="1" y="1"/>
                  </a:moveTo>
                  <a:lnTo>
                    <a:pt x="3459" y="293"/>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3" name="Shape 713"/>
            <p:cNvSpPr/>
            <p:nvPr/>
          </p:nvSpPr>
          <p:spPr>
            <a:xfrm>
              <a:off x="941575" y="5244275"/>
              <a:ext cx="37175" cy="37175"/>
            </a:xfrm>
            <a:custGeom>
              <a:avLst/>
              <a:gdLst/>
              <a:ahLst/>
              <a:cxnLst/>
              <a:rect l="0" t="0" r="0" b="0"/>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4" name="Shape 714"/>
            <p:cNvSpPr/>
            <p:nvPr/>
          </p:nvSpPr>
          <p:spPr>
            <a:xfrm>
              <a:off x="614600" y="5244275"/>
              <a:ext cx="37175" cy="37175"/>
            </a:xfrm>
            <a:custGeom>
              <a:avLst/>
              <a:gdLst/>
              <a:ahLst/>
              <a:cxnLst/>
              <a:rect l="0" t="0" r="0" b="0"/>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15" name="Shape 715"/>
          <p:cNvGrpSpPr/>
          <p:nvPr/>
        </p:nvGrpSpPr>
        <p:grpSpPr>
          <a:xfrm>
            <a:off x="7243894" y="2184400"/>
            <a:ext cx="433992" cy="422729"/>
            <a:chOff x="5916675" y="927975"/>
            <a:chExt cx="516350" cy="502950"/>
          </a:xfrm>
        </p:grpSpPr>
        <p:sp>
          <p:nvSpPr>
            <p:cNvPr id="716" name="Shape 716"/>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F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7" name="Shape 717"/>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F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18" name="Shape 718"/>
          <p:cNvGrpSpPr/>
          <p:nvPr/>
        </p:nvGrpSpPr>
        <p:grpSpPr>
          <a:xfrm>
            <a:off x="6359914" y="2890301"/>
            <a:ext cx="1079481" cy="1051467"/>
            <a:chOff x="5916675" y="927975"/>
            <a:chExt cx="516350" cy="502950"/>
          </a:xfrm>
        </p:grpSpPr>
        <p:sp>
          <p:nvSpPr>
            <p:cNvPr id="719" name="Shape 719"/>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FFF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0" name="Shape 720"/>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FFF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21" name="Shape 721"/>
          <p:cNvGrpSpPr/>
          <p:nvPr/>
        </p:nvGrpSpPr>
        <p:grpSpPr>
          <a:xfrm>
            <a:off x="6360056" y="2184400"/>
            <a:ext cx="433992" cy="422729"/>
            <a:chOff x="5916675" y="927975"/>
            <a:chExt cx="516350" cy="502950"/>
          </a:xfrm>
        </p:grpSpPr>
        <p:sp>
          <p:nvSpPr>
            <p:cNvPr id="722" name="Shape 722"/>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3" name="Shape 723"/>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724" name="Shape 724"/>
          <p:cNvSpPr/>
          <p:nvPr/>
        </p:nvSpPr>
        <p:spPr>
          <a:xfrm>
            <a:off x="7436055" y="2420777"/>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5" name="Shape 725"/>
          <p:cNvSpPr/>
          <p:nvPr/>
        </p:nvSpPr>
        <p:spPr>
          <a:xfrm>
            <a:off x="6552218" y="2420777"/>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6" name="Shape 726"/>
          <p:cNvSpPr/>
          <p:nvPr/>
        </p:nvSpPr>
        <p:spPr>
          <a:xfrm>
            <a:off x="6837753" y="3478315"/>
            <a:ext cx="1000561" cy="565193"/>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FFFFFF"/>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Shape 730"/>
        <p:cNvGrpSpPr/>
        <p:nvPr/>
      </p:nvGrpSpPr>
      <p:grpSpPr>
        <a:xfrm>
          <a:off x="0" y="0"/>
          <a:ext cx="0" cy="0"/>
          <a:chOff x="0" y="0"/>
          <a:chExt cx="0" cy="0"/>
        </a:xfrm>
      </p:grpSpPr>
      <p:sp>
        <p:nvSpPr>
          <p:cNvPr id="731" name="Shape 731"/>
          <p:cNvSpPr txBox="1"/>
          <p:nvPr/>
        </p:nvSpPr>
        <p:spPr>
          <a:xfrm>
            <a:off x="2087650" y="914275"/>
            <a:ext cx="6676800" cy="1380900"/>
          </a:xfrm>
          <a:prstGeom prst="rect">
            <a:avLst/>
          </a:prstGeom>
          <a:noFill/>
          <a:ln>
            <a:noFill/>
          </a:ln>
        </p:spPr>
        <p:txBody>
          <a:bodyPr lIns="91425" tIns="91425" rIns="91425" bIns="91425" anchor="t" anchorCtr="0">
            <a:noAutofit/>
          </a:bodyPr>
          <a:lstStyle/>
          <a:p>
            <a:pPr lvl="0" rtl="0">
              <a:spcBef>
                <a:spcPts val="0"/>
              </a:spcBef>
              <a:buClr>
                <a:srgbClr val="000000"/>
              </a:buClr>
              <a:buSzPct val="84615"/>
              <a:buFont typeface="Arial"/>
              <a:buNone/>
            </a:pPr>
            <a:r>
              <a:rPr lang="en" sz="1300" b="1">
                <a:solidFill>
                  <a:srgbClr val="FFFFFF"/>
                </a:solidFill>
                <a:latin typeface="Libre Baskerville"/>
                <a:ea typeface="Libre Baskerville"/>
                <a:cs typeface="Libre Baskerville"/>
                <a:sym typeface="Libre Baskerville"/>
              </a:rPr>
              <a:t>Now you can use any emoji as an icon!</a:t>
            </a:r>
          </a:p>
          <a:p>
            <a:pPr lvl="0" rtl="0">
              <a:spcBef>
                <a:spcPts val="0"/>
              </a:spcBef>
              <a:buClr>
                <a:srgbClr val="000000"/>
              </a:buClr>
              <a:buSzPct val="84615"/>
              <a:buFont typeface="Arial"/>
              <a:buNone/>
            </a:pPr>
            <a:r>
              <a:rPr lang="en" sz="1300">
                <a:solidFill>
                  <a:srgbClr val="FFFFFF"/>
                </a:solidFill>
                <a:latin typeface="Libre Baskerville"/>
                <a:ea typeface="Libre Baskerville"/>
                <a:cs typeface="Libre Baskerville"/>
                <a:sym typeface="Libre Baskerville"/>
              </a:rPr>
              <a:t>And of course it resizes without losing quality and you can change the color.</a:t>
            </a:r>
          </a:p>
          <a:p>
            <a:pPr lvl="0" rtl="0">
              <a:spcBef>
                <a:spcPts val="0"/>
              </a:spcBef>
              <a:buNone/>
            </a:pPr>
            <a:endParaRPr sz="1300">
              <a:solidFill>
                <a:srgbClr val="FFFFFF"/>
              </a:solidFill>
              <a:latin typeface="Libre Baskerville"/>
              <a:ea typeface="Libre Baskerville"/>
              <a:cs typeface="Libre Baskerville"/>
              <a:sym typeface="Libre Baskerville"/>
            </a:endParaRPr>
          </a:p>
          <a:p>
            <a:pPr lvl="0" rtl="0">
              <a:spcBef>
                <a:spcPts val="0"/>
              </a:spcBef>
              <a:buNone/>
            </a:pPr>
            <a:r>
              <a:rPr lang="en" sz="1300">
                <a:solidFill>
                  <a:srgbClr val="FFFFFF"/>
                </a:solidFill>
                <a:latin typeface="Libre Baskerville"/>
                <a:ea typeface="Libre Baskerville"/>
                <a:cs typeface="Libre Baskerville"/>
                <a:sym typeface="Libre Baskerville"/>
              </a:rPr>
              <a:t>How? Follow Google instructions </a:t>
            </a:r>
            <a:r>
              <a:rPr lang="en" sz="1300" u="sng">
                <a:solidFill>
                  <a:srgbClr val="FFFFFF"/>
                </a:solidFill>
                <a:latin typeface="Libre Baskerville"/>
                <a:ea typeface="Libre Baskerville"/>
                <a:cs typeface="Libre Baskerville"/>
                <a:sym typeface="Libre Baskerville"/>
                <a:hlinkClick r:id="rId3"/>
              </a:rPr>
              <a:t>https://twitter.com/googledocs/status/730087240156643328</a:t>
            </a:r>
          </a:p>
          <a:p>
            <a:pPr lvl="0" rtl="0">
              <a:spcBef>
                <a:spcPts val="0"/>
              </a:spcBef>
              <a:buNone/>
            </a:pPr>
            <a:endParaRPr sz="1300">
              <a:solidFill>
                <a:srgbClr val="FFFFFF"/>
              </a:solidFill>
              <a:latin typeface="Libre Baskerville"/>
              <a:ea typeface="Libre Baskerville"/>
              <a:cs typeface="Libre Baskerville"/>
              <a:sym typeface="Libre Baskerville"/>
            </a:endParaRPr>
          </a:p>
          <a:p>
            <a:pPr lvl="0" rtl="0">
              <a:spcBef>
                <a:spcPts val="0"/>
              </a:spcBef>
              <a:buNone/>
            </a:pPr>
            <a:endParaRPr sz="1300">
              <a:solidFill>
                <a:srgbClr val="FFFFFF"/>
              </a:solidFill>
              <a:latin typeface="Libre Baskerville"/>
              <a:ea typeface="Libre Baskerville"/>
              <a:cs typeface="Libre Baskerville"/>
              <a:sym typeface="Libre Baskerville"/>
            </a:endParaRPr>
          </a:p>
          <a:p>
            <a:pPr lvl="0" rtl="0">
              <a:spcBef>
                <a:spcPts val="0"/>
              </a:spcBef>
              <a:buClr>
                <a:srgbClr val="000000"/>
              </a:buClr>
              <a:buFont typeface="Arial"/>
              <a:buNone/>
            </a:pPr>
            <a:endParaRPr sz="1300">
              <a:solidFill>
                <a:srgbClr val="FFFFFF"/>
              </a:solidFill>
              <a:latin typeface="Libre Baskerville"/>
              <a:ea typeface="Libre Baskerville"/>
              <a:cs typeface="Libre Baskerville"/>
              <a:sym typeface="Libre Baskerville"/>
            </a:endParaRPr>
          </a:p>
          <a:p>
            <a:pPr lvl="0" rtl="0">
              <a:spcBef>
                <a:spcPts val="0"/>
              </a:spcBef>
              <a:buNone/>
            </a:pPr>
            <a:endParaRPr sz="1300">
              <a:solidFill>
                <a:srgbClr val="FFFFFF"/>
              </a:solidFill>
              <a:latin typeface="Libre Baskerville"/>
              <a:ea typeface="Libre Baskerville"/>
              <a:cs typeface="Libre Baskerville"/>
              <a:sym typeface="Libre Baskerville"/>
            </a:endParaRPr>
          </a:p>
        </p:txBody>
      </p:sp>
      <p:sp>
        <p:nvSpPr>
          <p:cNvPr id="732" name="Shape 732"/>
          <p:cNvSpPr txBox="1"/>
          <p:nvPr/>
        </p:nvSpPr>
        <p:spPr>
          <a:xfrm>
            <a:off x="731900" y="2374250"/>
            <a:ext cx="7327500" cy="25707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3600">
                <a:solidFill>
                  <a:srgbClr val="FFFFFF"/>
                </a:solidFill>
                <a:latin typeface="Libre Baskerville"/>
                <a:ea typeface="Libre Baskerville"/>
                <a:cs typeface="Libre Baskerville"/>
                <a:sym typeface="Libre Baskerville"/>
              </a:rPr>
              <a:t>✋👆👉👍👤👦👧👨👩👪💃🏃💑❤😂😉😋😒😭👶😸🐟🍒🍔💣📌📖🔨🎃🎈🎨🏈🏰🌏🔌🔑</a:t>
            </a:r>
            <a:r>
              <a:rPr lang="en" sz="2400">
                <a:solidFill>
                  <a:srgbClr val="FFFFFF"/>
                </a:solidFill>
                <a:highlight>
                  <a:srgbClr val="351C75"/>
                </a:highlight>
                <a:latin typeface="Libre Baskerville"/>
                <a:ea typeface="Libre Baskerville"/>
                <a:cs typeface="Libre Baskerville"/>
                <a:sym typeface="Libre Baskerville"/>
              </a:rPr>
              <a:t> and many more...</a:t>
            </a:r>
          </a:p>
        </p:txBody>
      </p:sp>
      <p:sp>
        <p:nvSpPr>
          <p:cNvPr id="733" name="Shape 733"/>
          <p:cNvSpPr txBox="1"/>
          <p:nvPr/>
        </p:nvSpPr>
        <p:spPr>
          <a:xfrm>
            <a:off x="572775" y="856414"/>
            <a:ext cx="1440600" cy="1296000"/>
          </a:xfrm>
          <a:prstGeom prst="rect">
            <a:avLst/>
          </a:prstGeom>
          <a:noFill/>
          <a:ln>
            <a:noFill/>
          </a:ln>
        </p:spPr>
        <p:txBody>
          <a:bodyPr lIns="91425" tIns="91425" rIns="91425" bIns="91425" anchor="ctr" anchorCtr="0">
            <a:noAutofit/>
          </a:bodyPr>
          <a:lstStyle/>
          <a:p>
            <a:pPr lvl="0" algn="ctr" rtl="0">
              <a:spcBef>
                <a:spcPts val="0"/>
              </a:spcBef>
              <a:buClr>
                <a:srgbClr val="000000"/>
              </a:buClr>
              <a:buSzPct val="25000"/>
              <a:buFont typeface="Arial"/>
              <a:buNone/>
            </a:pPr>
            <a:r>
              <a:rPr lang="en" sz="9600">
                <a:solidFill>
                  <a:srgbClr val="20124D"/>
                </a:solidFill>
                <a:latin typeface="Libre Baskerville"/>
                <a:ea typeface="Libre Baskerville"/>
                <a:cs typeface="Libre Baskerville"/>
                <a:sym typeface="Libre Baskerville"/>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Tiesu reforma</a:t>
            </a:r>
            <a:endParaRPr lang="en">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1337275" y="1476918"/>
            <a:ext cx="6810682" cy="3448800"/>
          </a:xfrm>
          <a:prstGeom prst="rect">
            <a:avLst/>
          </a:prstGeom>
        </p:spPr>
        <p:txBody>
          <a:bodyPr lIns="91425" tIns="91425" rIns="91425" bIns="91425" anchor="t" anchorCtr="0">
            <a:noAutofit/>
          </a:bodyPr>
          <a:lstStyle/>
          <a:p>
            <a:pPr marL="514350" indent="-285750"/>
            <a:endParaRPr lang="lv-LV">
              <a:effectLst>
                <a:outerShdw blurRad="38100" dist="38100" dir="2700000" algn="tl">
                  <a:srgbClr val="000000">
                    <a:alpha val="43137"/>
                  </a:srgbClr>
                </a:outerShdw>
              </a:effectLst>
            </a:endParaRPr>
          </a:p>
          <a:p>
            <a:pPr marL="514350" indent="-285750"/>
            <a:r>
              <a:rPr lang="lv-LV">
                <a:effectLst>
                  <a:outerShdw blurRad="38100" dist="38100" dir="2700000" algn="tl">
                    <a:srgbClr val="000000">
                      <a:alpha val="43137"/>
                    </a:srgbClr>
                  </a:outerShdw>
                </a:effectLst>
              </a:rPr>
              <a:t>Latgales tiesu apgabala reforma</a:t>
            </a:r>
          </a:p>
          <a:p>
            <a:pPr marL="514350" lvl="1" indent="-285750"/>
            <a:r>
              <a:rPr lang="lv-LV">
                <a:effectLst>
                  <a:outerShdw blurRad="38100" dist="38100" dir="2700000" algn="tl">
                    <a:srgbClr val="000000">
                      <a:alpha val="43137"/>
                    </a:srgbClr>
                  </a:outerShdw>
                </a:effectLst>
              </a:rPr>
              <a:t>Daugavpils tiesa</a:t>
            </a:r>
          </a:p>
          <a:p>
            <a:pPr marL="514350" lvl="3" indent="-285750"/>
            <a:r>
              <a:rPr lang="lv-LV" sz="1400">
                <a:effectLst>
                  <a:outerShdw blurRad="38100" dist="38100" dir="2700000" algn="tl">
                    <a:srgbClr val="000000">
                      <a:alpha val="43137"/>
                    </a:srgbClr>
                  </a:outerShdw>
                </a:effectLst>
              </a:rPr>
              <a:t>Preiļos un Krāslavā</a:t>
            </a:r>
          </a:p>
          <a:p>
            <a:pPr marL="514350" lvl="1" indent="-285750"/>
            <a:r>
              <a:rPr lang="lv-LV">
                <a:effectLst>
                  <a:outerShdw blurRad="38100" dist="38100" dir="2700000" algn="tl">
                    <a:srgbClr val="000000">
                      <a:alpha val="43137"/>
                    </a:srgbClr>
                  </a:outerShdw>
                </a:effectLst>
              </a:rPr>
              <a:t>Rēzeknes tiesa</a:t>
            </a:r>
          </a:p>
          <a:p>
            <a:pPr marL="514350" lvl="2" indent="-285750"/>
            <a:r>
              <a:rPr lang="lv-LV" sz="1400">
                <a:effectLst>
                  <a:outerShdw blurRad="38100" dist="38100" dir="2700000" algn="tl">
                    <a:srgbClr val="000000">
                      <a:alpha val="43137"/>
                    </a:srgbClr>
                  </a:outerShdw>
                </a:effectLst>
              </a:rPr>
              <a:t>Balvos un Ludzā</a:t>
            </a:r>
          </a:p>
          <a:p>
            <a:pPr marL="514350" lvl="2" indent="-285750"/>
            <a:endParaRPr lang="lv-LV">
              <a:effectLst>
                <a:outerShdw blurRad="38100" dist="38100" dir="2700000" algn="tl">
                  <a:srgbClr val="000000">
                    <a:alpha val="43137"/>
                  </a:srgbClr>
                </a:outerShdw>
              </a:effectLst>
            </a:endParaRPr>
          </a:p>
          <a:p>
            <a:pPr marL="514350" indent="-285750"/>
            <a:r>
              <a:rPr lang="lv-LV">
                <a:effectLst>
                  <a:outerShdw blurRad="38100" dist="38100" dir="2700000" algn="tl">
                    <a:srgbClr val="000000">
                      <a:alpha val="43137"/>
                    </a:srgbClr>
                  </a:outerShdw>
                </a:effectLst>
              </a:rPr>
              <a:t>Apgabaltiesu darbinieku amata vietu optimizācija</a:t>
            </a:r>
          </a:p>
          <a:p>
            <a:pPr marL="514350" indent="-285750"/>
            <a:r>
              <a:rPr lang="lv-LV">
                <a:effectLst>
                  <a:outerShdw blurRad="38100" dist="38100" dir="2700000" algn="tl">
                    <a:srgbClr val="000000">
                      <a:alpha val="43137"/>
                    </a:srgbClr>
                  </a:outerShdw>
                </a:effectLst>
              </a:rPr>
              <a:t>Vienots kurjerdienests Rīgas tiesu apgabalā</a:t>
            </a:r>
          </a:p>
          <a:p>
            <a:pPr marL="514350" indent="-285750"/>
            <a:endParaRPr lang="lv-LV">
              <a:effectLst>
                <a:outerShdw blurRad="38100" dist="38100" dir="2700000" algn="tl">
                  <a:srgbClr val="000000">
                    <a:alpha val="43137"/>
                  </a:srgbClr>
                </a:outerShdw>
              </a:effectLst>
            </a:endParaRPr>
          </a:p>
          <a:p>
            <a:pPr marL="514350" indent="-285750"/>
            <a:r>
              <a:rPr lang="lv-LV">
                <a:effectLst>
                  <a:outerShdw blurRad="38100" dist="38100" dir="2700000" algn="tl">
                    <a:srgbClr val="000000">
                      <a:alpha val="43137"/>
                    </a:srgbClr>
                  </a:outerShdw>
                </a:effectLst>
              </a:rPr>
              <a:t>Tiesnešu specializācijas un slodzes rādītāju noteikšanas kārtība</a:t>
            </a:r>
          </a:p>
        </p:txBody>
      </p:sp>
    </p:spTree>
    <p:extLst>
      <p:ext uri="{BB962C8B-B14F-4D97-AF65-F5344CB8AC3E}">
        <p14:creationId xmlns:p14="http://schemas.microsoft.com/office/powerpoint/2010/main" val="324530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0" y="1601445"/>
            <a:ext cx="9144000" cy="1159799"/>
          </a:xfrm>
          <a:prstGeom prst="rect">
            <a:avLst/>
          </a:prstGeom>
        </p:spPr>
        <p:txBody>
          <a:bodyPr lIns="91425" tIns="91425" rIns="91425" bIns="91425" anchor="b" anchorCtr="0">
            <a:noAutofit/>
          </a:bodyPr>
          <a:lstStyle/>
          <a:p>
            <a:pPr lvl="0" rtl="0">
              <a:spcBef>
                <a:spcPts val="0"/>
              </a:spcBef>
              <a:buNone/>
            </a:pPr>
            <a:r>
              <a:rPr lang="lv-LV">
                <a:effectLst>
                  <a:outerShdw blurRad="38100" dist="38100" dir="2700000" algn="tl">
                    <a:srgbClr val="000000">
                      <a:alpha val="43137"/>
                    </a:srgbClr>
                  </a:outerShdw>
                </a:effectLst>
              </a:rPr>
              <a:t>3</a:t>
            </a:r>
            <a:r>
              <a:rPr lang="en">
                <a:effectLst>
                  <a:outerShdw blurRad="38100" dist="38100" dir="2700000" algn="tl">
                    <a:srgbClr val="000000">
                      <a:alpha val="43137"/>
                    </a:srgbClr>
                  </a:outerShdw>
                </a:effectLst>
              </a:rPr>
              <a:t>.</a:t>
            </a:r>
          </a:p>
          <a:p>
            <a:pPr lvl="0" rtl="0">
              <a:spcBef>
                <a:spcPts val="0"/>
              </a:spcBef>
              <a:buNone/>
            </a:pPr>
            <a:r>
              <a:rPr lang="lv-LV">
                <a:effectLst>
                  <a:outerShdw blurRad="38100" dist="38100" dir="2700000" algn="tl">
                    <a:srgbClr val="000000">
                      <a:alpha val="43137"/>
                    </a:srgbClr>
                  </a:outerShdw>
                </a:effectLst>
              </a:rPr>
              <a:t>Personāls</a:t>
            </a:r>
            <a:endParaRPr lang="en">
              <a:effectLst>
                <a:outerShdw blurRad="38100" dist="38100" dir="2700000" algn="tl">
                  <a:srgbClr val="000000">
                    <a:alpha val="43137"/>
                  </a:srgbClr>
                </a:outerShdw>
              </a:effectLst>
            </a:endParaRPr>
          </a:p>
        </p:txBody>
      </p:sp>
      <p:sp>
        <p:nvSpPr>
          <p:cNvPr id="2" name="Subtitle 1"/>
          <p:cNvSpPr>
            <a:spLocks noGrp="1"/>
          </p:cNvSpPr>
          <p:nvPr>
            <p:ph type="subTitle" idx="1"/>
          </p:nvPr>
        </p:nvSpPr>
        <p:spPr/>
        <p:txBody>
          <a:bodyPr/>
          <a:lstStyle/>
          <a:p>
            <a:endParaRPr lang="lv-LV"/>
          </a:p>
        </p:txBody>
      </p:sp>
    </p:spTree>
    <p:extLst>
      <p:ext uri="{BB962C8B-B14F-4D97-AF65-F5344CB8AC3E}">
        <p14:creationId xmlns:p14="http://schemas.microsoft.com/office/powerpoint/2010/main" val="58506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337275" y="556599"/>
            <a:ext cx="6469500" cy="793800"/>
          </a:xfrm>
          <a:prstGeom prst="rect">
            <a:avLst/>
          </a:prstGeom>
        </p:spPr>
        <p:txBody>
          <a:bodyPr lIns="91425" tIns="91425" rIns="91425" bIns="91425" anchor="b" anchorCtr="0">
            <a:noAutofit/>
          </a:bodyPr>
          <a:lstStyle/>
          <a:p>
            <a:pPr lvl="0">
              <a:spcBef>
                <a:spcPts val="0"/>
              </a:spcBef>
              <a:buNone/>
            </a:pPr>
            <a:r>
              <a:rPr lang="lv-LV">
                <a:effectLst>
                  <a:outerShdw blurRad="38100" dist="38100" dir="2700000" algn="tl">
                    <a:srgbClr val="000000">
                      <a:alpha val="43137"/>
                    </a:srgbClr>
                  </a:outerShdw>
                </a:effectLst>
              </a:rPr>
              <a:t>Personāla vadība</a:t>
            </a:r>
            <a:endParaRPr lang="en">
              <a:effectLst>
                <a:outerShdw blurRad="38100" dist="38100" dir="2700000" algn="tl">
                  <a:srgbClr val="000000">
                    <a:alpha val="43137"/>
                  </a:srgbClr>
                </a:outerShdw>
              </a:effectLst>
            </a:endParaRPr>
          </a:p>
        </p:txBody>
      </p:sp>
      <p:sp>
        <p:nvSpPr>
          <p:cNvPr id="84" name="Shape 84"/>
          <p:cNvSpPr txBox="1">
            <a:spLocks noGrp="1"/>
          </p:cNvSpPr>
          <p:nvPr>
            <p:ph type="body" idx="1"/>
          </p:nvPr>
        </p:nvSpPr>
        <p:spPr>
          <a:xfrm>
            <a:off x="1337275" y="1476918"/>
            <a:ext cx="6469500" cy="3448800"/>
          </a:xfrm>
          <a:prstGeom prst="rect">
            <a:avLst/>
          </a:prstGeom>
        </p:spPr>
        <p:txBody>
          <a:bodyPr lIns="91425" tIns="91425" rIns="91425" bIns="91425" anchor="t" anchorCtr="0">
            <a:noAutofit/>
          </a:bodyPr>
          <a:lstStyle/>
          <a:p>
            <a:pPr marL="514350" indent="-285750"/>
            <a:r>
              <a:rPr lang="lv-LV">
                <a:effectLst>
                  <a:outerShdw blurRad="38100" dist="38100" dir="2700000" algn="tl">
                    <a:srgbClr val="000000">
                      <a:alpha val="43137"/>
                    </a:srgbClr>
                  </a:outerShdw>
                </a:effectLst>
              </a:rPr>
              <a:t>Tiesu darbinieku atlīdzības izmaiņas</a:t>
            </a:r>
          </a:p>
          <a:p>
            <a:pPr marL="514350" indent="-285750"/>
            <a:endParaRPr lang="lv-LV">
              <a:effectLst>
                <a:outerShdw blurRad="38100" dist="38100" dir="2700000" algn="tl">
                  <a:srgbClr val="000000">
                    <a:alpha val="43137"/>
                  </a:srgbClr>
                </a:outerShdw>
              </a:effectLst>
            </a:endParaRPr>
          </a:p>
          <a:p>
            <a:pPr marL="514350" indent="-285750"/>
            <a:r>
              <a:rPr lang="lv-LV">
                <a:effectLst>
                  <a:outerShdw blurRad="38100" dist="38100" dir="2700000" algn="tl">
                    <a:srgbClr val="000000">
                      <a:alpha val="43137"/>
                    </a:srgbClr>
                  </a:outerShdw>
                </a:effectLst>
              </a:rPr>
              <a:t>11 amatu konkursi uz tiesu priekšsēdētāju/ZGN priekšnieku amatu vietām</a:t>
            </a:r>
          </a:p>
          <a:p>
            <a:pPr marL="514350" indent="-285750"/>
            <a:r>
              <a:rPr lang="lv-LV">
                <a:effectLst>
                  <a:outerShdw blurRad="38100" dist="38100" dir="2700000" algn="tl">
                    <a:srgbClr val="000000">
                      <a:alpha val="43137"/>
                    </a:srgbClr>
                  </a:outerShdw>
                </a:effectLst>
              </a:rPr>
              <a:t>37 tiesneša amata konkursi</a:t>
            </a:r>
          </a:p>
          <a:p>
            <a:pPr marL="514350" indent="-285750"/>
            <a:endParaRPr lang="lv-LV">
              <a:effectLst>
                <a:outerShdw blurRad="38100" dist="38100" dir="2700000" algn="tl">
                  <a:srgbClr val="000000">
                    <a:alpha val="43137"/>
                  </a:srgbClr>
                </a:outerShdw>
              </a:effectLst>
            </a:endParaRPr>
          </a:p>
          <a:p>
            <a:pPr marL="514350" indent="-285750"/>
            <a:r>
              <a:rPr lang="lv-LV">
                <a:effectLst>
                  <a:outerShdw blurRad="38100" dist="38100" dir="2700000" algn="tl">
                    <a:srgbClr val="000000">
                      <a:alpha val="43137"/>
                    </a:srgbClr>
                  </a:outerShdw>
                </a:effectLst>
              </a:rPr>
              <a:t>2400 rīkojumu par tiesnešiem</a:t>
            </a:r>
          </a:p>
          <a:p>
            <a:pPr marL="514350" indent="-285750"/>
            <a:r>
              <a:rPr lang="lv-LV">
                <a:effectLst>
                  <a:outerShdw blurRad="38100" dist="38100" dir="2700000" algn="tl">
                    <a:srgbClr val="000000">
                      <a:alpha val="43137"/>
                    </a:srgbClr>
                  </a:outerShdw>
                </a:effectLst>
              </a:rPr>
              <a:t>9300 rīkojumu par darbiniekiem</a:t>
            </a:r>
          </a:p>
          <a:p>
            <a:pPr marL="514350" indent="-285750"/>
            <a:endParaRPr lang="lv-LV">
              <a:effectLst>
                <a:outerShdw blurRad="38100" dist="38100" dir="2700000" algn="tl">
                  <a:srgbClr val="000000">
                    <a:alpha val="43137"/>
                  </a:srgbClr>
                </a:outerShdw>
              </a:effectLst>
            </a:endParaRPr>
          </a:p>
          <a:p>
            <a:pPr marL="514350" indent="-285750"/>
            <a:r>
              <a:rPr lang="lv-LV">
                <a:effectLst>
                  <a:outerShdw blurRad="38100" dist="38100" dir="2700000" algn="tl">
                    <a:srgbClr val="000000">
                      <a:alpha val="43137"/>
                    </a:srgbClr>
                  </a:outerShdw>
                </a:effectLst>
              </a:rPr>
              <a:t>88 mācības – apmeklējums 1700 reižu</a:t>
            </a:r>
          </a:p>
        </p:txBody>
      </p:sp>
    </p:spTree>
    <p:extLst>
      <p:ext uri="{BB962C8B-B14F-4D97-AF65-F5344CB8AC3E}">
        <p14:creationId xmlns:p14="http://schemas.microsoft.com/office/powerpoint/2010/main" val="1914187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ctrTitle" idx="4294967295"/>
          </p:nvPr>
        </p:nvSpPr>
        <p:spPr>
          <a:xfrm>
            <a:off x="685800" y="1888142"/>
            <a:ext cx="7772400" cy="1159799"/>
          </a:xfrm>
          <a:prstGeom prst="rect">
            <a:avLst/>
          </a:prstGeom>
        </p:spPr>
        <p:txBody>
          <a:bodyPr lIns="91425" tIns="91425" rIns="91425" bIns="91425" anchor="b" anchorCtr="0">
            <a:noAutofit/>
          </a:bodyPr>
          <a:lstStyle/>
          <a:p>
            <a:pPr lvl="0" algn="ctr" rtl="0">
              <a:spcBef>
                <a:spcPts val="0"/>
              </a:spcBef>
              <a:buNone/>
            </a:pPr>
            <a:r>
              <a:rPr lang="lv-LV" sz="9600">
                <a:effectLst>
                  <a:outerShdw blurRad="38100" dist="38100" dir="2700000" algn="tl">
                    <a:srgbClr val="000000">
                      <a:alpha val="43137"/>
                    </a:srgbClr>
                  </a:outerShdw>
                </a:effectLst>
              </a:rPr>
              <a:t>11 200</a:t>
            </a:r>
            <a:endParaRPr lang="en" sz="9600">
              <a:effectLst>
                <a:outerShdw blurRad="38100" dist="38100" dir="2700000" algn="tl">
                  <a:srgbClr val="000000">
                    <a:alpha val="43137"/>
                  </a:srgbClr>
                </a:outerShdw>
              </a:effectLst>
            </a:endParaRPr>
          </a:p>
        </p:txBody>
      </p:sp>
      <p:sp>
        <p:nvSpPr>
          <p:cNvPr id="154" name="Shape 154"/>
          <p:cNvSpPr txBox="1">
            <a:spLocks noGrp="1"/>
          </p:cNvSpPr>
          <p:nvPr>
            <p:ph type="subTitle" idx="4294967295"/>
          </p:nvPr>
        </p:nvSpPr>
        <p:spPr>
          <a:xfrm>
            <a:off x="685800" y="2840053"/>
            <a:ext cx="7772400" cy="784799"/>
          </a:xfrm>
          <a:prstGeom prst="rect">
            <a:avLst/>
          </a:prstGeom>
        </p:spPr>
        <p:txBody>
          <a:bodyPr lIns="91425" tIns="91425" rIns="91425" bIns="91425" anchor="t" anchorCtr="0">
            <a:noAutofit/>
          </a:bodyPr>
          <a:lstStyle/>
          <a:p>
            <a:pPr lvl="0" algn="ctr">
              <a:spcBef>
                <a:spcPts val="0"/>
              </a:spcBef>
              <a:buNone/>
            </a:pPr>
            <a:r>
              <a:rPr lang="lv-LV">
                <a:effectLst>
                  <a:outerShdw blurRad="38100" dist="38100" dir="2700000" algn="tl">
                    <a:srgbClr val="000000">
                      <a:alpha val="43137"/>
                    </a:srgbClr>
                  </a:outerShdw>
                </a:effectLst>
              </a:rPr>
              <a:t>Horizon WEB apstrādāto elektronisko pieteikumu skaits</a:t>
            </a:r>
            <a:endParaRPr lang="e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5595755"/>
      </p:ext>
    </p:extLst>
  </p:cSld>
  <p:clrMapOvr>
    <a:masterClrMapping/>
  </p:clrMapOvr>
</p:sld>
</file>

<file path=ppt/theme/theme1.xml><?xml version="1.0" encoding="utf-8"?>
<a:theme xmlns:a="http://schemas.openxmlformats.org/drawingml/2006/main" name="Vicent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3844</TotalTime>
  <Words>3339</Words>
  <Application>Microsoft Office PowerPoint</Application>
  <PresentationFormat>Slaidrāde ekrānā (16:9)</PresentationFormat>
  <Paragraphs>379</Paragraphs>
  <Slides>51</Slides>
  <Notes>51</Notes>
  <HiddenSlides>3</HiddenSlides>
  <MMClips>0</MMClips>
  <ScaleCrop>false</ScaleCrop>
  <HeadingPairs>
    <vt:vector size="6" baseType="variant">
      <vt:variant>
        <vt:lpstr>Lietotie fonti</vt:lpstr>
      </vt:variant>
      <vt:variant>
        <vt:i4>5</vt:i4>
      </vt:variant>
      <vt:variant>
        <vt:lpstr>Dizains</vt:lpstr>
      </vt:variant>
      <vt:variant>
        <vt:i4>1</vt:i4>
      </vt:variant>
      <vt:variant>
        <vt:lpstr>Slaidu virsraksti</vt:lpstr>
      </vt:variant>
      <vt:variant>
        <vt:i4>51</vt:i4>
      </vt:variant>
    </vt:vector>
  </HeadingPairs>
  <TitlesOfParts>
    <vt:vector size="57" baseType="lpstr">
      <vt:lpstr>Calibri</vt:lpstr>
      <vt:lpstr>Wingdings</vt:lpstr>
      <vt:lpstr>Arial</vt:lpstr>
      <vt:lpstr>Libre Baskerville</vt:lpstr>
      <vt:lpstr>Cinzel</vt:lpstr>
      <vt:lpstr>Vicentio template</vt:lpstr>
      <vt:lpstr>Tiesu administrācijas ziņojums par 2016.gadā paveikto</vt:lpstr>
      <vt:lpstr>Attīstība = Darbinieki + Inovācijas + Saliedētība</vt:lpstr>
      <vt:lpstr>1. Budžets</vt:lpstr>
      <vt:lpstr>Budžets</vt:lpstr>
      <vt:lpstr>2. Tiesu reforma</vt:lpstr>
      <vt:lpstr>Tiesu reforma</vt:lpstr>
      <vt:lpstr>3. Personāls</vt:lpstr>
      <vt:lpstr>Personāla vadība</vt:lpstr>
      <vt:lpstr>11 200</vt:lpstr>
      <vt:lpstr>4. Informācijas sistēmas</vt:lpstr>
      <vt:lpstr>Tiesu informatīvā sistēma</vt:lpstr>
      <vt:lpstr>160 000</vt:lpstr>
      <vt:lpstr>Valsts vienotā datorizētā zemesgrāmata</vt:lpstr>
      <vt:lpstr>2 600 000</vt:lpstr>
      <vt:lpstr>PowerPoint prezentācija</vt:lpstr>
      <vt:lpstr>Izpildu lietu reģistrs</vt:lpstr>
      <vt:lpstr>3 340 000</vt:lpstr>
      <vt:lpstr>6 330 000</vt:lpstr>
      <vt:lpstr>5. Tiesu iestāžu darba nodrošināšana</vt:lpstr>
      <vt:lpstr>Tiesu iestāžu darba nodrošināšana</vt:lpstr>
      <vt:lpstr>1 800 000</vt:lpstr>
      <vt:lpstr>6. Publiskie iepirkumi</vt:lpstr>
      <vt:lpstr>Tiesu iestāžu darba nodrošināšana</vt:lpstr>
      <vt:lpstr>7. starptautiskā sadarbība</vt:lpstr>
      <vt:lpstr>Starptautiskā sadarbība</vt:lpstr>
      <vt:lpstr>Starptautiskā sadarbība</vt:lpstr>
      <vt:lpstr>8. Projekti</vt:lpstr>
      <vt:lpstr>Projekti – Justīcija attīstībai</vt:lpstr>
      <vt:lpstr>Projekti – ECLI ieviešana</vt:lpstr>
      <vt:lpstr>Projekti – E-lieta</vt:lpstr>
      <vt:lpstr>9. Tieslietas skaitļos</vt:lpstr>
      <vt:lpstr>E-paraksti</vt:lpstr>
      <vt:lpstr>Lietu skaits pirmajā un apelācijas instancē</vt:lpstr>
      <vt:lpstr>Saņemto lietu skaits pirmajā instancē</vt:lpstr>
      <vt:lpstr>Pabeigto lietu skaits pirmajā instancē</vt:lpstr>
      <vt:lpstr>Lietu caurlaidība pirmajā instancē</vt:lpstr>
      <vt:lpstr>Saņemto lietu skaits apelācijas instancē</vt:lpstr>
      <vt:lpstr>Pabeigto lietu skaits apelācijas instancē</vt:lpstr>
      <vt:lpstr>Lietu caurlaidība apelācijas instancē</vt:lpstr>
      <vt:lpstr>10. Nozīmīgie darbi 2017. gadā</vt:lpstr>
      <vt:lpstr>Darbi 2017. gadā</vt:lpstr>
      <vt:lpstr>11. Izaicinājumi 2017. gadā</vt:lpstr>
      <vt:lpstr>Izaicinājumi</vt:lpstr>
      <vt:lpstr>Inovācijas!</vt:lpstr>
      <vt:lpstr>PowerPoint prezentācija</vt:lpstr>
      <vt:lpstr>Inovācijas</vt:lpstr>
      <vt:lpstr>No Tiesu administrācijas  darbinieku aptaujas</vt:lpstr>
      <vt:lpstr> Paldies!</vt:lpstr>
      <vt:lpstr>Justice icons by Arthur Shlain</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Janis Dreimanis</dc:creator>
  <cp:lastModifiedBy>Jānis Dreimanis</cp:lastModifiedBy>
  <cp:revision>106</cp:revision>
  <dcterms:modified xsi:type="dcterms:W3CDTF">2017-05-16T11:30:00Z</dcterms:modified>
</cp:coreProperties>
</file>