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68" r:id="rId4"/>
    <p:sldId id="261" r:id="rId5"/>
    <p:sldId id="266" r:id="rId6"/>
    <p:sldId id="262" r:id="rId7"/>
    <p:sldId id="269" r:id="rId8"/>
    <p:sldId id="265" r:id="rId9"/>
    <p:sldId id="263" r:id="rId10"/>
    <p:sldId id="270" r:id="rId11"/>
    <p:sldId id="267" r:id="rId12"/>
    <p:sldId id="264" r:id="rId13"/>
    <p:sldId id="271" r:id="rId14"/>
    <p:sldId id="273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Tiesu%20iesniegto%20datu%20apkopojums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Tiesu%20iesniegto%20datu%20apkopojums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datu%20apkopojums_analize_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Tiesu%20iesniegto%20datu%20apkopojums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datu%20apkopojums_analize_202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Tiesu%20iesniegto%20datu%20apkopojums%20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datu%20apkopojums_analize_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Tiesu%20iesniegto%20datu%20apkopojums%20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bdc\tpadome\TP_2024gads\standarti\datu%20apkopojums_analize_202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Administratīvo 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analīze'!$C$2:$C$4</c:f>
              <c:numCache>
                <c:formatCode>0.0</c:formatCode>
                <c:ptCount val="3"/>
                <c:pt idx="0">
                  <c:v>18</c:v>
                </c:pt>
                <c:pt idx="1">
                  <c:v>6.5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A7-4996-9A57-2321E2C7B4EC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analīze'!$D$2:$D$4</c:f>
              <c:numCache>
                <c:formatCode>0.0</c:formatCode>
                <c:ptCount val="3"/>
                <c:pt idx="0">
                  <c:v>32.1</c:v>
                </c:pt>
                <c:pt idx="1">
                  <c:v>8.9</c:v>
                </c:pt>
                <c:pt idx="2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A7-4996-9A57-2321E2C7B4EC}"/>
            </c:ext>
          </c:extLst>
        </c:ser>
        <c:ser>
          <c:idx val="2"/>
          <c:order val="2"/>
          <c:tx>
            <c:strRef>
              <c:f>'TPS Standartu analīze'!$G$1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analīze'!$G$2:$G$4</c:f>
              <c:numCache>
                <c:formatCode>0.0</c:formatCode>
                <c:ptCount val="3"/>
                <c:pt idx="0">
                  <c:v>24</c:v>
                </c:pt>
                <c:pt idx="1">
                  <c:v>8.9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A7-4996-9A57-2321E2C7B4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administratīvās 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analīze'!$J$2:$J$4</c:f>
              <c:numCache>
                <c:formatCode>0%</c:formatCode>
                <c:ptCount val="3"/>
                <c:pt idx="0">
                  <c:v>0.21030042918454936</c:v>
                </c:pt>
                <c:pt idx="1">
                  <c:v>9.9173553719008271E-3</c:v>
                </c:pt>
                <c:pt idx="2">
                  <c:v>3.1982942430703626E-2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B2-4BD3-B7CF-D8ED27FF4BA3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analīze'!$B$2:$B$4</c:f>
              <c:strCache>
                <c:ptCount val="3"/>
                <c:pt idx="0">
                  <c:v>S-ALD</c:v>
                </c:pt>
                <c:pt idx="1">
                  <c:v>AAT</c:v>
                </c:pt>
                <c:pt idx="2">
                  <c:v>ART</c:v>
                </c:pt>
              </c:strCache>
            </c:strRef>
          </c:cat>
          <c:val>
            <c:numRef>
              <c:f>'TPS Standartu analīze'!$K$2:$K$4</c:f>
              <c:numCache>
                <c:formatCode>0%</c:formatCode>
                <c:ptCount val="3"/>
                <c:pt idx="0">
                  <c:v>0</c:v>
                </c:pt>
                <c:pt idx="1">
                  <c:v>0</c:v>
                </c:pt>
                <c:pt idx="2" formatCode="0.0%">
                  <c:v>3.1982942430703624E-3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B2-4BD3-B7CF-D8ED27FF4B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3500000000000000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Civillietu</a:t>
            </a:r>
            <a:r>
              <a:rPr lang="lv-LV" baseline="0"/>
              <a:t> izskatīšanas standarts (m)</a:t>
            </a:r>
            <a:endParaRPr lang="lv-LV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analīze'!$C$8:$C$20</c:f>
              <c:numCache>
                <c:formatCode>0.0</c:formatCode>
                <c:ptCount val="13"/>
                <c:pt idx="0">
                  <c:v>18</c:v>
                </c:pt>
                <c:pt idx="1">
                  <c:v>5.5</c:v>
                </c:pt>
                <c:pt idx="2">
                  <c:v>3.8</c:v>
                </c:pt>
                <c:pt idx="3">
                  <c:v>4.5</c:v>
                </c:pt>
                <c:pt idx="4">
                  <c:v>4</c:v>
                </c:pt>
                <c:pt idx="5">
                  <c:v>5.5</c:v>
                </c:pt>
                <c:pt idx="6">
                  <c:v>9</c:v>
                </c:pt>
                <c:pt idx="7">
                  <c:v>9</c:v>
                </c:pt>
                <c:pt idx="8">
                  <c:v>6</c:v>
                </c:pt>
                <c:pt idx="9">
                  <c:v>6.65</c:v>
                </c:pt>
                <c:pt idx="10">
                  <c:v>5.5</c:v>
                </c:pt>
                <c:pt idx="11">
                  <c:v>7</c:v>
                </c:pt>
                <c:pt idx="12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B-4335-8B71-352226EB9C63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analīze'!$D$8:$D$20</c:f>
              <c:numCache>
                <c:formatCode>0.0</c:formatCode>
                <c:ptCount val="13"/>
                <c:pt idx="0">
                  <c:v>17</c:v>
                </c:pt>
                <c:pt idx="1">
                  <c:v>6.8</c:v>
                </c:pt>
                <c:pt idx="2">
                  <c:v>4</c:v>
                </c:pt>
                <c:pt idx="3">
                  <c:v>4.5</c:v>
                </c:pt>
                <c:pt idx="4">
                  <c:v>4.4000000000000004</c:v>
                </c:pt>
                <c:pt idx="5">
                  <c:v>8.6</c:v>
                </c:pt>
                <c:pt idx="6">
                  <c:v>8.9</c:v>
                </c:pt>
                <c:pt idx="7">
                  <c:v>7.7</c:v>
                </c:pt>
                <c:pt idx="8">
                  <c:v>4.0999999999999996</c:v>
                </c:pt>
                <c:pt idx="9">
                  <c:v>4.5999999999999996</c:v>
                </c:pt>
                <c:pt idx="10">
                  <c:v>4.4000000000000004</c:v>
                </c:pt>
                <c:pt idx="11">
                  <c:v>6.4</c:v>
                </c:pt>
                <c:pt idx="1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8B-4335-8B71-352226EB9C63}"/>
            </c:ext>
          </c:extLst>
        </c:ser>
        <c:ser>
          <c:idx val="2"/>
          <c:order val="2"/>
          <c:tx>
            <c:strRef>
              <c:f>'TPS Standartu analīze'!$G$1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analīze'!$G$8:$G$20</c:f>
              <c:numCache>
                <c:formatCode>0.0</c:formatCode>
                <c:ptCount val="13"/>
                <c:pt idx="0">
                  <c:v>18</c:v>
                </c:pt>
                <c:pt idx="1">
                  <c:v>7</c:v>
                </c:pt>
                <c:pt idx="2">
                  <c:v>4.5</c:v>
                </c:pt>
                <c:pt idx="3">
                  <c:v>4.5</c:v>
                </c:pt>
                <c:pt idx="4">
                  <c:v>4</c:v>
                </c:pt>
                <c:pt idx="5">
                  <c:v>8</c:v>
                </c:pt>
                <c:pt idx="6">
                  <c:v>9.25</c:v>
                </c:pt>
                <c:pt idx="7">
                  <c:v>10</c:v>
                </c:pt>
                <c:pt idx="8">
                  <c:v>6</c:v>
                </c:pt>
                <c:pt idx="9">
                  <c:v>7</c:v>
                </c:pt>
                <c:pt idx="10">
                  <c:v>5.5</c:v>
                </c:pt>
                <c:pt idx="11">
                  <c:v>7</c:v>
                </c:pt>
                <c:pt idx="12">
                  <c:v>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8B-4335-8B71-352226EB9C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civillietas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analīze'!$J$8:$J$20</c:f>
              <c:numCache>
                <c:formatCode>0%</c:formatCode>
                <c:ptCount val="13"/>
                <c:pt idx="0">
                  <c:v>0.14130434782608695</c:v>
                </c:pt>
                <c:pt idx="1">
                  <c:v>3.9634146341463415E-2</c:v>
                </c:pt>
                <c:pt idx="2">
                  <c:v>0</c:v>
                </c:pt>
                <c:pt idx="3">
                  <c:v>2.9411764705882353E-2</c:v>
                </c:pt>
                <c:pt idx="4">
                  <c:v>5.4545454545454543E-2</c:v>
                </c:pt>
                <c:pt idx="5">
                  <c:v>0.10185185185185185</c:v>
                </c:pt>
                <c:pt idx="6">
                  <c:v>7.8125E-2</c:v>
                </c:pt>
                <c:pt idx="7">
                  <c:v>6.5491183879093195E-2</c:v>
                </c:pt>
                <c:pt idx="8">
                  <c:v>2.4553571428571428E-2</c:v>
                </c:pt>
                <c:pt idx="9">
                  <c:v>4.7E-2</c:v>
                </c:pt>
                <c:pt idx="10">
                  <c:v>3.257650542941757E-2</c:v>
                </c:pt>
                <c:pt idx="11">
                  <c:v>3.2334759866856869E-2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7-44BF-A2EA-B5429F6C75AA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analīze'!$B$8:$B$20</c:f>
              <c:strCache>
                <c:ptCount val="13"/>
                <c:pt idx="0">
                  <c:v>S-CLD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analīze'!$K$8:$K$20</c:f>
              <c:numCache>
                <c:formatCode>0%</c:formatCode>
                <c:ptCount val="13"/>
                <c:pt idx="0">
                  <c:v>0</c:v>
                </c:pt>
                <c:pt idx="1">
                  <c:v>7.621951219512195E-3</c:v>
                </c:pt>
                <c:pt idx="2">
                  <c:v>0</c:v>
                </c:pt>
                <c:pt idx="3">
                  <c:v>1.4705882352941176E-2</c:v>
                </c:pt>
                <c:pt idx="4">
                  <c:v>3.6363636363636362E-2</c:v>
                </c:pt>
                <c:pt idx="5">
                  <c:v>2.7777777777777776E-2</c:v>
                </c:pt>
                <c:pt idx="6">
                  <c:v>1.3613861386138614E-2</c:v>
                </c:pt>
                <c:pt idx="7">
                  <c:v>7.0528967254408059E-3</c:v>
                </c:pt>
                <c:pt idx="8">
                  <c:v>1.2648809523809524E-2</c:v>
                </c:pt>
                <c:pt idx="9">
                  <c:v>1.04E-2</c:v>
                </c:pt>
                <c:pt idx="10">
                  <c:v>3.9486673247778872E-3</c:v>
                </c:pt>
                <c:pt idx="11">
                  <c:v>1.1412268188302425E-2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17-44BF-A2EA-B5429F6C75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Krimināllietu</a:t>
            </a:r>
            <a:r>
              <a:rPr lang="lv-LV" baseline="0"/>
              <a:t> izskatīšanas standarts (m)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analīze'!$C$24:$C$36</c:f>
              <c:numCache>
                <c:formatCode>0.0</c:formatCode>
                <c:ptCount val="13"/>
                <c:pt idx="0">
                  <c:v>10</c:v>
                </c:pt>
                <c:pt idx="1">
                  <c:v>6.8</c:v>
                </c:pt>
                <c:pt idx="2">
                  <c:v>3.8</c:v>
                </c:pt>
                <c:pt idx="3">
                  <c:v>3.8</c:v>
                </c:pt>
                <c:pt idx="4">
                  <c:v>4</c:v>
                </c:pt>
                <c:pt idx="5">
                  <c:v>3.6</c:v>
                </c:pt>
                <c:pt idx="6">
                  <c:v>9</c:v>
                </c:pt>
                <c:pt idx="7">
                  <c:v>8</c:v>
                </c:pt>
                <c:pt idx="8">
                  <c:v>7</c:v>
                </c:pt>
                <c:pt idx="9">
                  <c:v>10.25</c:v>
                </c:pt>
                <c:pt idx="10">
                  <c:v>6</c:v>
                </c:pt>
                <c:pt idx="11">
                  <c:v>7</c:v>
                </c:pt>
                <c:pt idx="12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91-46AC-9258-CE8E573F1E67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analīze'!$D$24:$D$36</c:f>
              <c:numCache>
                <c:formatCode>0.0</c:formatCode>
                <c:ptCount val="13"/>
                <c:pt idx="0">
                  <c:v>9.1999999999999993</c:v>
                </c:pt>
                <c:pt idx="1">
                  <c:v>6.3</c:v>
                </c:pt>
                <c:pt idx="2">
                  <c:v>3.3</c:v>
                </c:pt>
                <c:pt idx="3">
                  <c:v>3.8</c:v>
                </c:pt>
                <c:pt idx="4">
                  <c:v>3</c:v>
                </c:pt>
                <c:pt idx="5">
                  <c:v>4.8</c:v>
                </c:pt>
                <c:pt idx="6">
                  <c:v>12.2</c:v>
                </c:pt>
                <c:pt idx="7">
                  <c:v>6.9</c:v>
                </c:pt>
                <c:pt idx="8">
                  <c:v>5.4</c:v>
                </c:pt>
                <c:pt idx="9">
                  <c:v>10.8</c:v>
                </c:pt>
                <c:pt idx="10">
                  <c:v>5</c:v>
                </c:pt>
                <c:pt idx="11">
                  <c:v>8</c:v>
                </c:pt>
                <c:pt idx="1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91-46AC-9258-CE8E573F1E67}"/>
            </c:ext>
          </c:extLst>
        </c:ser>
        <c:ser>
          <c:idx val="2"/>
          <c:order val="2"/>
          <c:tx>
            <c:strRef>
              <c:f>'TPS Standartu analīze'!$G$1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analīze'!$G$24:$G$36</c:f>
              <c:numCache>
                <c:formatCode>0.0</c:formatCode>
                <c:ptCount val="13"/>
                <c:pt idx="0">
                  <c:v>10</c:v>
                </c:pt>
                <c:pt idx="1">
                  <c:v>12</c:v>
                </c:pt>
                <c:pt idx="2">
                  <c:v>3.8</c:v>
                </c:pt>
                <c:pt idx="3">
                  <c:v>4</c:v>
                </c:pt>
                <c:pt idx="4">
                  <c:v>4</c:v>
                </c:pt>
                <c:pt idx="5">
                  <c:v>4.5</c:v>
                </c:pt>
                <c:pt idx="6">
                  <c:v>12</c:v>
                </c:pt>
                <c:pt idx="7">
                  <c:v>9</c:v>
                </c:pt>
                <c:pt idx="8">
                  <c:v>7</c:v>
                </c:pt>
                <c:pt idx="9">
                  <c:v>11</c:v>
                </c:pt>
                <c:pt idx="10">
                  <c:v>6</c:v>
                </c:pt>
                <c:pt idx="11">
                  <c:v>8</c:v>
                </c:pt>
                <c:pt idx="12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991-46AC-9258-CE8E573F1E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 krimināllietas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analīze'!$J$24:$J$36</c:f>
              <c:numCache>
                <c:formatCode>0%</c:formatCode>
                <c:ptCount val="13"/>
                <c:pt idx="0">
                  <c:v>0</c:v>
                </c:pt>
                <c:pt idx="1">
                  <c:v>5.4913294797687862E-2</c:v>
                </c:pt>
                <c:pt idx="2">
                  <c:v>0</c:v>
                </c:pt>
                <c:pt idx="3">
                  <c:v>1.1363636363636364E-2</c:v>
                </c:pt>
                <c:pt idx="4">
                  <c:v>0</c:v>
                </c:pt>
                <c:pt idx="5">
                  <c:v>4.8000000000000001E-2</c:v>
                </c:pt>
                <c:pt idx="6">
                  <c:v>0.38466183574879226</c:v>
                </c:pt>
                <c:pt idx="7">
                  <c:v>0.15763546798029557</c:v>
                </c:pt>
                <c:pt idx="8">
                  <c:v>5.113636363636364E-2</c:v>
                </c:pt>
                <c:pt idx="9">
                  <c:v>0.2838</c:v>
                </c:pt>
                <c:pt idx="10">
                  <c:v>0.14374999999999999</c:v>
                </c:pt>
                <c:pt idx="11">
                  <c:v>0.2443064182194617</c:v>
                </c:pt>
                <c:pt idx="12">
                  <c:v>0.10270270270270271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83-436E-BAAD-75686872C57A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analīze'!$B$24:$B$36</c:f>
              <c:strCache>
                <c:ptCount val="13"/>
                <c:pt idx="0">
                  <c:v>S-KLD</c:v>
                </c:pt>
                <c:pt idx="1">
                  <c:v>RAT</c:v>
                </c:pt>
                <c:pt idx="2">
                  <c:v>KAT</c:v>
                </c:pt>
                <c:pt idx="3">
                  <c:v>LAT</c:v>
                </c:pt>
                <c:pt idx="4">
                  <c:v>VAT</c:v>
                </c:pt>
                <c:pt idx="5">
                  <c:v>ZAT</c:v>
                </c:pt>
                <c:pt idx="6">
                  <c:v>RPT</c:v>
                </c:pt>
                <c:pt idx="7">
                  <c:v>RRT</c:v>
                </c:pt>
                <c:pt idx="8">
                  <c:v>KRT</c:v>
                </c:pt>
                <c:pt idx="9">
                  <c:v>LRT</c:v>
                </c:pt>
                <c:pt idx="10">
                  <c:v>VRT</c:v>
                </c:pt>
                <c:pt idx="11">
                  <c:v>ZRT</c:v>
                </c:pt>
                <c:pt idx="12">
                  <c:v>ELT</c:v>
                </c:pt>
              </c:strCache>
            </c:strRef>
          </c:cat>
          <c:val>
            <c:numRef>
              <c:f>'TPS Standartu analīze'!$K$24:$K$36</c:f>
              <c:numCache>
                <c:formatCode>0%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0.11930724823604875</c:v>
                </c:pt>
                <c:pt idx="7">
                  <c:v>2.9556650246305417E-2</c:v>
                </c:pt>
                <c:pt idx="8">
                  <c:v>0</c:v>
                </c:pt>
                <c:pt idx="9">
                  <c:v>0.1091</c:v>
                </c:pt>
                <c:pt idx="10">
                  <c:v>0.05</c:v>
                </c:pt>
                <c:pt idx="11">
                  <c:v>4.5548654244306416E-2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83-436E-BAAD-75686872C5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/>
              <a:t>Administratīvo pārkāpumu lietu</a:t>
            </a:r>
            <a:r>
              <a:rPr lang="lv-LV" sz="1200" baseline="0"/>
              <a:t> izskatīšanas standarts (m)</a:t>
            </a:r>
            <a:endParaRPr lang="lv-LV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analīze'!$C$1</c:f>
              <c:strCache>
                <c:ptCount val="1"/>
                <c:pt idx="0">
                  <c:v>Standarts 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analīze'!$C$40:$C$50</c:f>
              <c:numCache>
                <c:formatCode>0.0</c:formatCode>
                <c:ptCount val="11"/>
                <c:pt idx="0">
                  <c:v>5</c:v>
                </c:pt>
                <c:pt idx="1">
                  <c:v>2.2000000000000002</c:v>
                </c:pt>
                <c:pt idx="2">
                  <c:v>3</c:v>
                </c:pt>
                <c:pt idx="3">
                  <c:v>2</c:v>
                </c:pt>
                <c:pt idx="4">
                  <c:v>2.5</c:v>
                </c:pt>
                <c:pt idx="5">
                  <c:v>5.2</c:v>
                </c:pt>
                <c:pt idx="6">
                  <c:v>8</c:v>
                </c:pt>
                <c:pt idx="7">
                  <c:v>4</c:v>
                </c:pt>
                <c:pt idx="8">
                  <c:v>6.35</c:v>
                </c:pt>
                <c:pt idx="9">
                  <c:v>3.5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DF-4CC2-81EB-B1526F710A6A}"/>
            </c:ext>
          </c:extLst>
        </c:ser>
        <c:ser>
          <c:idx val="1"/>
          <c:order val="1"/>
          <c:tx>
            <c:strRef>
              <c:f>'TPS Standartu analīze'!$D$1</c:f>
              <c:strCache>
                <c:ptCount val="1"/>
                <c:pt idx="0">
                  <c:v>Izpilde 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analīze'!$D$40:$D$50</c:f>
              <c:numCache>
                <c:formatCode>0.0</c:formatCode>
                <c:ptCount val="11"/>
                <c:pt idx="0">
                  <c:v>5.6</c:v>
                </c:pt>
                <c:pt idx="1">
                  <c:v>2.1</c:v>
                </c:pt>
                <c:pt idx="2">
                  <c:v>3</c:v>
                </c:pt>
                <c:pt idx="3">
                  <c:v>3</c:v>
                </c:pt>
                <c:pt idx="4">
                  <c:v>3.8</c:v>
                </c:pt>
                <c:pt idx="5">
                  <c:v>4.4000000000000004</c:v>
                </c:pt>
                <c:pt idx="6">
                  <c:v>8.3000000000000007</c:v>
                </c:pt>
                <c:pt idx="7">
                  <c:v>2</c:v>
                </c:pt>
                <c:pt idx="8">
                  <c:v>3.2</c:v>
                </c:pt>
                <c:pt idx="9">
                  <c:v>3.2</c:v>
                </c:pt>
                <c:pt idx="10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DF-4CC2-81EB-B1526F710A6A}"/>
            </c:ext>
          </c:extLst>
        </c:ser>
        <c:ser>
          <c:idx val="2"/>
          <c:order val="2"/>
          <c:tx>
            <c:strRef>
              <c:f>'TPS Standartu analīze'!$G$1</c:f>
              <c:strCache>
                <c:ptCount val="1"/>
                <c:pt idx="0">
                  <c:v>Standarts 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analīze'!$G$40:$G$50</c:f>
              <c:numCache>
                <c:formatCode>0.0</c:formatCode>
                <c:ptCount val="11"/>
                <c:pt idx="0">
                  <c:v>5</c:v>
                </c:pt>
                <c:pt idx="1">
                  <c:v>2.2000000000000002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5</c:v>
                </c:pt>
                <c:pt idx="6">
                  <c:v>12</c:v>
                </c:pt>
                <c:pt idx="7">
                  <c:v>3</c:v>
                </c:pt>
                <c:pt idx="8">
                  <c:v>5</c:v>
                </c:pt>
                <c:pt idx="9">
                  <c:v>3.5</c:v>
                </c:pt>
                <c:pt idx="1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DF-4CC2-81EB-B1526F710A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6"/>
        <c:min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Ilgstošās</a:t>
            </a:r>
            <a:r>
              <a:rPr lang="lv-LV" baseline="0"/>
              <a:t> a</a:t>
            </a:r>
            <a:r>
              <a:rPr lang="lv-LV"/>
              <a:t>dministratīvo pārkāpumu lietas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'TPS Standartu analīze'!$J$1</c:f>
              <c:strCache>
                <c:ptCount val="1"/>
                <c:pt idx="0">
                  <c:v>Ieilgušās lietas 2g+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analīze'!$J$40:$J$50</c:f>
              <c:numCache>
                <c:formatCode>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3.2786885245901639E-3</c:v>
                </c:pt>
                <c:pt idx="6">
                  <c:v>0</c:v>
                </c:pt>
                <c:pt idx="7">
                  <c:v>0</c:v>
                </c:pt>
                <c:pt idx="8">
                  <c:v>2.7E-2</c:v>
                </c:pt>
                <c:pt idx="9">
                  <c:v>0</c:v>
                </c:pt>
                <c:pt idx="10">
                  <c:v>1.4705882352941176E-2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46-4F70-9410-E1CF3F25212E}"/>
            </c:ext>
          </c:extLst>
        </c:ser>
        <c:ser>
          <c:idx val="1"/>
          <c:order val="1"/>
          <c:tx>
            <c:strRef>
              <c:f>'TPS Standartu analīze'!$K$1</c:f>
              <c:strCache>
                <c:ptCount val="1"/>
                <c:pt idx="0">
                  <c:v>Ieilgušās lietas 5g+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'TPS Standartu analīze'!$B$40:$B$50</c:f>
              <c:strCache>
                <c:ptCount val="11"/>
                <c:pt idx="0">
                  <c:v>RAT</c:v>
                </c:pt>
                <c:pt idx="1">
                  <c:v>KAT</c:v>
                </c:pt>
                <c:pt idx="2">
                  <c:v>LAT</c:v>
                </c:pt>
                <c:pt idx="3">
                  <c:v>VAT</c:v>
                </c:pt>
                <c:pt idx="4">
                  <c:v>ZAT</c:v>
                </c:pt>
                <c:pt idx="5">
                  <c:v>RPT</c:v>
                </c:pt>
                <c:pt idx="6">
                  <c:v>RRT</c:v>
                </c:pt>
                <c:pt idx="7">
                  <c:v>KRT</c:v>
                </c:pt>
                <c:pt idx="8">
                  <c:v>LRT</c:v>
                </c:pt>
                <c:pt idx="9">
                  <c:v>VRT</c:v>
                </c:pt>
                <c:pt idx="10">
                  <c:v>ZRT</c:v>
                </c:pt>
              </c:strCache>
            </c:strRef>
          </c:cat>
          <c:val>
            <c:numRef>
              <c:f>'TPS Standartu analīze'!$K$40:$K$50</c:f>
              <c:numCache>
                <c:formatCode>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46-4F70-9410-E1CF3F252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82992"/>
        <c:axId val="250385072"/>
      </c:barChart>
      <c:catAx>
        <c:axId val="25038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5072"/>
        <c:crosses val="autoZero"/>
        <c:auto val="1"/>
        <c:lblAlgn val="ctr"/>
        <c:lblOffset val="100"/>
        <c:noMultiLvlLbl val="0"/>
      </c:catAx>
      <c:valAx>
        <c:axId val="250385072"/>
        <c:scaling>
          <c:orientation val="minMax"/>
          <c:max val="0.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0382992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/>
              <a:t>Summēti</a:t>
            </a:r>
            <a:r>
              <a:rPr lang="lv-LV" b="1" baseline="0"/>
              <a:t> III instanču </a:t>
            </a:r>
            <a:r>
              <a:rPr lang="lv-LV" b="1"/>
              <a:t>vidējie termiņi katrā nozarē 2023 /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0235802383109191"/>
          <c:y val="0.12423845734057821"/>
          <c:w val="0.87290743966738671"/>
          <c:h val="0.781508368539273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'TPS Standartu analīze'!$AG$7</c:f>
              <c:strCache>
                <c:ptCount val="1"/>
                <c:pt idx="0">
                  <c:v>1.inst. (vid.)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analīze'!$AE$8:$AF$22</c:f>
              <c:multiLvlStrCache>
                <c:ptCount val="15"/>
                <c:lvl>
                  <c:pt idx="0">
                    <c:v>standarts 2023</c:v>
                  </c:pt>
                  <c:pt idx="1">
                    <c:v>izpilde 2023</c:v>
                  </c:pt>
                  <c:pt idx="2">
                    <c:v>standarts 2024</c:v>
                  </c:pt>
                  <c:pt idx="4">
                    <c:v>standarts 2023</c:v>
                  </c:pt>
                  <c:pt idx="5">
                    <c:v>izpilde 2023</c:v>
                  </c:pt>
                  <c:pt idx="6">
                    <c:v>standarts 2024</c:v>
                  </c:pt>
                  <c:pt idx="8">
                    <c:v>standarts 2023</c:v>
                  </c:pt>
                  <c:pt idx="9">
                    <c:v>izpilde 2023</c:v>
                  </c:pt>
                  <c:pt idx="10">
                    <c:v>standarts 2024</c:v>
                  </c:pt>
                  <c:pt idx="12">
                    <c:v>standarts 2023</c:v>
                  </c:pt>
                  <c:pt idx="13">
                    <c:v>izpilde 2023</c:v>
                  </c:pt>
                  <c:pt idx="14">
                    <c:v>standarts 2024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analīze'!$AG$8:$AG$22</c:f>
              <c:numCache>
                <c:formatCode>0.0</c:formatCode>
                <c:ptCount val="15"/>
                <c:pt idx="0">
                  <c:v>8</c:v>
                </c:pt>
                <c:pt idx="1">
                  <c:v>8.4</c:v>
                </c:pt>
                <c:pt idx="2">
                  <c:v>9</c:v>
                </c:pt>
                <c:pt idx="4">
                  <c:v>6.9642857142857144</c:v>
                </c:pt>
                <c:pt idx="5">
                  <c:v>6.1571428571428575</c:v>
                </c:pt>
                <c:pt idx="6">
                  <c:v>7.45</c:v>
                </c:pt>
                <c:pt idx="8">
                  <c:v>7.6642857142857137</c:v>
                </c:pt>
                <c:pt idx="9">
                  <c:v>7.8999999999999995</c:v>
                </c:pt>
                <c:pt idx="10">
                  <c:v>8.7428571428571438</c:v>
                </c:pt>
                <c:pt idx="12">
                  <c:v>5.0916666666666659</c:v>
                </c:pt>
                <c:pt idx="13">
                  <c:v>4.1166666666666671</c:v>
                </c:pt>
                <c:pt idx="14">
                  <c:v>5.333333333333333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0F-4CB4-80D6-CAA94440B11B}"/>
            </c:ext>
          </c:extLst>
        </c:ser>
        <c:ser>
          <c:idx val="1"/>
          <c:order val="1"/>
          <c:tx>
            <c:strRef>
              <c:f>'TPS Standartu analīze'!$AH$7</c:f>
              <c:strCache>
                <c:ptCount val="1"/>
                <c:pt idx="0">
                  <c:v>Apelācija (vid.)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analīze'!$AE$8:$AF$22</c:f>
              <c:multiLvlStrCache>
                <c:ptCount val="15"/>
                <c:lvl>
                  <c:pt idx="0">
                    <c:v>standarts 2023</c:v>
                  </c:pt>
                  <c:pt idx="1">
                    <c:v>izpilde 2023</c:v>
                  </c:pt>
                  <c:pt idx="2">
                    <c:v>standarts 2024</c:v>
                  </c:pt>
                  <c:pt idx="4">
                    <c:v>standarts 2023</c:v>
                  </c:pt>
                  <c:pt idx="5">
                    <c:v>izpilde 2023</c:v>
                  </c:pt>
                  <c:pt idx="6">
                    <c:v>standarts 2024</c:v>
                  </c:pt>
                  <c:pt idx="8">
                    <c:v>standarts 2023</c:v>
                  </c:pt>
                  <c:pt idx="9">
                    <c:v>izpilde 2023</c:v>
                  </c:pt>
                  <c:pt idx="10">
                    <c:v>standarts 2024</c:v>
                  </c:pt>
                  <c:pt idx="12">
                    <c:v>standarts 2023</c:v>
                  </c:pt>
                  <c:pt idx="13">
                    <c:v>izpilde 2023</c:v>
                  </c:pt>
                  <c:pt idx="14">
                    <c:v>standarts 2024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analīze'!$AH$8:$AH$22</c:f>
              <c:numCache>
                <c:formatCode>0.0</c:formatCode>
                <c:ptCount val="15"/>
                <c:pt idx="0">
                  <c:v>6.5</c:v>
                </c:pt>
                <c:pt idx="1">
                  <c:v>8.9</c:v>
                </c:pt>
                <c:pt idx="2">
                  <c:v>8.9</c:v>
                </c:pt>
                <c:pt idx="4">
                  <c:v>4.66</c:v>
                </c:pt>
                <c:pt idx="5">
                  <c:v>5.660000000000001</c:v>
                </c:pt>
                <c:pt idx="6">
                  <c:v>5.6</c:v>
                </c:pt>
                <c:pt idx="8">
                  <c:v>4.4000000000000004</c:v>
                </c:pt>
                <c:pt idx="9">
                  <c:v>4.24</c:v>
                </c:pt>
                <c:pt idx="10">
                  <c:v>5.66</c:v>
                </c:pt>
                <c:pt idx="12">
                  <c:v>2.94</c:v>
                </c:pt>
                <c:pt idx="13">
                  <c:v>3.5</c:v>
                </c:pt>
                <c:pt idx="14">
                  <c:v>3.04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0F-4CB4-80D6-CAA94440B11B}"/>
            </c:ext>
          </c:extLst>
        </c:ser>
        <c:ser>
          <c:idx val="2"/>
          <c:order val="2"/>
          <c:tx>
            <c:strRef>
              <c:f>'TPS Standartu analīze'!$AI$7</c:f>
              <c:strCache>
                <c:ptCount val="1"/>
                <c:pt idx="0">
                  <c:v>Kasācija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'TPS Standartu analīze'!$AE$8:$AF$22</c:f>
              <c:multiLvlStrCache>
                <c:ptCount val="15"/>
                <c:lvl>
                  <c:pt idx="0">
                    <c:v>standarts 2023</c:v>
                  </c:pt>
                  <c:pt idx="1">
                    <c:v>izpilde 2023</c:v>
                  </c:pt>
                  <c:pt idx="2">
                    <c:v>standarts 2024</c:v>
                  </c:pt>
                  <c:pt idx="4">
                    <c:v>standarts 2023</c:v>
                  </c:pt>
                  <c:pt idx="5">
                    <c:v>izpilde 2023</c:v>
                  </c:pt>
                  <c:pt idx="6">
                    <c:v>standarts 2024</c:v>
                  </c:pt>
                  <c:pt idx="8">
                    <c:v>standarts 2023</c:v>
                  </c:pt>
                  <c:pt idx="9">
                    <c:v>izpilde 2023</c:v>
                  </c:pt>
                  <c:pt idx="10">
                    <c:v>standarts 2024</c:v>
                  </c:pt>
                  <c:pt idx="12">
                    <c:v>standarts 2023</c:v>
                  </c:pt>
                  <c:pt idx="13">
                    <c:v>izpilde 2023</c:v>
                  </c:pt>
                  <c:pt idx="14">
                    <c:v>standarts 2024</c:v>
                  </c:pt>
                </c:lvl>
                <c:lvl>
                  <c:pt idx="0">
                    <c:v>AL</c:v>
                  </c:pt>
                  <c:pt idx="3">
                    <c:v> </c:v>
                  </c:pt>
                  <c:pt idx="4">
                    <c:v>CL</c:v>
                  </c:pt>
                  <c:pt idx="7">
                    <c:v> </c:v>
                  </c:pt>
                  <c:pt idx="8">
                    <c:v>KL</c:v>
                  </c:pt>
                  <c:pt idx="11">
                    <c:v> </c:v>
                  </c:pt>
                  <c:pt idx="12">
                    <c:v>APL</c:v>
                  </c:pt>
                </c:lvl>
              </c:multiLvlStrCache>
            </c:multiLvlStrRef>
          </c:cat>
          <c:val>
            <c:numRef>
              <c:f>'TPS Standartu analīze'!$AI$8:$AI$22</c:f>
              <c:numCache>
                <c:formatCode>0.0</c:formatCode>
                <c:ptCount val="15"/>
                <c:pt idx="0">
                  <c:v>18</c:v>
                </c:pt>
                <c:pt idx="1">
                  <c:v>32.1</c:v>
                </c:pt>
                <c:pt idx="2">
                  <c:v>24</c:v>
                </c:pt>
                <c:pt idx="4">
                  <c:v>18</c:v>
                </c:pt>
                <c:pt idx="5">
                  <c:v>17</c:v>
                </c:pt>
                <c:pt idx="6">
                  <c:v>18</c:v>
                </c:pt>
                <c:pt idx="8">
                  <c:v>10</c:v>
                </c:pt>
                <c:pt idx="9">
                  <c:v>9.1999999999999993</c:v>
                </c:pt>
                <c:pt idx="1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0F-4CB4-80D6-CAA94440B11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37910159"/>
        <c:axId val="1540636447"/>
      </c:barChart>
      <c:catAx>
        <c:axId val="13379101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40636447"/>
        <c:crosses val="autoZero"/>
        <c:auto val="1"/>
        <c:lblAlgn val="ctr"/>
        <c:lblOffset val="100"/>
        <c:noMultiLvlLbl val="0"/>
      </c:catAx>
      <c:valAx>
        <c:axId val="1540636447"/>
        <c:scaling>
          <c:orientation val="minMax"/>
          <c:max val="5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37910159"/>
        <c:crosses val="autoZero"/>
        <c:crossBetween val="between"/>
        <c:majorUnit val="12"/>
        <c:minorUnit val="6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04.03.2024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04.03.2024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01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412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10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700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8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34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627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0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67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7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54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10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0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19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45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0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2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3/4/2024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3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1587"/>
            <a:ext cx="12162067" cy="6856413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904052" y="947441"/>
            <a:ext cx="8827245" cy="21313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600" b="1" dirty="0">
                <a:ea typeface="Times New Roman" panose="02020603050405020304" pitchFamily="18" charset="0"/>
              </a:rPr>
              <a:t>Lietu izskatīšanas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termiņu standarts </a:t>
            </a:r>
            <a:br>
              <a:rPr lang="lv-LV" sz="3600" b="1" dirty="0">
                <a:ea typeface="Times New Roman" panose="02020603050405020304" pitchFamily="18" charset="0"/>
              </a:rPr>
            </a:br>
            <a:r>
              <a:rPr lang="lv-LV" sz="3600" b="1" dirty="0">
                <a:ea typeface="Times New Roman" panose="02020603050405020304" pitchFamily="18" charset="0"/>
              </a:rPr>
              <a:t>2024.gadā</a:t>
            </a:r>
            <a:endParaRPr lang="lv-LV" sz="36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9840287" y="4999839"/>
            <a:ext cx="1744910" cy="1259116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lv-LV" b="1" dirty="0">
                <a:solidFill>
                  <a:schemeClr val="bg1"/>
                </a:solidFill>
              </a:rPr>
              <a:t>Tieslietu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Padomes</a:t>
            </a:r>
          </a:p>
          <a:p>
            <a:pPr algn="r"/>
            <a:r>
              <a:rPr lang="lv-LV" b="1" dirty="0">
                <a:solidFill>
                  <a:schemeClr val="bg1"/>
                </a:solidFill>
              </a:rPr>
              <a:t>Sekretariāts</a:t>
            </a:r>
          </a:p>
          <a:p>
            <a:pPr algn="r"/>
            <a:r>
              <a:rPr lang="lv-LV" b="1">
                <a:solidFill>
                  <a:schemeClr val="bg1"/>
                </a:solidFill>
              </a:rPr>
              <a:t>23.02.2024</a:t>
            </a:r>
            <a:r>
              <a:rPr lang="lv-LV" b="1" dirty="0">
                <a:solidFill>
                  <a:schemeClr val="bg1"/>
                </a:solidFill>
              </a:rPr>
              <a:t>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4" name="Apakšvirsraksts 2">
            <a:extLst>
              <a:ext uri="{FF2B5EF4-FFF2-40B4-BE49-F238E27FC236}">
                <a16:creationId xmlns:a16="http://schemas.microsoft.com/office/drawing/2014/main" id="{F88E8DC2-9C69-54C6-91B4-0BB5D0B11B79}"/>
              </a:ext>
            </a:extLst>
          </p:cNvPr>
          <p:cNvSpPr txBox="1">
            <a:spLocks/>
          </p:cNvSpPr>
          <p:nvPr/>
        </p:nvSpPr>
        <p:spPr bwMode="gray">
          <a:xfrm>
            <a:off x="672517" y="5646559"/>
            <a:ext cx="2414632" cy="870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>
                <a:solidFill>
                  <a:schemeClr val="bg1"/>
                </a:solidFill>
              </a:rPr>
              <a:t>Rihards Veinbergs</a:t>
            </a:r>
          </a:p>
          <a:p>
            <a:pPr>
              <a:spcBef>
                <a:spcPts val="0"/>
              </a:spcBef>
            </a:pPr>
            <a:r>
              <a:rPr lang="lv-LV" sz="1200" cap="none" dirty="0" err="1">
                <a:solidFill>
                  <a:schemeClr val="bg1"/>
                </a:solidFill>
              </a:rPr>
              <a:t>Rihards.Veinbergs@at.gov.lv</a:t>
            </a:r>
            <a:endParaRPr lang="lv-LV" sz="1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7017F2-358D-CF5D-00FD-8E490ECE0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6D86-0C5A-F991-6B41-63F72485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Krimināllietas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C4D475B-2D5C-EFD9-763C-138AC724570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5097" y="2272937"/>
          <a:ext cx="11146971" cy="4023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9871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D4F4DA4-C427-4DEF-91E0-8E7129A4B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A59FAFC-7B5E-427D-A4B0-8DD38FC5C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5E46F92-B11F-4D04-84C1-B48CE43C6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E49A7C8E-F405-4731-86CC-6F65E0AD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61AA71F-D19D-4361-A8DD-FB1505D4A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9A66077B-2F4D-4996-B9E4-70A41DC7B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7" name="Freeform 5">
              <a:extLst>
                <a:ext uri="{FF2B5EF4-FFF2-40B4-BE49-F238E27FC236}">
                  <a16:creationId xmlns:a16="http://schemas.microsoft.com/office/drawing/2014/main" id="{8E765F22-322F-4361-8A97-254C7B442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78" name="Freeform 5">
              <a:extLst>
                <a:ext uri="{FF2B5EF4-FFF2-40B4-BE49-F238E27FC236}">
                  <a16:creationId xmlns:a16="http://schemas.microsoft.com/office/drawing/2014/main" id="{509B3A9B-4394-4305-9D7B-FD39CE433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8DCAC2A9-D869-46E1-9DD3-353AE325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90E09D7-F1C5-43FE-96CD-3F1A3834D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5001DD6-D179-4D98-93F4-A13554CB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343043" y="402165"/>
            <a:ext cx="6738659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B84C9BD-F730-4863-A8E3-7A731080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9519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8" name="Freeform 5">
            <a:extLst>
              <a:ext uri="{FF2B5EF4-FFF2-40B4-BE49-F238E27FC236}">
                <a16:creationId xmlns:a16="http://schemas.microsoft.com/office/drawing/2014/main" id="{F3B38B2E-C6A6-4E5B-9A65-94DC43FB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677511" flipH="1">
            <a:off x="6355223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90" name="Freeform 5">
            <a:extLst>
              <a:ext uri="{FF2B5EF4-FFF2-40B4-BE49-F238E27FC236}">
                <a16:creationId xmlns:a16="http://schemas.microsoft.com/office/drawing/2014/main" id="{2EB425DF-B52B-4DC5-8652-BF768DFA3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512068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9DCACD8-3796-4053-AD88-B22C15F98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81884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4" name="Freeform 5">
            <a:extLst>
              <a:ext uri="{FF2B5EF4-FFF2-40B4-BE49-F238E27FC236}">
                <a16:creationId xmlns:a16="http://schemas.microsoft.com/office/drawing/2014/main" id="{B310D740-173C-452A-9CE4-4A0FE37C7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flipH="1"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2CCB2-ED4F-6CE1-A520-5EDC5CFE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1239" y="973667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solidFill>
                  <a:srgbClr val="EBEBEB"/>
                </a:solidFill>
              </a:rPr>
              <a:t>Administratīvo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pārkāpumu</a:t>
            </a:r>
            <a:r>
              <a:rPr lang="en-US" sz="3100" b="1" dirty="0">
                <a:solidFill>
                  <a:srgbClr val="EBEBEB"/>
                </a:solidFill>
              </a:rPr>
              <a:t> </a:t>
            </a:r>
            <a:r>
              <a:rPr lang="en-US" sz="3100" b="1" dirty="0" err="1">
                <a:solidFill>
                  <a:srgbClr val="EBEBEB"/>
                </a:solidFill>
              </a:rPr>
              <a:t>lietas</a:t>
            </a:r>
            <a:endParaRPr lang="en-US" sz="3100" b="1" dirty="0">
              <a:solidFill>
                <a:srgbClr val="EBEBEB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603B99A-AF02-4BA1-999E-2814246A5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A4DEB61-CD29-F36C-5887-480E4474937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16138042"/>
              </p:ext>
            </p:extLst>
          </p:nvPr>
        </p:nvGraphicFramePr>
        <p:xfrm>
          <a:off x="761205" y="514894"/>
          <a:ext cx="6295720" cy="5511433"/>
        </p:xfrm>
        <a:graphic>
          <a:graphicData uri="http://schemas.openxmlformats.org/drawingml/2006/table">
            <a:tbl>
              <a:tblPr/>
              <a:tblGrid>
                <a:gridCol w="468777">
                  <a:extLst>
                    <a:ext uri="{9D8B030D-6E8A-4147-A177-3AD203B41FA5}">
                      <a16:colId xmlns:a16="http://schemas.microsoft.com/office/drawing/2014/main" val="190695767"/>
                    </a:ext>
                  </a:extLst>
                </a:gridCol>
                <a:gridCol w="685522">
                  <a:extLst>
                    <a:ext uri="{9D8B030D-6E8A-4147-A177-3AD203B41FA5}">
                      <a16:colId xmlns:a16="http://schemas.microsoft.com/office/drawing/2014/main" val="24757861"/>
                    </a:ext>
                  </a:extLst>
                </a:gridCol>
                <a:gridCol w="967797">
                  <a:extLst>
                    <a:ext uri="{9D8B030D-6E8A-4147-A177-3AD203B41FA5}">
                      <a16:colId xmlns:a16="http://schemas.microsoft.com/office/drawing/2014/main" val="3566812384"/>
                    </a:ext>
                  </a:extLst>
                </a:gridCol>
                <a:gridCol w="967797">
                  <a:extLst>
                    <a:ext uri="{9D8B030D-6E8A-4147-A177-3AD203B41FA5}">
                      <a16:colId xmlns:a16="http://schemas.microsoft.com/office/drawing/2014/main" val="2943010862"/>
                    </a:ext>
                  </a:extLst>
                </a:gridCol>
                <a:gridCol w="1068609">
                  <a:extLst>
                    <a:ext uri="{9D8B030D-6E8A-4147-A177-3AD203B41FA5}">
                      <a16:colId xmlns:a16="http://schemas.microsoft.com/office/drawing/2014/main" val="539574567"/>
                    </a:ext>
                  </a:extLst>
                </a:gridCol>
                <a:gridCol w="1068609">
                  <a:extLst>
                    <a:ext uri="{9D8B030D-6E8A-4147-A177-3AD203B41FA5}">
                      <a16:colId xmlns:a16="http://schemas.microsoft.com/office/drawing/2014/main" val="2518387745"/>
                    </a:ext>
                  </a:extLst>
                </a:gridCol>
                <a:gridCol w="1068609">
                  <a:extLst>
                    <a:ext uri="{9D8B030D-6E8A-4147-A177-3AD203B41FA5}">
                      <a16:colId xmlns:a16="http://schemas.microsoft.com/office/drawing/2014/main" val="1352679521"/>
                    </a:ext>
                  </a:extLst>
                </a:gridCol>
              </a:tblGrid>
              <a:tr h="1274232"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4261647"/>
                  </a:ext>
                </a:extLst>
              </a:tr>
              <a:tr h="326782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47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79753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2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28794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026783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27579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368808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5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606381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532411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898350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242870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A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107640"/>
                  </a:ext>
                </a:extLst>
              </a:tr>
              <a:tr h="3267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2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518496"/>
                  </a:ext>
                </a:extLst>
              </a:tr>
              <a:tr h="642599"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4321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759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598E9-D209-B7C2-289A-5E8D85074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9E1D8D-3259-4F25-857B-AAC5C471AF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072992"/>
              </p:ext>
            </p:extLst>
          </p:nvPr>
        </p:nvGraphicFramePr>
        <p:xfrm>
          <a:off x="522514" y="2311690"/>
          <a:ext cx="11146971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4411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BE637-D2BB-F674-2AEB-875549DBB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AC49-A9AE-98CE-3512-4F73421A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Administratīvo pārkāpumu 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7414C74-DABE-1EAB-73C5-0BB576F61B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090472"/>
              </p:ext>
            </p:extLst>
          </p:nvPr>
        </p:nvGraphicFramePr>
        <p:xfrm>
          <a:off x="653144" y="2377440"/>
          <a:ext cx="10972800" cy="3866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0389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793E7-F63A-04DB-8BAA-973E8581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70" y="814251"/>
            <a:ext cx="9843972" cy="706964"/>
          </a:xfrm>
        </p:spPr>
        <p:txBody>
          <a:bodyPr/>
          <a:lstStyle/>
          <a:p>
            <a:r>
              <a:rPr lang="lv-LV" b="1" dirty="0"/>
              <a:t>Summētie termiņi visā tiesu sistēmā 2023/2024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E2838F-5E93-360C-95EA-1F3F40D323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925082"/>
              </p:ext>
            </p:extLst>
          </p:nvPr>
        </p:nvGraphicFramePr>
        <p:xfrm>
          <a:off x="261257" y="2285999"/>
          <a:ext cx="11560629" cy="4376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7011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7679-8909-D36A-FC54-20C418369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Pateicos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108288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324" y="2508069"/>
            <a:ext cx="3225458" cy="1597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>
                <a:solidFill>
                  <a:srgbClr val="EBEBEB"/>
                </a:solidFill>
              </a:rPr>
              <a:t>Administratīvās</a:t>
            </a:r>
            <a:r>
              <a:rPr lang="en-US" sz="3200" b="1" dirty="0">
                <a:solidFill>
                  <a:srgbClr val="EBEBEB"/>
                </a:solidFill>
              </a:rPr>
              <a:t> </a:t>
            </a:r>
            <a:r>
              <a:rPr lang="en-US" sz="3200" b="1" dirty="0" err="1">
                <a:solidFill>
                  <a:srgbClr val="EBEBEB"/>
                </a:solidFill>
              </a:rPr>
              <a:t>lietas</a:t>
            </a:r>
            <a:endParaRPr lang="en-US" sz="3200" b="1" dirty="0">
              <a:solidFill>
                <a:srgbClr val="EBEBEB"/>
              </a:solidFill>
            </a:endParaRPr>
          </a:p>
        </p:txBody>
      </p:sp>
      <p:graphicFrame>
        <p:nvGraphicFramePr>
          <p:cNvPr id="39" name="Content Placeholder 38">
            <a:extLst>
              <a:ext uri="{FF2B5EF4-FFF2-40B4-BE49-F238E27FC236}">
                <a16:creationId xmlns:a16="http://schemas.microsoft.com/office/drawing/2014/main" id="{25F0F7D5-2479-85B3-72B9-001D87D863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785567"/>
              </p:ext>
            </p:extLst>
          </p:nvPr>
        </p:nvGraphicFramePr>
        <p:xfrm>
          <a:off x="5529943" y="2508069"/>
          <a:ext cx="6331130" cy="2290354"/>
        </p:xfrm>
        <a:graphic>
          <a:graphicData uri="http://schemas.openxmlformats.org/drawingml/2006/table">
            <a:tbl>
              <a:tblPr/>
              <a:tblGrid>
                <a:gridCol w="471413">
                  <a:extLst>
                    <a:ext uri="{9D8B030D-6E8A-4147-A177-3AD203B41FA5}">
                      <a16:colId xmlns:a16="http://schemas.microsoft.com/office/drawing/2014/main" val="3470527877"/>
                    </a:ext>
                  </a:extLst>
                </a:gridCol>
                <a:gridCol w="689379">
                  <a:extLst>
                    <a:ext uri="{9D8B030D-6E8A-4147-A177-3AD203B41FA5}">
                      <a16:colId xmlns:a16="http://schemas.microsoft.com/office/drawing/2014/main" val="2188029734"/>
                    </a:ext>
                  </a:extLst>
                </a:gridCol>
                <a:gridCol w="973239">
                  <a:extLst>
                    <a:ext uri="{9D8B030D-6E8A-4147-A177-3AD203B41FA5}">
                      <a16:colId xmlns:a16="http://schemas.microsoft.com/office/drawing/2014/main" val="1856720043"/>
                    </a:ext>
                  </a:extLst>
                </a:gridCol>
                <a:gridCol w="973239">
                  <a:extLst>
                    <a:ext uri="{9D8B030D-6E8A-4147-A177-3AD203B41FA5}">
                      <a16:colId xmlns:a16="http://schemas.microsoft.com/office/drawing/2014/main" val="83686011"/>
                    </a:ext>
                  </a:extLst>
                </a:gridCol>
                <a:gridCol w="1074620">
                  <a:extLst>
                    <a:ext uri="{9D8B030D-6E8A-4147-A177-3AD203B41FA5}">
                      <a16:colId xmlns:a16="http://schemas.microsoft.com/office/drawing/2014/main" val="3052228268"/>
                    </a:ext>
                  </a:extLst>
                </a:gridCol>
                <a:gridCol w="1074620">
                  <a:extLst>
                    <a:ext uri="{9D8B030D-6E8A-4147-A177-3AD203B41FA5}">
                      <a16:colId xmlns:a16="http://schemas.microsoft.com/office/drawing/2014/main" val="518945780"/>
                    </a:ext>
                  </a:extLst>
                </a:gridCol>
                <a:gridCol w="1074620">
                  <a:extLst>
                    <a:ext uri="{9D8B030D-6E8A-4147-A177-3AD203B41FA5}">
                      <a16:colId xmlns:a16="http://schemas.microsoft.com/office/drawing/2014/main" val="4116422201"/>
                    </a:ext>
                  </a:extLst>
                </a:gridCol>
              </a:tblGrid>
              <a:tr h="776070"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  <a:b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4834760"/>
                  </a:ext>
                </a:extLst>
              </a:tr>
              <a:tr h="37857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S-ALD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3213344"/>
                  </a:ext>
                </a:extLst>
              </a:tr>
              <a:tr h="37857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682416"/>
                  </a:ext>
                </a:extLst>
              </a:tr>
              <a:tr h="37857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0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A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005551"/>
                  </a:ext>
                </a:extLst>
              </a:tr>
              <a:tr h="378571">
                <a:tc>
                  <a:txBody>
                    <a:bodyPr/>
                    <a:lstStyle/>
                    <a:p>
                      <a:pPr algn="ctr" fontAlgn="ctr"/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+52%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321916"/>
                  </a:ext>
                </a:extLst>
              </a:tr>
            </a:tbl>
          </a:graphicData>
        </a:graphic>
      </p:graphicFrame>
      <p:sp>
        <p:nvSpPr>
          <p:cNvPr id="40" name="Speech Bubble: Rectangle 39">
            <a:extLst>
              <a:ext uri="{FF2B5EF4-FFF2-40B4-BE49-F238E27FC236}">
                <a16:creationId xmlns:a16="http://schemas.microsoft.com/office/drawing/2014/main" id="{809DB7FE-4DAC-E2D9-ABC8-EE8FA2EF592B}"/>
              </a:ext>
            </a:extLst>
          </p:cNvPr>
          <p:cNvSpPr/>
          <p:nvPr/>
        </p:nvSpPr>
        <p:spPr>
          <a:xfrm>
            <a:off x="8386354" y="1753035"/>
            <a:ext cx="1515292" cy="687977"/>
          </a:xfrm>
          <a:prstGeom prst="wedgeRectCallout">
            <a:avLst>
              <a:gd name="adj1" fmla="val -20258"/>
              <a:gd name="adj2" fmla="val 966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 veicās ar pagājušā gada plāna izpildi?</a:t>
            </a:r>
          </a:p>
        </p:txBody>
      </p:sp>
      <p:sp>
        <p:nvSpPr>
          <p:cNvPr id="41" name="Speech Bubble: Rectangle 40">
            <a:extLst>
              <a:ext uri="{FF2B5EF4-FFF2-40B4-BE49-F238E27FC236}">
                <a16:creationId xmlns:a16="http://schemas.microsoft.com/office/drawing/2014/main" id="{6E26EAA8-8115-2CB7-F100-2384A816D783}"/>
              </a:ext>
            </a:extLst>
          </p:cNvPr>
          <p:cNvSpPr/>
          <p:nvPr/>
        </p:nvSpPr>
        <p:spPr>
          <a:xfrm>
            <a:off x="10506891" y="1753034"/>
            <a:ext cx="1515292" cy="687977"/>
          </a:xfrm>
          <a:prstGeom prst="wedgeRectCallout">
            <a:avLst>
              <a:gd name="adj1" fmla="val -20258"/>
              <a:gd name="adj2" fmla="val 966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Kādas izmaiņas plānotas šajā gadā?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E3BCD6F8-34C9-9DD5-CAF2-C4FBB980A87F}"/>
              </a:ext>
            </a:extLst>
          </p:cNvPr>
          <p:cNvSpPr/>
          <p:nvPr/>
        </p:nvSpPr>
        <p:spPr>
          <a:xfrm>
            <a:off x="10097588" y="5188567"/>
            <a:ext cx="1515292" cy="687977"/>
          </a:xfrm>
          <a:prstGeom prst="wedgeRectCallout">
            <a:avLst>
              <a:gd name="adj1" fmla="val -22557"/>
              <a:gd name="adj2" fmla="val -10205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chemeClr val="tx1"/>
                </a:solidFill>
              </a:rPr>
              <a:t>Tiesas sagatavotais lietu izskatīšanas termiņu standarts</a:t>
            </a:r>
          </a:p>
        </p:txBody>
      </p:sp>
      <p:pic>
        <p:nvPicPr>
          <p:cNvPr id="4" name="Graphic 3" descr="Smiling face with no fill">
            <a:extLst>
              <a:ext uri="{FF2B5EF4-FFF2-40B4-BE49-F238E27FC236}">
                <a16:creationId xmlns:a16="http://schemas.microsoft.com/office/drawing/2014/main" id="{DAD10F02-C98A-9676-72BD-DC747803B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7940" y="5507134"/>
            <a:ext cx="914400" cy="914400"/>
          </a:xfrm>
          <a:prstGeom prst="rect">
            <a:avLst/>
          </a:prstGeom>
        </p:spPr>
      </p:pic>
      <p:pic>
        <p:nvPicPr>
          <p:cNvPr id="6" name="Graphic 5" descr="Sad face with no fill">
            <a:extLst>
              <a:ext uri="{FF2B5EF4-FFF2-40B4-BE49-F238E27FC236}">
                <a16:creationId xmlns:a16="http://schemas.microsoft.com/office/drawing/2014/main" id="{217F6FDF-218A-BED5-5DB8-735B7999C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2732" y="5507134"/>
            <a:ext cx="914400" cy="914400"/>
          </a:xfrm>
          <a:prstGeom prst="rect">
            <a:avLst/>
          </a:prstGeom>
        </p:spPr>
      </p:pic>
      <p:pic>
        <p:nvPicPr>
          <p:cNvPr id="8" name="Graphic 7" descr="Neutral face with no fill">
            <a:extLst>
              <a:ext uri="{FF2B5EF4-FFF2-40B4-BE49-F238E27FC236}">
                <a16:creationId xmlns:a16="http://schemas.microsoft.com/office/drawing/2014/main" id="{5308CA8D-CA01-A89B-4608-A9F475AD5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0336" y="55071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06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14B6D-1D5C-9357-1767-210386C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93869-C2DC-991F-0F21-4A7417EF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rgbClr val="EBEBEB"/>
                </a:solidFill>
              </a:rPr>
              <a:t>Administratīvās</a:t>
            </a:r>
            <a:r>
              <a:rPr lang="en-US" b="1" dirty="0">
                <a:solidFill>
                  <a:srgbClr val="EBEBEB"/>
                </a:solidFill>
              </a:rPr>
              <a:t> </a:t>
            </a:r>
            <a:r>
              <a:rPr lang="en-US" b="1" dirty="0" err="1">
                <a:solidFill>
                  <a:srgbClr val="EBEBEB"/>
                </a:solidFill>
              </a:rPr>
              <a:t>lietas</a:t>
            </a:r>
            <a:endParaRPr lang="en-US" b="1" dirty="0">
              <a:solidFill>
                <a:srgbClr val="EBEBEB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44BE0D-574F-90E4-C3ED-0C825FF030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28093"/>
              </p:ext>
            </p:extLst>
          </p:nvPr>
        </p:nvGraphicFramePr>
        <p:xfrm>
          <a:off x="783772" y="2290354"/>
          <a:ext cx="10798628" cy="3892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679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B9AF5A-F938-82B7-13FE-B4D14EB00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Administratīvās 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42CF441-7940-4405-9901-0480D1A99F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290420"/>
              </p:ext>
            </p:extLst>
          </p:nvPr>
        </p:nvGraphicFramePr>
        <p:xfrm>
          <a:off x="588579" y="2259725"/>
          <a:ext cx="10993821" cy="3760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237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C085-C719-F299-420D-39EAD185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 err="1"/>
              <a:t>Civillietas</a:t>
            </a:r>
            <a:endParaRPr lang="en-US" sz="5000" b="1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A440C0F-72B6-0191-9D83-E73F132A201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15684513"/>
              </p:ext>
            </p:extLst>
          </p:nvPr>
        </p:nvGraphicFramePr>
        <p:xfrm>
          <a:off x="775062" y="583473"/>
          <a:ext cx="6239581" cy="5747652"/>
        </p:xfrm>
        <a:graphic>
          <a:graphicData uri="http://schemas.openxmlformats.org/drawingml/2006/table">
            <a:tbl>
              <a:tblPr/>
              <a:tblGrid>
                <a:gridCol w="464598">
                  <a:extLst>
                    <a:ext uri="{9D8B030D-6E8A-4147-A177-3AD203B41FA5}">
                      <a16:colId xmlns:a16="http://schemas.microsoft.com/office/drawing/2014/main" val="2482712231"/>
                    </a:ext>
                  </a:extLst>
                </a:gridCol>
                <a:gridCol w="679409">
                  <a:extLst>
                    <a:ext uri="{9D8B030D-6E8A-4147-A177-3AD203B41FA5}">
                      <a16:colId xmlns:a16="http://schemas.microsoft.com/office/drawing/2014/main" val="351164238"/>
                    </a:ext>
                  </a:extLst>
                </a:gridCol>
                <a:gridCol w="959167">
                  <a:extLst>
                    <a:ext uri="{9D8B030D-6E8A-4147-A177-3AD203B41FA5}">
                      <a16:colId xmlns:a16="http://schemas.microsoft.com/office/drawing/2014/main" val="19393082"/>
                    </a:ext>
                  </a:extLst>
                </a:gridCol>
                <a:gridCol w="959167">
                  <a:extLst>
                    <a:ext uri="{9D8B030D-6E8A-4147-A177-3AD203B41FA5}">
                      <a16:colId xmlns:a16="http://schemas.microsoft.com/office/drawing/2014/main" val="3293136768"/>
                    </a:ext>
                  </a:extLst>
                </a:gridCol>
                <a:gridCol w="1059080">
                  <a:extLst>
                    <a:ext uri="{9D8B030D-6E8A-4147-A177-3AD203B41FA5}">
                      <a16:colId xmlns:a16="http://schemas.microsoft.com/office/drawing/2014/main" val="3015083283"/>
                    </a:ext>
                  </a:extLst>
                </a:gridCol>
                <a:gridCol w="1059080">
                  <a:extLst>
                    <a:ext uri="{9D8B030D-6E8A-4147-A177-3AD203B41FA5}">
                      <a16:colId xmlns:a16="http://schemas.microsoft.com/office/drawing/2014/main" val="2389463633"/>
                    </a:ext>
                  </a:extLst>
                </a:gridCol>
                <a:gridCol w="1059080">
                  <a:extLst>
                    <a:ext uri="{9D8B030D-6E8A-4147-A177-3AD203B41FA5}">
                      <a16:colId xmlns:a16="http://schemas.microsoft.com/office/drawing/2014/main" val="2138644569"/>
                    </a:ext>
                  </a:extLst>
                </a:gridCol>
              </a:tblGrid>
              <a:tr h="749694"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093138"/>
                  </a:ext>
                </a:extLst>
              </a:tr>
              <a:tr h="356997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S-CLD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A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9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61888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2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405895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E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7F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824874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439176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57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F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209493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6641033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78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C9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214748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8BF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151360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+46%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025363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277935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71238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17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A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23312"/>
                  </a:ext>
                </a:extLst>
              </a:tr>
              <a:tr h="35699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A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007770"/>
                  </a:ext>
                </a:extLst>
              </a:tr>
              <a:tr h="356997">
                <a:tc>
                  <a:txBody>
                    <a:bodyPr/>
                    <a:lstStyle/>
                    <a:p>
                      <a:pPr algn="ctr" fontAlgn="ctr"/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319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35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8E27F-404B-6C89-4D63-73D33445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Civillietas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60DF312-ED86-42DE-BB7B-410D842C33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9774791"/>
              </p:ext>
            </p:extLst>
          </p:nvPr>
        </p:nvGraphicFramePr>
        <p:xfrm>
          <a:off x="706266" y="2301240"/>
          <a:ext cx="11112136" cy="4145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503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B9278-259B-9C86-C347-8624083D1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8EE79-7E55-F7D7-FF1C-91913592A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Civillietas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2D1DD7-53E9-15EA-F43B-BF422C7C8B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8955992"/>
              </p:ext>
            </p:extLst>
          </p:nvPr>
        </p:nvGraphicFramePr>
        <p:xfrm>
          <a:off x="566057" y="2211977"/>
          <a:ext cx="11051178" cy="4049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939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3A114B-CAF8-402E-A898-DEE2C2022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4E68BB1-DCF6-49AB-8FF1-7E68DCBC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18288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9B8539-604B-420E-BA1B-0A2E64CD7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1412" y="5870955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36CAA2-54C3-4136-B0CC-6837B14D8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40F86E67-9E86-453F-92BC-648189829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73C5439-21D4-46F3-9CF4-FF1CE786F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AF731-27B5-551F-6051-986BC835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 err="1"/>
              <a:t>Krimināllietas</a:t>
            </a:r>
            <a:endParaRPr lang="en-US" sz="3400" b="1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7140B8-92FC-43F0-8CCA-F40052CE5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4FEF32-7604-4713-A9F1-9D90A6F78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95AD3905-A7DD-4026-B7FD-C203CC305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67A9BDB-6572-473C-B2E5-C1AC2F716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B1668A4-BCDD-41E0-5452-C8A36F8E5F3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67399797"/>
              </p:ext>
            </p:extLst>
          </p:nvPr>
        </p:nvGraphicFramePr>
        <p:xfrm>
          <a:off x="648929" y="870856"/>
          <a:ext cx="6664736" cy="5373182"/>
        </p:xfrm>
        <a:graphic>
          <a:graphicData uri="http://schemas.openxmlformats.org/drawingml/2006/table">
            <a:tbl>
              <a:tblPr/>
              <a:tblGrid>
                <a:gridCol w="496254">
                  <a:extLst>
                    <a:ext uri="{9D8B030D-6E8A-4147-A177-3AD203B41FA5}">
                      <a16:colId xmlns:a16="http://schemas.microsoft.com/office/drawing/2014/main" val="1335782232"/>
                    </a:ext>
                  </a:extLst>
                </a:gridCol>
                <a:gridCol w="725704">
                  <a:extLst>
                    <a:ext uri="{9D8B030D-6E8A-4147-A177-3AD203B41FA5}">
                      <a16:colId xmlns:a16="http://schemas.microsoft.com/office/drawing/2014/main" val="1370897782"/>
                    </a:ext>
                  </a:extLst>
                </a:gridCol>
                <a:gridCol w="1024523">
                  <a:extLst>
                    <a:ext uri="{9D8B030D-6E8A-4147-A177-3AD203B41FA5}">
                      <a16:colId xmlns:a16="http://schemas.microsoft.com/office/drawing/2014/main" val="1341372121"/>
                    </a:ext>
                  </a:extLst>
                </a:gridCol>
                <a:gridCol w="1024523">
                  <a:extLst>
                    <a:ext uri="{9D8B030D-6E8A-4147-A177-3AD203B41FA5}">
                      <a16:colId xmlns:a16="http://schemas.microsoft.com/office/drawing/2014/main" val="2928566962"/>
                    </a:ext>
                  </a:extLst>
                </a:gridCol>
                <a:gridCol w="1131244">
                  <a:extLst>
                    <a:ext uri="{9D8B030D-6E8A-4147-A177-3AD203B41FA5}">
                      <a16:colId xmlns:a16="http://schemas.microsoft.com/office/drawing/2014/main" val="1888321549"/>
                    </a:ext>
                  </a:extLst>
                </a:gridCol>
                <a:gridCol w="1131244">
                  <a:extLst>
                    <a:ext uri="{9D8B030D-6E8A-4147-A177-3AD203B41FA5}">
                      <a16:colId xmlns:a16="http://schemas.microsoft.com/office/drawing/2014/main" val="3497648805"/>
                    </a:ext>
                  </a:extLst>
                </a:gridCol>
                <a:gridCol w="1131244">
                  <a:extLst>
                    <a:ext uri="{9D8B030D-6E8A-4147-A177-3AD203B41FA5}">
                      <a16:colId xmlns:a16="http://schemas.microsoft.com/office/drawing/2014/main" val="3352951710"/>
                    </a:ext>
                  </a:extLst>
                </a:gridCol>
              </a:tblGrid>
              <a:tr h="700850"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Izpilde 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Standarts 2024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Stnd.2024</a:t>
                      </a:r>
                      <a:b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Izp.2023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9773404"/>
                  </a:ext>
                </a:extLst>
              </a:tr>
              <a:tr h="333738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S-KLD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7024719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47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0570240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6C3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548158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62662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008872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633374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RPT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077735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1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404196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288807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BD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B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43463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+20%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137522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6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21006"/>
                  </a:ext>
                </a:extLst>
              </a:tr>
              <a:tr h="33373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9A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82584"/>
                  </a:ext>
                </a:extLst>
              </a:tr>
              <a:tr h="333738">
                <a:tc>
                  <a:txBody>
                    <a:bodyPr/>
                    <a:lstStyle/>
                    <a:p>
                      <a:pPr algn="ctr" fontAlgn="ctr"/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Vidēji: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+17%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47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706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B2F9D-CAAB-3452-BE31-F59EF842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EBEBEB"/>
                </a:solidFill>
              </a:rPr>
              <a:t>Krimināllietas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4E79B73-C79C-47D3-ADF6-76FF7D82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842383"/>
              </p:ext>
            </p:extLst>
          </p:nvPr>
        </p:nvGraphicFramePr>
        <p:xfrm>
          <a:off x="444137" y="2272937"/>
          <a:ext cx="11207931" cy="410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2286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7396</TotalTime>
  <Words>647</Words>
  <Application>Microsoft Office PowerPoint</Application>
  <PresentationFormat>Widescreen</PresentationFormat>
  <Paragraphs>322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Times New Roman</vt:lpstr>
      <vt:lpstr>Wingdings 3</vt:lpstr>
      <vt:lpstr>Ion Boardroom</vt:lpstr>
      <vt:lpstr>Lietu izskatīšanas  termiņu standarts  2024.gadā</vt:lpstr>
      <vt:lpstr>Administratīvās lietas</vt:lpstr>
      <vt:lpstr>Administratīvās lietas</vt:lpstr>
      <vt:lpstr>Administratīvās lietas</vt:lpstr>
      <vt:lpstr>Civillietas</vt:lpstr>
      <vt:lpstr>Civillietas</vt:lpstr>
      <vt:lpstr>Civillietas</vt:lpstr>
      <vt:lpstr>Krimināllietas</vt:lpstr>
      <vt:lpstr>Krimināllietas</vt:lpstr>
      <vt:lpstr>Krimināllietas</vt:lpstr>
      <vt:lpstr>Administratīvo pārkāpumu lietas</vt:lpstr>
      <vt:lpstr>Administratīvo pārkāpumu lietas</vt:lpstr>
      <vt:lpstr>Administratīvo pārkāpumu lietas</vt:lpstr>
      <vt:lpstr>Summētie termiņi visā tiesu sistēmā 2023/2024</vt:lpstr>
      <vt:lpstr>Pateicos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Alla Spale</dc:creator>
  <cp:lastModifiedBy>Rihards Veinbergs</cp:lastModifiedBy>
  <cp:revision>360</cp:revision>
  <dcterms:created xsi:type="dcterms:W3CDTF">2022-03-18T14:34:05Z</dcterms:created>
  <dcterms:modified xsi:type="dcterms:W3CDTF">2024-03-04T09:44:14Z</dcterms:modified>
</cp:coreProperties>
</file>