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60" r:id="rId4"/>
    <p:sldId id="268" r:id="rId5"/>
    <p:sldId id="261" r:id="rId6"/>
    <p:sldId id="266" r:id="rId7"/>
    <p:sldId id="262" r:id="rId8"/>
    <p:sldId id="269" r:id="rId9"/>
    <p:sldId id="265" r:id="rId10"/>
    <p:sldId id="263" r:id="rId11"/>
    <p:sldId id="270" r:id="rId12"/>
    <p:sldId id="267" r:id="rId13"/>
    <p:sldId id="264" r:id="rId14"/>
    <p:sldId id="271" r:id="rId15"/>
    <p:sldId id="273" r:id="rId16"/>
    <p:sldId id="276" r:id="rId17"/>
    <p:sldId id="27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7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5gads\standarti\standarti,%20dati,%20anal&#299;ze%2014.02.2025.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Administratīvo lietu</a:t>
            </a:r>
            <a:r>
              <a:rPr lang="lv-LV" baseline="0"/>
              <a:t> izskatīšanas standarts (m)</a:t>
            </a:r>
            <a:endParaRPr lang="lv-L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2023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  <c:extLst xmlns:c15="http://schemas.microsoft.com/office/drawing/2012/chart"/>
            </c:strRef>
          </c:cat>
          <c:val>
            <c:numRef>
              <c:f>'TPS Standartu analīze'!$C$2:$C$4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2F16-4EB7-9C3E-001DD753AF10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Standarts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analīze'!$D$2:$D$4</c:f>
              <c:numCache>
                <c:formatCode>0.0</c:formatCode>
                <c:ptCount val="3"/>
                <c:pt idx="0">
                  <c:v>24</c:v>
                </c:pt>
                <c:pt idx="1">
                  <c:v>8.9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6-4EB7-9C3E-001DD753AF10}"/>
            </c:ext>
          </c:extLst>
        </c:ser>
        <c:ser>
          <c:idx val="2"/>
          <c:order val="2"/>
          <c:tx>
            <c:strRef>
              <c:f>'TPS Standartu analīze'!$E$1</c:f>
              <c:strCache>
                <c:ptCount val="1"/>
                <c:pt idx="0">
                  <c:v>Izpilde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analīze'!$E$2:$E$4</c:f>
              <c:numCache>
                <c:formatCode>0.0</c:formatCode>
                <c:ptCount val="3"/>
                <c:pt idx="0">
                  <c:v>23.9</c:v>
                </c:pt>
                <c:pt idx="1">
                  <c:v>10.1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16-4EB7-9C3E-001DD753AF10}"/>
            </c:ext>
          </c:extLst>
        </c:ser>
        <c:ser>
          <c:idx val="3"/>
          <c:order val="3"/>
          <c:tx>
            <c:strRef>
              <c:f>'TPS Standartu analīze'!$F$1</c:f>
              <c:strCache>
                <c:ptCount val="1"/>
                <c:pt idx="0">
                  <c:v>Standarts 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analīze'!$F$2:$F$4</c:f>
              <c:numCache>
                <c:formatCode>0.0</c:formatCode>
                <c:ptCount val="3"/>
                <c:pt idx="0">
                  <c:v>24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16-4EB7-9C3E-001DD753AF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  <c:extLst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6"/>
        <c:minorUnit val="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/>
              <a:t>Vidējie termiņi katrā nozarē 2024 /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0235802383109191"/>
          <c:y val="0.12423845734057821"/>
          <c:w val="0.87290743966738671"/>
          <c:h val="0.781508368539273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'TPS Standartu analīze'!$AI$7</c:f>
              <c:strCache>
                <c:ptCount val="1"/>
                <c:pt idx="0">
                  <c:v>Pirmā inst. (vid.)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'TPS Standartu analīze'!$AG$8:$AH$22</c:f>
              <c:multiLvlStrCache>
                <c:ptCount val="15"/>
                <c:lvl>
                  <c:pt idx="0">
                    <c:v>standarts 2024</c:v>
                  </c:pt>
                  <c:pt idx="1">
                    <c:v>izpilde 2024</c:v>
                  </c:pt>
                  <c:pt idx="2">
                    <c:v>standarts 2025</c:v>
                  </c:pt>
                  <c:pt idx="4">
                    <c:v>standarts 2024</c:v>
                  </c:pt>
                  <c:pt idx="5">
                    <c:v>izpilde 2024</c:v>
                  </c:pt>
                  <c:pt idx="6">
                    <c:v>standarts 2025</c:v>
                  </c:pt>
                  <c:pt idx="8">
                    <c:v>standarts 2024</c:v>
                  </c:pt>
                  <c:pt idx="9">
                    <c:v>izpilde 2024</c:v>
                  </c:pt>
                  <c:pt idx="10">
                    <c:v>standarts 2025</c:v>
                  </c:pt>
                  <c:pt idx="12">
                    <c:v>standarts 2024</c:v>
                  </c:pt>
                  <c:pt idx="13">
                    <c:v>izpilde 2024</c:v>
                  </c:pt>
                  <c:pt idx="14">
                    <c:v>standarts 2025</c:v>
                  </c:pt>
                </c:lvl>
                <c:lvl>
                  <c:pt idx="0">
                    <c:v>AL</c:v>
                  </c:pt>
                  <c:pt idx="3">
                    <c:v> </c:v>
                  </c:pt>
                  <c:pt idx="4">
                    <c:v>CL</c:v>
                  </c:pt>
                  <c:pt idx="7">
                    <c:v> </c:v>
                  </c:pt>
                  <c:pt idx="8">
                    <c:v>KL</c:v>
                  </c:pt>
                  <c:pt idx="11">
                    <c:v> </c:v>
                  </c:pt>
                  <c:pt idx="12">
                    <c:v>APL</c:v>
                  </c:pt>
                </c:lvl>
              </c:multiLvlStrCache>
            </c:multiLvlStrRef>
          </c:cat>
          <c:val>
            <c:numRef>
              <c:f>'TPS Standartu analīze'!$AI$8:$AI$22</c:f>
              <c:numCache>
                <c:formatCode>0.0</c:formatCode>
                <c:ptCount val="15"/>
                <c:pt idx="0">
                  <c:v>9</c:v>
                </c:pt>
                <c:pt idx="1">
                  <c:v>7.1</c:v>
                </c:pt>
                <c:pt idx="2">
                  <c:v>9</c:v>
                </c:pt>
                <c:pt idx="4">
                  <c:v>7.4571428571428564</c:v>
                </c:pt>
                <c:pt idx="5">
                  <c:v>6.3428571428571434</c:v>
                </c:pt>
                <c:pt idx="6">
                  <c:v>7.7142857142857144</c:v>
                </c:pt>
                <c:pt idx="8">
                  <c:v>8.7428571428571438</c:v>
                </c:pt>
                <c:pt idx="9">
                  <c:v>7.0428571428571436</c:v>
                </c:pt>
                <c:pt idx="10">
                  <c:v>9.5285714285714285</c:v>
                </c:pt>
                <c:pt idx="12">
                  <c:v>5.333333333333333</c:v>
                </c:pt>
                <c:pt idx="13">
                  <c:v>4.4833333333333334</c:v>
                </c:pt>
                <c:pt idx="14">
                  <c:v>5.333333333333333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5-47D5-B922-C71945544076}"/>
            </c:ext>
          </c:extLst>
        </c:ser>
        <c:ser>
          <c:idx val="1"/>
          <c:order val="1"/>
          <c:tx>
            <c:strRef>
              <c:f>'TPS Standartu analīze'!$AJ$7</c:f>
              <c:strCache>
                <c:ptCount val="1"/>
                <c:pt idx="0">
                  <c:v>Apelācija (vid.)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'TPS Standartu analīze'!$AG$8:$AH$22</c:f>
              <c:multiLvlStrCache>
                <c:ptCount val="15"/>
                <c:lvl>
                  <c:pt idx="0">
                    <c:v>standarts 2024</c:v>
                  </c:pt>
                  <c:pt idx="1">
                    <c:v>izpilde 2024</c:v>
                  </c:pt>
                  <c:pt idx="2">
                    <c:v>standarts 2025</c:v>
                  </c:pt>
                  <c:pt idx="4">
                    <c:v>standarts 2024</c:v>
                  </c:pt>
                  <c:pt idx="5">
                    <c:v>izpilde 2024</c:v>
                  </c:pt>
                  <c:pt idx="6">
                    <c:v>standarts 2025</c:v>
                  </c:pt>
                  <c:pt idx="8">
                    <c:v>standarts 2024</c:v>
                  </c:pt>
                  <c:pt idx="9">
                    <c:v>izpilde 2024</c:v>
                  </c:pt>
                  <c:pt idx="10">
                    <c:v>standarts 2025</c:v>
                  </c:pt>
                  <c:pt idx="12">
                    <c:v>standarts 2024</c:v>
                  </c:pt>
                  <c:pt idx="13">
                    <c:v>izpilde 2024</c:v>
                  </c:pt>
                  <c:pt idx="14">
                    <c:v>standarts 2025</c:v>
                  </c:pt>
                </c:lvl>
                <c:lvl>
                  <c:pt idx="0">
                    <c:v>AL</c:v>
                  </c:pt>
                  <c:pt idx="3">
                    <c:v> </c:v>
                  </c:pt>
                  <c:pt idx="4">
                    <c:v>CL</c:v>
                  </c:pt>
                  <c:pt idx="7">
                    <c:v> </c:v>
                  </c:pt>
                  <c:pt idx="8">
                    <c:v>KL</c:v>
                  </c:pt>
                  <c:pt idx="11">
                    <c:v> </c:v>
                  </c:pt>
                  <c:pt idx="12">
                    <c:v>APL</c:v>
                  </c:pt>
                </c:lvl>
              </c:multiLvlStrCache>
            </c:multiLvlStrRef>
          </c:cat>
          <c:val>
            <c:numRef>
              <c:f>'TPS Standartu analīze'!$AJ$8:$AJ$22</c:f>
              <c:numCache>
                <c:formatCode>0.0</c:formatCode>
                <c:ptCount val="15"/>
                <c:pt idx="0">
                  <c:v>8.9</c:v>
                </c:pt>
                <c:pt idx="1">
                  <c:v>10.1</c:v>
                </c:pt>
                <c:pt idx="2">
                  <c:v>10</c:v>
                </c:pt>
                <c:pt idx="4">
                  <c:v>5.6</c:v>
                </c:pt>
                <c:pt idx="5">
                  <c:v>6.5607100591715977</c:v>
                </c:pt>
                <c:pt idx="6">
                  <c:v>5.8</c:v>
                </c:pt>
                <c:pt idx="8">
                  <c:v>5.66</c:v>
                </c:pt>
                <c:pt idx="9">
                  <c:v>5.3504489795918371</c:v>
                </c:pt>
                <c:pt idx="10">
                  <c:v>6.56</c:v>
                </c:pt>
                <c:pt idx="12">
                  <c:v>3.04</c:v>
                </c:pt>
                <c:pt idx="13">
                  <c:v>3.4</c:v>
                </c:pt>
                <c:pt idx="14">
                  <c:v>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5-47D5-B922-C71945544076}"/>
            </c:ext>
          </c:extLst>
        </c:ser>
        <c:ser>
          <c:idx val="3"/>
          <c:order val="2"/>
          <c:tx>
            <c:strRef>
              <c:f>'TPS Standartu analīze'!$AK$7</c:f>
              <c:strCache>
                <c:ptCount val="1"/>
                <c:pt idx="0">
                  <c:v>Kasācija (rīcības sēde)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'TPS Standartu analīze'!$AK$8:$AK$18</c:f>
              <c:numCache>
                <c:formatCode>0.0</c:formatCode>
                <c:ptCount val="11"/>
                <c:pt idx="0">
                  <c:v>6</c:v>
                </c:pt>
                <c:pt idx="1">
                  <c:v>4.712820512820513</c:v>
                </c:pt>
                <c:pt idx="2">
                  <c:v>6</c:v>
                </c:pt>
                <c:pt idx="4">
                  <c:v>6</c:v>
                </c:pt>
                <c:pt idx="5">
                  <c:v>3.5229166666666667</c:v>
                </c:pt>
                <c:pt idx="6">
                  <c:v>5</c:v>
                </c:pt>
                <c:pt idx="8">
                  <c:v>3</c:v>
                </c:pt>
                <c:pt idx="9">
                  <c:v>2.4333333333333331</c:v>
                </c:pt>
                <c:pt idx="10">
                  <c:v>3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2-71A5-47D5-B922-C71945544076}"/>
            </c:ext>
          </c:extLst>
        </c:ser>
        <c:ser>
          <c:idx val="4"/>
          <c:order val="3"/>
          <c:tx>
            <c:strRef>
              <c:f>'TPS Standartu analīze'!$AL$7</c:f>
              <c:strCache>
                <c:ptCount val="1"/>
                <c:pt idx="0">
                  <c:v>Kāsācija (spriedums)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'TPS Standartu analīze'!$AL$8:$AL$18</c:f>
              <c:numCache>
                <c:formatCode>0.0</c:formatCode>
                <c:ptCount val="11"/>
                <c:pt idx="0">
                  <c:v>18</c:v>
                </c:pt>
                <c:pt idx="1">
                  <c:v>19.187179487179485</c:v>
                </c:pt>
                <c:pt idx="2">
                  <c:v>18</c:v>
                </c:pt>
                <c:pt idx="4">
                  <c:v>12</c:v>
                </c:pt>
                <c:pt idx="5">
                  <c:v>11.877083333333333</c:v>
                </c:pt>
                <c:pt idx="6">
                  <c:v>13</c:v>
                </c:pt>
                <c:pt idx="8">
                  <c:v>7</c:v>
                </c:pt>
                <c:pt idx="9">
                  <c:v>6.5666666666666664</c:v>
                </c:pt>
                <c:pt idx="10">
                  <c:v>7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3-71A5-47D5-B922-C719455440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7910159"/>
        <c:axId val="1540636447"/>
        <c:extLst>
          <c:ext xmlns:c15="http://schemas.microsoft.com/office/drawing/2012/chart" uri="{02D57815-91ED-43cb-92C2-25804820EDAC}">
            <c15:filteredBarSeries>
              <c15:ser>
                <c:idx val="5"/>
                <c:order val="4"/>
                <c:tx>
                  <c:strRef>
                    <c:extLst>
                      <c:ext uri="{02D57815-91ED-43cb-92C2-25804820EDAC}">
                        <c15:formulaRef>
                          <c15:sqref>'TPS Standartu analīze'!$AM$7</c15:sqref>
                        </c15:formulaRef>
                      </c:ext>
                    </c:extLst>
                    <c:strCache>
                      <c:ptCount val="1"/>
                      <c:pt idx="0">
                        <c:v>Kāsācija (visu lietu vid.)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'TPS Standartu analīze'!$AM$8:$AM$22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11.727272727272727</c:v>
                      </c:pt>
                      <c:pt idx="1">
                        <c:v>10.817832167832169</c:v>
                      </c:pt>
                      <c:pt idx="2">
                        <c:v>11.727272727272727</c:v>
                      </c:pt>
                      <c:pt idx="4">
                        <c:v>7.8310214375788147</c:v>
                      </c:pt>
                      <c:pt idx="5">
                        <c:v>5.3351828499369489</c:v>
                      </c:pt>
                      <c:pt idx="6">
                        <c:v>6.9836065573770494</c:v>
                      </c:pt>
                      <c:pt idx="8">
                        <c:v>4.1237113402061851</c:v>
                      </c:pt>
                      <c:pt idx="9">
                        <c:v>3.4874815905743741</c:v>
                      </c:pt>
                      <c:pt idx="10">
                        <c:v>4.1237113402061851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1A5-47D5-B922-C71945544076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analīze'!$AN$7</c15:sqref>
                        </c15:formulaRef>
                      </c:ext>
                    </c:extLst>
                    <c:strCache>
                      <c:ptCount val="1"/>
                      <c:pt idx="0">
                        <c:v>Kasācija (RS+spriedums)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analīze'!$AG$8:$AH$22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standarts 2024</c:v>
                        </c:pt>
                        <c:pt idx="1">
                          <c:v>izpilde 2024</c:v>
                        </c:pt>
                        <c:pt idx="2">
                          <c:v>standarts 2025</c:v>
                        </c:pt>
                        <c:pt idx="4">
                          <c:v>standarts 2024</c:v>
                        </c:pt>
                        <c:pt idx="5">
                          <c:v>izpilde 2024</c:v>
                        </c:pt>
                        <c:pt idx="6">
                          <c:v>standarts 2025</c:v>
                        </c:pt>
                        <c:pt idx="8">
                          <c:v>standarts 2024</c:v>
                        </c:pt>
                        <c:pt idx="9">
                          <c:v>izpilde 2024</c:v>
                        </c:pt>
                        <c:pt idx="10">
                          <c:v>standarts 2025</c:v>
                        </c:pt>
                        <c:pt idx="12">
                          <c:v>standarts 2024</c:v>
                        </c:pt>
                        <c:pt idx="13">
                          <c:v>izpilde 2024</c:v>
                        </c:pt>
                        <c:pt idx="14">
                          <c:v>standarts 2025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 </c:v>
                        </c:pt>
                        <c:pt idx="4">
                          <c:v>CL</c:v>
                        </c:pt>
                        <c:pt idx="7">
                          <c:v> </c:v>
                        </c:pt>
                        <c:pt idx="8">
                          <c:v>KL</c:v>
                        </c:pt>
                        <c:pt idx="11">
                          <c:v> </c:v>
                        </c:pt>
                        <c:pt idx="12">
                          <c:v>APL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analīze'!$AN$8:$AN$22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24</c:v>
                      </c:pt>
                      <c:pt idx="1">
                        <c:v>23.9</c:v>
                      </c:pt>
                      <c:pt idx="2">
                        <c:v>24</c:v>
                      </c:pt>
                      <c:pt idx="4">
                        <c:v>18</c:v>
                      </c:pt>
                      <c:pt idx="5">
                        <c:v>15.4</c:v>
                      </c:pt>
                      <c:pt idx="6">
                        <c:v>18</c:v>
                      </c:pt>
                      <c:pt idx="8">
                        <c:v>10</c:v>
                      </c:pt>
                      <c:pt idx="9">
                        <c:v>9</c:v>
                      </c:pt>
                      <c:pt idx="10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1A5-47D5-B922-C71945544076}"/>
                  </c:ext>
                </c:extLst>
              </c15:ser>
            </c15:filteredBarSeries>
          </c:ext>
        </c:extLst>
      </c:barChart>
      <c:catAx>
        <c:axId val="13379101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40636447"/>
        <c:crosses val="autoZero"/>
        <c:auto val="1"/>
        <c:lblAlgn val="ctr"/>
        <c:lblOffset val="100"/>
        <c:noMultiLvlLbl val="0"/>
      </c:catAx>
      <c:valAx>
        <c:axId val="1540636447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37910159"/>
        <c:crosses val="autoZero"/>
        <c:crossBetween val="between"/>
        <c:majorUnit val="6"/>
        <c:minorUnit val="6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/>
              <a:t>Vidējie termiņi katrā nozarē 2024 /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0235802383109191"/>
          <c:y val="0.12423845734057821"/>
          <c:w val="0.87290743966738671"/>
          <c:h val="0.781508368539273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'TPS Standartu analīze'!$AI$7</c:f>
              <c:strCache>
                <c:ptCount val="1"/>
                <c:pt idx="0">
                  <c:v>Pirmā inst. (vid.)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'TPS Standartu analīze'!$AG$8:$AH$22</c:f>
              <c:multiLvlStrCache>
                <c:ptCount val="15"/>
                <c:lvl>
                  <c:pt idx="0">
                    <c:v>standarts 2024</c:v>
                  </c:pt>
                  <c:pt idx="1">
                    <c:v>izpilde 2024</c:v>
                  </c:pt>
                  <c:pt idx="2">
                    <c:v>standarts 2025</c:v>
                  </c:pt>
                  <c:pt idx="4">
                    <c:v>standarts 2024</c:v>
                  </c:pt>
                  <c:pt idx="5">
                    <c:v>izpilde 2024</c:v>
                  </c:pt>
                  <c:pt idx="6">
                    <c:v>standarts 2025</c:v>
                  </c:pt>
                  <c:pt idx="8">
                    <c:v>standarts 2024</c:v>
                  </c:pt>
                  <c:pt idx="9">
                    <c:v>izpilde 2024</c:v>
                  </c:pt>
                  <c:pt idx="10">
                    <c:v>standarts 2025</c:v>
                  </c:pt>
                  <c:pt idx="12">
                    <c:v>standarts 2024</c:v>
                  </c:pt>
                  <c:pt idx="13">
                    <c:v>izpilde 2024</c:v>
                  </c:pt>
                  <c:pt idx="14">
                    <c:v>standarts 2025</c:v>
                  </c:pt>
                </c:lvl>
                <c:lvl>
                  <c:pt idx="0">
                    <c:v>AL</c:v>
                  </c:pt>
                  <c:pt idx="3">
                    <c:v> </c:v>
                  </c:pt>
                  <c:pt idx="4">
                    <c:v>CL</c:v>
                  </c:pt>
                  <c:pt idx="7">
                    <c:v> </c:v>
                  </c:pt>
                  <c:pt idx="8">
                    <c:v>KL</c:v>
                  </c:pt>
                  <c:pt idx="11">
                    <c:v> </c:v>
                  </c:pt>
                  <c:pt idx="12">
                    <c:v>APL</c:v>
                  </c:pt>
                </c:lvl>
              </c:multiLvlStrCache>
            </c:multiLvlStrRef>
          </c:cat>
          <c:val>
            <c:numRef>
              <c:f>'TPS Standartu analīze'!$AI$8:$AI$22</c:f>
              <c:numCache>
                <c:formatCode>0.0</c:formatCode>
                <c:ptCount val="15"/>
                <c:pt idx="0">
                  <c:v>9</c:v>
                </c:pt>
                <c:pt idx="1">
                  <c:v>7.1</c:v>
                </c:pt>
                <c:pt idx="2">
                  <c:v>9</c:v>
                </c:pt>
                <c:pt idx="4">
                  <c:v>7.4571428571428564</c:v>
                </c:pt>
                <c:pt idx="5">
                  <c:v>6.3428571428571434</c:v>
                </c:pt>
                <c:pt idx="6">
                  <c:v>7.7142857142857144</c:v>
                </c:pt>
                <c:pt idx="8">
                  <c:v>8.7428571428571438</c:v>
                </c:pt>
                <c:pt idx="9">
                  <c:v>7.0428571428571436</c:v>
                </c:pt>
                <c:pt idx="10">
                  <c:v>9.5285714285714285</c:v>
                </c:pt>
                <c:pt idx="12">
                  <c:v>5.333333333333333</c:v>
                </c:pt>
                <c:pt idx="13">
                  <c:v>4.4833333333333334</c:v>
                </c:pt>
                <c:pt idx="14">
                  <c:v>5.333333333333333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7-4C07-8EB0-9FFD8C86E5B9}"/>
            </c:ext>
          </c:extLst>
        </c:ser>
        <c:ser>
          <c:idx val="1"/>
          <c:order val="1"/>
          <c:tx>
            <c:strRef>
              <c:f>'TPS Standartu analīze'!$AJ$7</c:f>
              <c:strCache>
                <c:ptCount val="1"/>
                <c:pt idx="0">
                  <c:v>Apelācija (vid.)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'TPS Standartu analīze'!$AG$8:$AH$22</c:f>
              <c:multiLvlStrCache>
                <c:ptCount val="15"/>
                <c:lvl>
                  <c:pt idx="0">
                    <c:v>standarts 2024</c:v>
                  </c:pt>
                  <c:pt idx="1">
                    <c:v>izpilde 2024</c:v>
                  </c:pt>
                  <c:pt idx="2">
                    <c:v>standarts 2025</c:v>
                  </c:pt>
                  <c:pt idx="4">
                    <c:v>standarts 2024</c:v>
                  </c:pt>
                  <c:pt idx="5">
                    <c:v>izpilde 2024</c:v>
                  </c:pt>
                  <c:pt idx="6">
                    <c:v>standarts 2025</c:v>
                  </c:pt>
                  <c:pt idx="8">
                    <c:v>standarts 2024</c:v>
                  </c:pt>
                  <c:pt idx="9">
                    <c:v>izpilde 2024</c:v>
                  </c:pt>
                  <c:pt idx="10">
                    <c:v>standarts 2025</c:v>
                  </c:pt>
                  <c:pt idx="12">
                    <c:v>standarts 2024</c:v>
                  </c:pt>
                  <c:pt idx="13">
                    <c:v>izpilde 2024</c:v>
                  </c:pt>
                  <c:pt idx="14">
                    <c:v>standarts 2025</c:v>
                  </c:pt>
                </c:lvl>
                <c:lvl>
                  <c:pt idx="0">
                    <c:v>AL</c:v>
                  </c:pt>
                  <c:pt idx="3">
                    <c:v> </c:v>
                  </c:pt>
                  <c:pt idx="4">
                    <c:v>CL</c:v>
                  </c:pt>
                  <c:pt idx="7">
                    <c:v> </c:v>
                  </c:pt>
                  <c:pt idx="8">
                    <c:v>KL</c:v>
                  </c:pt>
                  <c:pt idx="11">
                    <c:v> </c:v>
                  </c:pt>
                  <c:pt idx="12">
                    <c:v>APL</c:v>
                  </c:pt>
                </c:lvl>
              </c:multiLvlStrCache>
            </c:multiLvlStrRef>
          </c:cat>
          <c:val>
            <c:numRef>
              <c:f>'TPS Standartu analīze'!$AJ$8:$AJ$22</c:f>
              <c:numCache>
                <c:formatCode>0.0</c:formatCode>
                <c:ptCount val="15"/>
                <c:pt idx="0">
                  <c:v>8.9</c:v>
                </c:pt>
                <c:pt idx="1">
                  <c:v>10.1</c:v>
                </c:pt>
                <c:pt idx="2">
                  <c:v>10</c:v>
                </c:pt>
                <c:pt idx="4">
                  <c:v>5.6</c:v>
                </c:pt>
                <c:pt idx="5">
                  <c:v>6.5607100591715977</c:v>
                </c:pt>
                <c:pt idx="6">
                  <c:v>5.8</c:v>
                </c:pt>
                <c:pt idx="8">
                  <c:v>5.66</c:v>
                </c:pt>
                <c:pt idx="9">
                  <c:v>5.3504489795918371</c:v>
                </c:pt>
                <c:pt idx="10">
                  <c:v>6.56</c:v>
                </c:pt>
                <c:pt idx="12">
                  <c:v>3.04</c:v>
                </c:pt>
                <c:pt idx="13">
                  <c:v>3.4</c:v>
                </c:pt>
                <c:pt idx="14">
                  <c:v>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7-4C07-8EB0-9FFD8C86E5B9}"/>
            </c:ext>
          </c:extLst>
        </c:ser>
        <c:ser>
          <c:idx val="5"/>
          <c:order val="4"/>
          <c:tx>
            <c:strRef>
              <c:f>'TPS Standartu analīze'!$AM$7</c:f>
              <c:strCache>
                <c:ptCount val="1"/>
                <c:pt idx="0">
                  <c:v>Kāsācija (visu lietu vid.)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'TPS Standartu analīze'!$AM$8:$AM$22</c:f>
              <c:numCache>
                <c:formatCode>0.0</c:formatCode>
                <c:ptCount val="15"/>
                <c:pt idx="0">
                  <c:v>11.727272727272727</c:v>
                </c:pt>
                <c:pt idx="1">
                  <c:v>10.817832167832169</c:v>
                </c:pt>
                <c:pt idx="2">
                  <c:v>11.727272727272727</c:v>
                </c:pt>
                <c:pt idx="4">
                  <c:v>7.8310214375788147</c:v>
                </c:pt>
                <c:pt idx="5">
                  <c:v>5.3351828499369489</c:v>
                </c:pt>
                <c:pt idx="6">
                  <c:v>6.9836065573770494</c:v>
                </c:pt>
                <c:pt idx="8">
                  <c:v>4.1237113402061851</c:v>
                </c:pt>
                <c:pt idx="9">
                  <c:v>3.4874815905743741</c:v>
                </c:pt>
                <c:pt idx="10">
                  <c:v>4.1237113402061851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A7-4C07-8EB0-9FFD8C86E5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7910159"/>
        <c:axId val="1540636447"/>
        <c:extLst>
          <c:ext xmlns:c15="http://schemas.microsoft.com/office/drawing/2012/chart" uri="{02D57815-91ED-43cb-92C2-25804820EDAC}">
            <c15:filteredBar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'TPS Standartu analīze'!$AK$7</c15:sqref>
                        </c15:formulaRef>
                      </c:ext>
                    </c:extLst>
                    <c:strCache>
                      <c:ptCount val="1"/>
                      <c:pt idx="0">
                        <c:v>Kasācija (rīcības sēde)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'TPS Standartu analīze'!$AK$8:$AK$18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6</c:v>
                      </c:pt>
                      <c:pt idx="1">
                        <c:v>4.712820512820513</c:v>
                      </c:pt>
                      <c:pt idx="2">
                        <c:v>6</c:v>
                      </c:pt>
                      <c:pt idx="4">
                        <c:v>6</c:v>
                      </c:pt>
                      <c:pt idx="5">
                        <c:v>3.5229166666666667</c:v>
                      </c:pt>
                      <c:pt idx="6">
                        <c:v>5</c:v>
                      </c:pt>
                      <c:pt idx="8">
                        <c:v>3</c:v>
                      </c:pt>
                      <c:pt idx="9">
                        <c:v>2.4333333333333331</c:v>
                      </c:pt>
                      <c:pt idx="10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9A7-4C07-8EB0-9FFD8C86E5B9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analīze'!$AL$7</c15:sqref>
                        </c15:formulaRef>
                      </c:ext>
                    </c:extLst>
                    <c:strCache>
                      <c:ptCount val="1"/>
                      <c:pt idx="0">
                        <c:v>Kāsācija (spriedums)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analīze'!$AL$8:$AL$18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18</c:v>
                      </c:pt>
                      <c:pt idx="1">
                        <c:v>19.187179487179485</c:v>
                      </c:pt>
                      <c:pt idx="2">
                        <c:v>18</c:v>
                      </c:pt>
                      <c:pt idx="4">
                        <c:v>12</c:v>
                      </c:pt>
                      <c:pt idx="5">
                        <c:v>11.877083333333333</c:v>
                      </c:pt>
                      <c:pt idx="6">
                        <c:v>13</c:v>
                      </c:pt>
                      <c:pt idx="8">
                        <c:v>7</c:v>
                      </c:pt>
                      <c:pt idx="9">
                        <c:v>6.5666666666666664</c:v>
                      </c:pt>
                      <c:pt idx="10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9A7-4C07-8EB0-9FFD8C86E5B9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analīze'!$AN$7</c15:sqref>
                        </c15:formulaRef>
                      </c:ext>
                    </c:extLst>
                    <c:strCache>
                      <c:ptCount val="1"/>
                      <c:pt idx="0">
                        <c:v>Kasācija (RS+spriedums)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analīze'!$AG$8:$AH$22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standarts 2024</c:v>
                        </c:pt>
                        <c:pt idx="1">
                          <c:v>izpilde 2024</c:v>
                        </c:pt>
                        <c:pt idx="2">
                          <c:v>standarts 2025</c:v>
                        </c:pt>
                        <c:pt idx="4">
                          <c:v>standarts 2024</c:v>
                        </c:pt>
                        <c:pt idx="5">
                          <c:v>izpilde 2024</c:v>
                        </c:pt>
                        <c:pt idx="6">
                          <c:v>standarts 2025</c:v>
                        </c:pt>
                        <c:pt idx="8">
                          <c:v>standarts 2024</c:v>
                        </c:pt>
                        <c:pt idx="9">
                          <c:v>izpilde 2024</c:v>
                        </c:pt>
                        <c:pt idx="10">
                          <c:v>standarts 2025</c:v>
                        </c:pt>
                        <c:pt idx="12">
                          <c:v>standarts 2024</c:v>
                        </c:pt>
                        <c:pt idx="13">
                          <c:v>izpilde 2024</c:v>
                        </c:pt>
                        <c:pt idx="14">
                          <c:v>standarts 2025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 </c:v>
                        </c:pt>
                        <c:pt idx="4">
                          <c:v>CL</c:v>
                        </c:pt>
                        <c:pt idx="7">
                          <c:v> </c:v>
                        </c:pt>
                        <c:pt idx="8">
                          <c:v>KL</c:v>
                        </c:pt>
                        <c:pt idx="11">
                          <c:v> </c:v>
                        </c:pt>
                        <c:pt idx="12">
                          <c:v>APL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analīze'!$AN$8:$AN$22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24</c:v>
                      </c:pt>
                      <c:pt idx="1">
                        <c:v>23.9</c:v>
                      </c:pt>
                      <c:pt idx="2">
                        <c:v>24</c:v>
                      </c:pt>
                      <c:pt idx="4">
                        <c:v>18</c:v>
                      </c:pt>
                      <c:pt idx="5">
                        <c:v>15.4</c:v>
                      </c:pt>
                      <c:pt idx="6">
                        <c:v>18</c:v>
                      </c:pt>
                      <c:pt idx="8">
                        <c:v>10</c:v>
                      </c:pt>
                      <c:pt idx="9">
                        <c:v>9</c:v>
                      </c:pt>
                      <c:pt idx="10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9A7-4C07-8EB0-9FFD8C86E5B9}"/>
                  </c:ext>
                </c:extLst>
              </c15:ser>
            </c15:filteredBarSeries>
          </c:ext>
        </c:extLst>
      </c:barChart>
      <c:catAx>
        <c:axId val="13379101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40636447"/>
        <c:crosses val="autoZero"/>
        <c:auto val="1"/>
        <c:lblAlgn val="ctr"/>
        <c:lblOffset val="100"/>
        <c:noMultiLvlLbl val="0"/>
      </c:catAx>
      <c:valAx>
        <c:axId val="1540636447"/>
        <c:scaling>
          <c:orientation val="minMax"/>
          <c:max val="48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37910159"/>
        <c:crosses val="autoZero"/>
        <c:crossBetween val="between"/>
        <c:majorUnit val="6"/>
        <c:minorUnit val="6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Ilgstošās administratīvās lietas (31.12.2024.)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analīze'!$L$1</c:f>
              <c:strCache>
                <c:ptCount val="1"/>
                <c:pt idx="0">
                  <c:v>Ilgstošās lietas 2g+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analīze'!$L$2:$L$4</c:f>
              <c:numCache>
                <c:formatCode>0.0%</c:formatCode>
                <c:ptCount val="3"/>
                <c:pt idx="0">
                  <c:v>7.5425790754257913E-2</c:v>
                </c:pt>
                <c:pt idx="1">
                  <c:v>4.0145985401459854E-2</c:v>
                </c:pt>
                <c:pt idx="2">
                  <c:v>3.4994697773064687E-2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5-4834-9081-4DCE5D1E4F3A}"/>
            </c:ext>
          </c:extLst>
        </c:ser>
        <c:ser>
          <c:idx val="1"/>
          <c:order val="1"/>
          <c:tx>
            <c:strRef>
              <c:f>'TPS Standartu analīze'!$M$1</c:f>
              <c:strCache>
                <c:ptCount val="1"/>
                <c:pt idx="0">
                  <c:v>Ilgstošās lietas 5g+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analīze'!$M$2:$M$4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1.0604453870625664E-3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5-4834-9081-4DCE5D1E4F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  <c:max val="0.12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Civillietu</a:t>
            </a:r>
            <a:r>
              <a:rPr lang="lv-LV" baseline="0"/>
              <a:t> izskatīšanas standarts (m)</a:t>
            </a:r>
            <a:endParaRPr lang="lv-L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2023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  <c:extLst xmlns:c15="http://schemas.microsoft.com/office/drawing/2012/chart"/>
            </c:strRef>
          </c:cat>
          <c:val>
            <c:numRef>
              <c:f>'TPS Standartu analīze'!$C$8:$C$20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8D0-4023-9926-F4952D8D4759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Standarts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analīze'!$D$8:$D$20</c:f>
              <c:numCache>
                <c:formatCode>0.0</c:formatCode>
                <c:ptCount val="13"/>
                <c:pt idx="0">
                  <c:v>18</c:v>
                </c:pt>
                <c:pt idx="1">
                  <c:v>7</c:v>
                </c:pt>
                <c:pt idx="2">
                  <c:v>4.5</c:v>
                </c:pt>
                <c:pt idx="3">
                  <c:v>4.5</c:v>
                </c:pt>
                <c:pt idx="4">
                  <c:v>4</c:v>
                </c:pt>
                <c:pt idx="5">
                  <c:v>8</c:v>
                </c:pt>
                <c:pt idx="6">
                  <c:v>9.3000000000000007</c:v>
                </c:pt>
                <c:pt idx="7">
                  <c:v>10</c:v>
                </c:pt>
                <c:pt idx="8">
                  <c:v>6</c:v>
                </c:pt>
                <c:pt idx="9">
                  <c:v>7</c:v>
                </c:pt>
                <c:pt idx="10">
                  <c:v>5.5</c:v>
                </c:pt>
                <c:pt idx="11">
                  <c:v>7</c:v>
                </c:pt>
                <c:pt idx="1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0-4023-9926-F4952D8D4759}"/>
            </c:ext>
          </c:extLst>
        </c:ser>
        <c:ser>
          <c:idx val="2"/>
          <c:order val="2"/>
          <c:tx>
            <c:strRef>
              <c:f>'TPS Standartu analīze'!$E$1</c:f>
              <c:strCache>
                <c:ptCount val="1"/>
                <c:pt idx="0">
                  <c:v>Izpilde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analīze'!$E$8:$E$20</c:f>
              <c:numCache>
                <c:formatCode>0.0</c:formatCode>
                <c:ptCount val="13"/>
                <c:pt idx="0">
                  <c:v>15.4</c:v>
                </c:pt>
                <c:pt idx="1">
                  <c:v>8</c:v>
                </c:pt>
                <c:pt idx="2">
                  <c:v>6.6</c:v>
                </c:pt>
                <c:pt idx="3">
                  <c:v>4.8</c:v>
                </c:pt>
                <c:pt idx="4">
                  <c:v>5.2</c:v>
                </c:pt>
                <c:pt idx="5">
                  <c:v>8.2035502958579887</c:v>
                </c:pt>
                <c:pt idx="6">
                  <c:v>8.9</c:v>
                </c:pt>
                <c:pt idx="7">
                  <c:v>8.1</c:v>
                </c:pt>
                <c:pt idx="8">
                  <c:v>4.5</c:v>
                </c:pt>
                <c:pt idx="9">
                  <c:v>4.9000000000000004</c:v>
                </c:pt>
                <c:pt idx="10">
                  <c:v>4.8</c:v>
                </c:pt>
                <c:pt idx="11">
                  <c:v>5.5</c:v>
                </c:pt>
                <c:pt idx="1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0-4023-9926-F4952D8D4759}"/>
            </c:ext>
          </c:extLst>
        </c:ser>
        <c:ser>
          <c:idx val="3"/>
          <c:order val="3"/>
          <c:tx>
            <c:strRef>
              <c:f>'TPS Standartu analīze'!$F$1</c:f>
              <c:strCache>
                <c:ptCount val="1"/>
                <c:pt idx="0">
                  <c:v>Standarts 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analīze'!$F$8:$F$20</c:f>
              <c:numCache>
                <c:formatCode>0.0</c:formatCode>
                <c:ptCount val="13"/>
                <c:pt idx="0">
                  <c:v>18</c:v>
                </c:pt>
                <c:pt idx="1">
                  <c:v>6.8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8.1999999999999993</c:v>
                </c:pt>
                <c:pt idx="6">
                  <c:v>9.5</c:v>
                </c:pt>
                <c:pt idx="7">
                  <c:v>10</c:v>
                </c:pt>
                <c:pt idx="8">
                  <c:v>6</c:v>
                </c:pt>
                <c:pt idx="9">
                  <c:v>7</c:v>
                </c:pt>
                <c:pt idx="10">
                  <c:v>6</c:v>
                </c:pt>
                <c:pt idx="11">
                  <c:v>7</c:v>
                </c:pt>
                <c:pt idx="1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D0-4023-9926-F4952D8D47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  <c:extLst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6"/>
        <c:minorUnit val="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Ilgstošās civillietas (31.12.2024.)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analīze'!$L$1</c:f>
              <c:strCache>
                <c:ptCount val="1"/>
                <c:pt idx="0">
                  <c:v>Ilgstošās lietas 2g+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analīze'!$L$8:$L$20</c:f>
              <c:numCache>
                <c:formatCode>0.0%</c:formatCode>
                <c:ptCount val="13"/>
                <c:pt idx="0">
                  <c:v>2.3529411764705882E-2</c:v>
                </c:pt>
                <c:pt idx="1">
                  <c:v>0.04</c:v>
                </c:pt>
                <c:pt idx="2">
                  <c:v>0</c:v>
                </c:pt>
                <c:pt idx="3">
                  <c:v>0.03</c:v>
                </c:pt>
                <c:pt idx="4">
                  <c:v>5.4545454545454543E-2</c:v>
                </c:pt>
                <c:pt idx="5">
                  <c:v>9.8901098901098897E-2</c:v>
                </c:pt>
                <c:pt idx="6">
                  <c:v>5.9756097560975607E-2</c:v>
                </c:pt>
                <c:pt idx="7">
                  <c:v>5.3849389987379051E-2</c:v>
                </c:pt>
                <c:pt idx="8">
                  <c:v>0.02</c:v>
                </c:pt>
                <c:pt idx="9">
                  <c:v>0.04</c:v>
                </c:pt>
                <c:pt idx="10">
                  <c:v>2.5412087912087912E-2</c:v>
                </c:pt>
                <c:pt idx="11">
                  <c:v>2.8052805280528052E-2</c:v>
                </c:pt>
                <c:pt idx="1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C-4FDC-834A-9A96760337F5}"/>
            </c:ext>
          </c:extLst>
        </c:ser>
        <c:ser>
          <c:idx val="1"/>
          <c:order val="1"/>
          <c:tx>
            <c:strRef>
              <c:f>'TPS Standartu analīze'!$M$1</c:f>
              <c:strCache>
                <c:ptCount val="1"/>
                <c:pt idx="0">
                  <c:v>Ilgstošās lietas 5g+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analīze'!$M$8:$M$20</c:f>
              <c:numCache>
                <c:formatCode>0.0%</c:formatCode>
                <c:ptCount val="13"/>
                <c:pt idx="0">
                  <c:v>0</c:v>
                </c:pt>
                <c:pt idx="1">
                  <c:v>0.01</c:v>
                </c:pt>
                <c:pt idx="2">
                  <c:v>0</c:v>
                </c:pt>
                <c:pt idx="3">
                  <c:v>0.03</c:v>
                </c:pt>
                <c:pt idx="4">
                  <c:v>3.6363636363636362E-2</c:v>
                </c:pt>
                <c:pt idx="5">
                  <c:v>3.2967032967032968E-2</c:v>
                </c:pt>
                <c:pt idx="6">
                  <c:v>1.0487804878048781E-2</c:v>
                </c:pt>
                <c:pt idx="7">
                  <c:v>5.0483803113167856E-3</c:v>
                </c:pt>
                <c:pt idx="8">
                  <c:v>0.01</c:v>
                </c:pt>
                <c:pt idx="9">
                  <c:v>1.1599999999999999E-2</c:v>
                </c:pt>
                <c:pt idx="10">
                  <c:v>4.120879120879121E-3</c:v>
                </c:pt>
                <c:pt idx="11">
                  <c:v>9.0759075907590765E-3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C-4FDC-834A-9A96760337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Krimināllietu</a:t>
            </a:r>
            <a:r>
              <a:rPr lang="lv-LV" baseline="0"/>
              <a:t> izskatīšanas standarts (m)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2023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  <c:extLst xmlns:c15="http://schemas.microsoft.com/office/drawing/2012/chart"/>
            </c:strRef>
          </c:cat>
          <c:val>
            <c:numRef>
              <c:f>'TPS Standartu analīze'!$C$24:$C$36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833-4224-8752-F6895E5F66D2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Standarts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analīze'!$D$24:$D$36</c:f>
              <c:numCache>
                <c:formatCode>0.0</c:formatCode>
                <c:ptCount val="13"/>
                <c:pt idx="0">
                  <c:v>10</c:v>
                </c:pt>
                <c:pt idx="1">
                  <c:v>12</c:v>
                </c:pt>
                <c:pt idx="2">
                  <c:v>3.8</c:v>
                </c:pt>
                <c:pt idx="3">
                  <c:v>4</c:v>
                </c:pt>
                <c:pt idx="4">
                  <c:v>4</c:v>
                </c:pt>
                <c:pt idx="5">
                  <c:v>4.5</c:v>
                </c:pt>
                <c:pt idx="6">
                  <c:v>12</c:v>
                </c:pt>
                <c:pt idx="7">
                  <c:v>9</c:v>
                </c:pt>
                <c:pt idx="8">
                  <c:v>7</c:v>
                </c:pt>
                <c:pt idx="9">
                  <c:v>11</c:v>
                </c:pt>
                <c:pt idx="10">
                  <c:v>6</c:v>
                </c:pt>
                <c:pt idx="11">
                  <c:v>8</c:v>
                </c:pt>
                <c:pt idx="12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3-4224-8752-F6895E5F66D2}"/>
            </c:ext>
          </c:extLst>
        </c:ser>
        <c:ser>
          <c:idx val="2"/>
          <c:order val="2"/>
          <c:tx>
            <c:strRef>
              <c:f>'TPS Standartu analīze'!$E$1</c:f>
              <c:strCache>
                <c:ptCount val="1"/>
                <c:pt idx="0">
                  <c:v>Izpilde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analīze'!$E$24:$E$36</c:f>
              <c:numCache>
                <c:formatCode>0.0</c:formatCode>
                <c:ptCount val="13"/>
                <c:pt idx="0">
                  <c:v>9</c:v>
                </c:pt>
                <c:pt idx="1">
                  <c:v>6.6</c:v>
                </c:pt>
                <c:pt idx="2">
                  <c:v>4.2</c:v>
                </c:pt>
                <c:pt idx="3">
                  <c:v>4.9000000000000004</c:v>
                </c:pt>
                <c:pt idx="4">
                  <c:v>4.7</c:v>
                </c:pt>
                <c:pt idx="5">
                  <c:v>6.3522448979591832</c:v>
                </c:pt>
                <c:pt idx="6">
                  <c:v>11.9</c:v>
                </c:pt>
                <c:pt idx="7">
                  <c:v>6.6</c:v>
                </c:pt>
                <c:pt idx="8">
                  <c:v>3.8</c:v>
                </c:pt>
                <c:pt idx="9">
                  <c:v>7.7</c:v>
                </c:pt>
                <c:pt idx="10">
                  <c:v>5</c:v>
                </c:pt>
                <c:pt idx="11">
                  <c:v>6.6</c:v>
                </c:pt>
                <c:pt idx="1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33-4224-8752-F6895E5F66D2}"/>
            </c:ext>
          </c:extLst>
        </c:ser>
        <c:ser>
          <c:idx val="3"/>
          <c:order val="3"/>
          <c:tx>
            <c:strRef>
              <c:f>'TPS Standartu analīze'!$F$1</c:f>
              <c:strCache>
                <c:ptCount val="1"/>
                <c:pt idx="0">
                  <c:v>Standarts 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analīze'!$F$24:$F$36</c:f>
              <c:numCache>
                <c:formatCode>0.0</c:formatCode>
                <c:ptCount val="13"/>
                <c:pt idx="0">
                  <c:v>10</c:v>
                </c:pt>
                <c:pt idx="1">
                  <c:v>12</c:v>
                </c:pt>
                <c:pt idx="2">
                  <c:v>4.5</c:v>
                </c:pt>
                <c:pt idx="3">
                  <c:v>6</c:v>
                </c:pt>
                <c:pt idx="4">
                  <c:v>5</c:v>
                </c:pt>
                <c:pt idx="5">
                  <c:v>6.3</c:v>
                </c:pt>
                <c:pt idx="6">
                  <c:v>16</c:v>
                </c:pt>
                <c:pt idx="7">
                  <c:v>9</c:v>
                </c:pt>
                <c:pt idx="8">
                  <c:v>6</c:v>
                </c:pt>
                <c:pt idx="9">
                  <c:v>11</c:v>
                </c:pt>
                <c:pt idx="10">
                  <c:v>7</c:v>
                </c:pt>
                <c:pt idx="11">
                  <c:v>8</c:v>
                </c:pt>
                <c:pt idx="12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3-4224-8752-F6895E5F66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  <c:extLst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6"/>
        <c:minorUnit val="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Ilgstošās krimināllietas (31.12.2024.)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analīze'!$L$1</c:f>
              <c:strCache>
                <c:ptCount val="1"/>
                <c:pt idx="0">
                  <c:v>Ilgstošās lietas 2g+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analīze'!$L$24:$L$36</c:f>
              <c:numCache>
                <c:formatCode>0.0%</c:formatCode>
                <c:ptCount val="13"/>
                <c:pt idx="0">
                  <c:v>0</c:v>
                </c:pt>
                <c:pt idx="1">
                  <c:v>0.06</c:v>
                </c:pt>
                <c:pt idx="2">
                  <c:v>0</c:v>
                </c:pt>
                <c:pt idx="3">
                  <c:v>0.01</c:v>
                </c:pt>
                <c:pt idx="4">
                  <c:v>0</c:v>
                </c:pt>
                <c:pt idx="5">
                  <c:v>2.0134228187919462E-2</c:v>
                </c:pt>
                <c:pt idx="6">
                  <c:v>0.30111524163568776</c:v>
                </c:pt>
                <c:pt idx="7">
                  <c:v>0.10276679841897234</c:v>
                </c:pt>
                <c:pt idx="8">
                  <c:v>0.03</c:v>
                </c:pt>
                <c:pt idx="9">
                  <c:v>0.19700000000000001</c:v>
                </c:pt>
                <c:pt idx="10">
                  <c:v>6.640625E-2</c:v>
                </c:pt>
                <c:pt idx="11">
                  <c:v>0.15676567656765678</c:v>
                </c:pt>
                <c:pt idx="12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6-4ACB-ABA8-925D6FA9D6AA}"/>
            </c:ext>
          </c:extLst>
        </c:ser>
        <c:ser>
          <c:idx val="1"/>
          <c:order val="1"/>
          <c:tx>
            <c:strRef>
              <c:f>'TPS Standartu analīze'!$M$1</c:f>
              <c:strCache>
                <c:ptCount val="1"/>
                <c:pt idx="0">
                  <c:v>Ilgstošās lietas 5g+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analīze'!$M$24:$M$36</c:f>
              <c:numCache>
                <c:formatCode>0.0%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6.7114093959731542E-3</c:v>
                </c:pt>
                <c:pt idx="6">
                  <c:v>0.12314458493677845</c:v>
                </c:pt>
                <c:pt idx="7">
                  <c:v>3.1620553359683792E-2</c:v>
                </c:pt>
                <c:pt idx="8">
                  <c:v>0</c:v>
                </c:pt>
                <c:pt idx="9">
                  <c:v>7.6799999999999993E-2</c:v>
                </c:pt>
                <c:pt idx="10">
                  <c:v>2.34375E-2</c:v>
                </c:pt>
                <c:pt idx="11">
                  <c:v>4.1254125412541254E-2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6-4ACB-ABA8-925D6FA9D6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200"/>
              <a:t>Administratīvo pārkāpumu lietu</a:t>
            </a:r>
            <a:r>
              <a:rPr lang="lv-LV" sz="1200" baseline="0"/>
              <a:t> izskatīšanas standarts (m)</a:t>
            </a:r>
            <a:endParaRPr lang="lv-LV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2023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  <c:extLst xmlns:c15="http://schemas.microsoft.com/office/drawing/2012/chart"/>
            </c:strRef>
          </c:cat>
          <c:val>
            <c:numRef>
              <c:f>'TPS Standartu analīze'!$C$40:$C$50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66A9-494C-B579-FA3AA1F219B4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Standarts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</c:strRef>
          </c:cat>
          <c:val>
            <c:numRef>
              <c:f>'TPS Standartu analīze'!$D$40:$D$50</c:f>
              <c:numCache>
                <c:formatCode>0.0</c:formatCode>
                <c:ptCount val="11"/>
                <c:pt idx="0">
                  <c:v>5</c:v>
                </c:pt>
                <c:pt idx="1">
                  <c:v>2.2000000000000002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12</c:v>
                </c:pt>
                <c:pt idx="7">
                  <c:v>3</c:v>
                </c:pt>
                <c:pt idx="8">
                  <c:v>5</c:v>
                </c:pt>
                <c:pt idx="9">
                  <c:v>3.5</c:v>
                </c:pt>
                <c:pt idx="1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9-494C-B579-FA3AA1F219B4}"/>
            </c:ext>
          </c:extLst>
        </c:ser>
        <c:ser>
          <c:idx val="2"/>
          <c:order val="2"/>
          <c:tx>
            <c:strRef>
              <c:f>'TPS Standartu analīze'!$E$1</c:f>
              <c:strCache>
                <c:ptCount val="1"/>
                <c:pt idx="0">
                  <c:v>Izpilde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</c:strRef>
          </c:cat>
          <c:val>
            <c:numRef>
              <c:f>'TPS Standartu analīze'!$E$40:$E$50</c:f>
              <c:numCache>
                <c:formatCode>0.0</c:formatCode>
                <c:ptCount val="11"/>
                <c:pt idx="0">
                  <c:v>6.4</c:v>
                </c:pt>
                <c:pt idx="1">
                  <c:v>2</c:v>
                </c:pt>
                <c:pt idx="2">
                  <c:v>2.4</c:v>
                </c:pt>
                <c:pt idx="3">
                  <c:v>1.9</c:v>
                </c:pt>
                <c:pt idx="4">
                  <c:v>4.3</c:v>
                </c:pt>
                <c:pt idx="5">
                  <c:v>5.8000000000000007</c:v>
                </c:pt>
                <c:pt idx="6">
                  <c:v>8.6</c:v>
                </c:pt>
                <c:pt idx="7">
                  <c:v>2.5</c:v>
                </c:pt>
                <c:pt idx="8">
                  <c:v>3.2</c:v>
                </c:pt>
                <c:pt idx="9">
                  <c:v>3.3</c:v>
                </c:pt>
                <c:pt idx="1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A9-494C-B579-FA3AA1F219B4}"/>
            </c:ext>
          </c:extLst>
        </c:ser>
        <c:ser>
          <c:idx val="3"/>
          <c:order val="3"/>
          <c:tx>
            <c:strRef>
              <c:f>'TPS Standartu analīze'!$F$1</c:f>
              <c:strCache>
                <c:ptCount val="1"/>
                <c:pt idx="0">
                  <c:v>Standarts 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</c:strRef>
          </c:cat>
          <c:val>
            <c:numRef>
              <c:f>'TPS Standartu analīze'!$F$40:$F$50</c:f>
              <c:numCache>
                <c:formatCode>0.0</c:formatCode>
                <c:ptCount val="11"/>
                <c:pt idx="0">
                  <c:v>5</c:v>
                </c:pt>
                <c:pt idx="1">
                  <c:v>2.2000000000000002</c:v>
                </c:pt>
                <c:pt idx="2">
                  <c:v>2.6</c:v>
                </c:pt>
                <c:pt idx="3">
                  <c:v>2</c:v>
                </c:pt>
                <c:pt idx="4">
                  <c:v>4.3</c:v>
                </c:pt>
                <c:pt idx="5">
                  <c:v>5.5</c:v>
                </c:pt>
                <c:pt idx="6">
                  <c:v>11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A9-494C-B579-FA3AA1F21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  <c:extLst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6"/>
        <c:minorUnit val="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Ilgstošās</a:t>
            </a:r>
            <a:r>
              <a:rPr lang="lv-LV" baseline="0"/>
              <a:t> a</a:t>
            </a:r>
            <a:r>
              <a:rPr lang="lv-LV"/>
              <a:t>dministratīvo pārkāpumu lietas (31.12.2024.)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analīze'!$L$1</c:f>
              <c:strCache>
                <c:ptCount val="1"/>
                <c:pt idx="0">
                  <c:v>Ilgstošās lietas 2g+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</c:strRef>
          </c:cat>
          <c:val>
            <c:numRef>
              <c:f>'TPS Standartu analīze'!$L$40:$L$50</c:f>
              <c:numCache>
                <c:formatCode>0.0%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1.1682242990654205E-2</c:v>
                </c:pt>
                <c:pt idx="6">
                  <c:v>1.276595744680851E-2</c:v>
                </c:pt>
                <c:pt idx="7">
                  <c:v>0.02</c:v>
                </c:pt>
                <c:pt idx="8">
                  <c:v>1.5699999999999999E-2</c:v>
                </c:pt>
                <c:pt idx="9">
                  <c:v>0</c:v>
                </c:pt>
                <c:pt idx="10">
                  <c:v>1.0869565217391304E-2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9-49DF-850B-0CB62A8ABDF7}"/>
            </c:ext>
          </c:extLst>
        </c:ser>
        <c:ser>
          <c:idx val="1"/>
          <c:order val="1"/>
          <c:tx>
            <c:strRef>
              <c:f>'TPS Standartu analīze'!$M$1</c:f>
              <c:strCache>
                <c:ptCount val="1"/>
                <c:pt idx="0">
                  <c:v>Ilgstošās lietas 5g+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</c:strRef>
          </c:cat>
          <c:val>
            <c:numRef>
              <c:f>'TPS Standartu analīze'!$M$40:$M$50</c:f>
              <c:numCache>
                <c:formatCode>0.0%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1.1682242990654205E-3</c:v>
                </c:pt>
                <c:pt idx="6">
                  <c:v>0</c:v>
                </c:pt>
                <c:pt idx="7">
                  <c:v>0</c:v>
                </c:pt>
                <c:pt idx="8">
                  <c:v>0.02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9-49DF-850B-0CB62A8AB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  <c:max val="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600" b="1"/>
              <a:t>Vidējie termiņi katrā nozarē 2024 /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0235802383109191"/>
          <c:y val="0.12423845734057821"/>
          <c:w val="0.87290743966738671"/>
          <c:h val="0.781508368539273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'TPS Standartu analīze'!$AI$7</c:f>
              <c:strCache>
                <c:ptCount val="1"/>
                <c:pt idx="0">
                  <c:v>Pirmā inst. (vid.)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'TPS Standartu analīze'!$AG$8:$AH$22</c:f>
              <c:multiLvlStrCache>
                <c:ptCount val="15"/>
                <c:lvl>
                  <c:pt idx="0">
                    <c:v>standarts 2024</c:v>
                  </c:pt>
                  <c:pt idx="1">
                    <c:v>izpilde 2024</c:v>
                  </c:pt>
                  <c:pt idx="2">
                    <c:v>standarts 2025</c:v>
                  </c:pt>
                  <c:pt idx="4">
                    <c:v>standarts 2024</c:v>
                  </c:pt>
                  <c:pt idx="5">
                    <c:v>izpilde 2024</c:v>
                  </c:pt>
                  <c:pt idx="6">
                    <c:v>standarts 2025</c:v>
                  </c:pt>
                  <c:pt idx="8">
                    <c:v>standarts 2024</c:v>
                  </c:pt>
                  <c:pt idx="9">
                    <c:v>izpilde 2024</c:v>
                  </c:pt>
                  <c:pt idx="10">
                    <c:v>standarts 2025</c:v>
                  </c:pt>
                  <c:pt idx="12">
                    <c:v>standarts 2024</c:v>
                  </c:pt>
                  <c:pt idx="13">
                    <c:v>izpilde 2024</c:v>
                  </c:pt>
                  <c:pt idx="14">
                    <c:v>standarts 2025</c:v>
                  </c:pt>
                </c:lvl>
                <c:lvl>
                  <c:pt idx="0">
                    <c:v>AL</c:v>
                  </c:pt>
                  <c:pt idx="3">
                    <c:v> </c:v>
                  </c:pt>
                  <c:pt idx="4">
                    <c:v>CL</c:v>
                  </c:pt>
                  <c:pt idx="7">
                    <c:v> </c:v>
                  </c:pt>
                  <c:pt idx="8">
                    <c:v>KL</c:v>
                  </c:pt>
                  <c:pt idx="11">
                    <c:v> </c:v>
                  </c:pt>
                  <c:pt idx="12">
                    <c:v>APL</c:v>
                  </c:pt>
                </c:lvl>
              </c:multiLvlStrCache>
            </c:multiLvlStrRef>
          </c:cat>
          <c:val>
            <c:numRef>
              <c:f>'TPS Standartu analīze'!$AI$8:$AI$22</c:f>
              <c:numCache>
                <c:formatCode>0.0</c:formatCode>
                <c:ptCount val="15"/>
                <c:pt idx="0">
                  <c:v>9</c:v>
                </c:pt>
                <c:pt idx="1">
                  <c:v>7.1</c:v>
                </c:pt>
                <c:pt idx="2">
                  <c:v>9</c:v>
                </c:pt>
                <c:pt idx="4">
                  <c:v>7.4571428571428564</c:v>
                </c:pt>
                <c:pt idx="5">
                  <c:v>6.3428571428571434</c:v>
                </c:pt>
                <c:pt idx="6">
                  <c:v>7.7142857142857144</c:v>
                </c:pt>
                <c:pt idx="8">
                  <c:v>8.7428571428571438</c:v>
                </c:pt>
                <c:pt idx="9">
                  <c:v>7.0428571428571436</c:v>
                </c:pt>
                <c:pt idx="10">
                  <c:v>9.5285714285714285</c:v>
                </c:pt>
                <c:pt idx="12">
                  <c:v>5.333333333333333</c:v>
                </c:pt>
                <c:pt idx="13">
                  <c:v>4.4833333333333334</c:v>
                </c:pt>
                <c:pt idx="14">
                  <c:v>5.333333333333333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F-477E-90A2-F0AD64BFC995}"/>
            </c:ext>
          </c:extLst>
        </c:ser>
        <c:ser>
          <c:idx val="1"/>
          <c:order val="1"/>
          <c:tx>
            <c:strRef>
              <c:f>'TPS Standartu analīze'!$AJ$7</c:f>
              <c:strCache>
                <c:ptCount val="1"/>
                <c:pt idx="0">
                  <c:v>Apelācija (vid.)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'TPS Standartu analīze'!$AG$8:$AH$22</c:f>
              <c:multiLvlStrCache>
                <c:ptCount val="15"/>
                <c:lvl>
                  <c:pt idx="0">
                    <c:v>standarts 2024</c:v>
                  </c:pt>
                  <c:pt idx="1">
                    <c:v>izpilde 2024</c:v>
                  </c:pt>
                  <c:pt idx="2">
                    <c:v>standarts 2025</c:v>
                  </c:pt>
                  <c:pt idx="4">
                    <c:v>standarts 2024</c:v>
                  </c:pt>
                  <c:pt idx="5">
                    <c:v>izpilde 2024</c:v>
                  </c:pt>
                  <c:pt idx="6">
                    <c:v>standarts 2025</c:v>
                  </c:pt>
                  <c:pt idx="8">
                    <c:v>standarts 2024</c:v>
                  </c:pt>
                  <c:pt idx="9">
                    <c:v>izpilde 2024</c:v>
                  </c:pt>
                  <c:pt idx="10">
                    <c:v>standarts 2025</c:v>
                  </c:pt>
                  <c:pt idx="12">
                    <c:v>standarts 2024</c:v>
                  </c:pt>
                  <c:pt idx="13">
                    <c:v>izpilde 2024</c:v>
                  </c:pt>
                  <c:pt idx="14">
                    <c:v>standarts 2025</c:v>
                  </c:pt>
                </c:lvl>
                <c:lvl>
                  <c:pt idx="0">
                    <c:v>AL</c:v>
                  </c:pt>
                  <c:pt idx="3">
                    <c:v> </c:v>
                  </c:pt>
                  <c:pt idx="4">
                    <c:v>CL</c:v>
                  </c:pt>
                  <c:pt idx="7">
                    <c:v> </c:v>
                  </c:pt>
                  <c:pt idx="8">
                    <c:v>KL</c:v>
                  </c:pt>
                  <c:pt idx="11">
                    <c:v> </c:v>
                  </c:pt>
                  <c:pt idx="12">
                    <c:v>APL</c:v>
                  </c:pt>
                </c:lvl>
              </c:multiLvlStrCache>
            </c:multiLvlStrRef>
          </c:cat>
          <c:val>
            <c:numRef>
              <c:f>'TPS Standartu analīze'!$AJ$8:$AJ$22</c:f>
              <c:numCache>
                <c:formatCode>0.0</c:formatCode>
                <c:ptCount val="15"/>
                <c:pt idx="0">
                  <c:v>8.9</c:v>
                </c:pt>
                <c:pt idx="1">
                  <c:v>10.1</c:v>
                </c:pt>
                <c:pt idx="2">
                  <c:v>10.1</c:v>
                </c:pt>
                <c:pt idx="4">
                  <c:v>5.6</c:v>
                </c:pt>
                <c:pt idx="5">
                  <c:v>6.5607100591715977</c:v>
                </c:pt>
                <c:pt idx="6">
                  <c:v>5.8</c:v>
                </c:pt>
                <c:pt idx="8">
                  <c:v>5.66</c:v>
                </c:pt>
                <c:pt idx="9">
                  <c:v>5.3504489795918371</c:v>
                </c:pt>
                <c:pt idx="10">
                  <c:v>6.56</c:v>
                </c:pt>
                <c:pt idx="12">
                  <c:v>3.04</c:v>
                </c:pt>
                <c:pt idx="13">
                  <c:v>3.4</c:v>
                </c:pt>
                <c:pt idx="14">
                  <c:v>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CF-477E-90A2-F0AD64BFC995}"/>
            </c:ext>
          </c:extLst>
        </c:ser>
        <c:ser>
          <c:idx val="2"/>
          <c:order val="2"/>
          <c:tx>
            <c:strRef>
              <c:f>'TPS Standartu analīze'!$AK$7</c:f>
              <c:strCache>
                <c:ptCount val="1"/>
                <c:pt idx="0">
                  <c:v>Kasācija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'TPS Standartu analīze'!$AG$8:$AH$22</c:f>
              <c:multiLvlStrCache>
                <c:ptCount val="15"/>
                <c:lvl>
                  <c:pt idx="0">
                    <c:v>standarts 2024</c:v>
                  </c:pt>
                  <c:pt idx="1">
                    <c:v>izpilde 2024</c:v>
                  </c:pt>
                  <c:pt idx="2">
                    <c:v>standarts 2025</c:v>
                  </c:pt>
                  <c:pt idx="4">
                    <c:v>standarts 2024</c:v>
                  </c:pt>
                  <c:pt idx="5">
                    <c:v>izpilde 2024</c:v>
                  </c:pt>
                  <c:pt idx="6">
                    <c:v>standarts 2025</c:v>
                  </c:pt>
                  <c:pt idx="8">
                    <c:v>standarts 2024</c:v>
                  </c:pt>
                  <c:pt idx="9">
                    <c:v>izpilde 2024</c:v>
                  </c:pt>
                  <c:pt idx="10">
                    <c:v>standarts 2025</c:v>
                  </c:pt>
                  <c:pt idx="12">
                    <c:v>standarts 2024</c:v>
                  </c:pt>
                  <c:pt idx="13">
                    <c:v>izpilde 2024</c:v>
                  </c:pt>
                  <c:pt idx="14">
                    <c:v>standarts 2025</c:v>
                  </c:pt>
                </c:lvl>
                <c:lvl>
                  <c:pt idx="0">
                    <c:v>AL</c:v>
                  </c:pt>
                  <c:pt idx="3">
                    <c:v> </c:v>
                  </c:pt>
                  <c:pt idx="4">
                    <c:v>CL</c:v>
                  </c:pt>
                  <c:pt idx="7">
                    <c:v> </c:v>
                  </c:pt>
                  <c:pt idx="8">
                    <c:v>KL</c:v>
                  </c:pt>
                  <c:pt idx="11">
                    <c:v> </c:v>
                  </c:pt>
                  <c:pt idx="12">
                    <c:v>APL</c:v>
                  </c:pt>
                </c:lvl>
              </c:multiLvlStrCache>
            </c:multiLvlStrRef>
          </c:cat>
          <c:val>
            <c:numRef>
              <c:f>'TPS Standartu analīze'!$AK$8:$AK$22</c:f>
              <c:numCache>
                <c:formatCode>0.0</c:formatCode>
                <c:ptCount val="15"/>
                <c:pt idx="0">
                  <c:v>24</c:v>
                </c:pt>
                <c:pt idx="1">
                  <c:v>23.9</c:v>
                </c:pt>
                <c:pt idx="2">
                  <c:v>24</c:v>
                </c:pt>
                <c:pt idx="4">
                  <c:v>18</c:v>
                </c:pt>
                <c:pt idx="5">
                  <c:v>15.4</c:v>
                </c:pt>
                <c:pt idx="6">
                  <c:v>18</c:v>
                </c:pt>
                <c:pt idx="8">
                  <c:v>10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CF-477E-90A2-F0AD64BFC9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7910159"/>
        <c:axId val="1540636447"/>
      </c:barChart>
      <c:catAx>
        <c:axId val="13379101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40636447"/>
        <c:crosses val="autoZero"/>
        <c:auto val="1"/>
        <c:lblAlgn val="ctr"/>
        <c:lblOffset val="100"/>
        <c:noMultiLvlLbl val="0"/>
      </c:catAx>
      <c:valAx>
        <c:axId val="1540636447"/>
        <c:scaling>
          <c:orientation val="minMax"/>
          <c:max val="5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37910159"/>
        <c:crosses val="autoZero"/>
        <c:crossBetween val="between"/>
        <c:majorUnit val="12"/>
        <c:minorUnit val="6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F3C09-84BC-430D-9063-3CA04A4A8FF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D89EE975-6764-444C-B9AB-E891AC7C1550}">
      <dgm:prSet phldrT="[Text]"/>
      <dgm:spPr>
        <a:solidFill>
          <a:schemeClr val="accent1"/>
        </a:solidFill>
      </dgm:spPr>
      <dgm:t>
        <a:bodyPr/>
        <a:lstStyle/>
        <a:p>
          <a:r>
            <a:rPr lang="lv-LV" dirty="0"/>
            <a:t>garāki jeb sliktāki termiņi</a:t>
          </a:r>
        </a:p>
      </dgm:t>
    </dgm:pt>
    <dgm:pt modelId="{E884326E-ACDB-4643-890F-6BDE8A2D5C5C}" type="parTrans" cxnId="{51FAE2F8-3C75-4A01-9AF3-03FF4EFA8477}">
      <dgm:prSet/>
      <dgm:spPr/>
      <dgm:t>
        <a:bodyPr/>
        <a:lstStyle/>
        <a:p>
          <a:endParaRPr lang="lv-LV"/>
        </a:p>
      </dgm:t>
    </dgm:pt>
    <dgm:pt modelId="{8956B17F-E17A-477A-BC3A-DE9BEC8733DD}" type="sibTrans" cxnId="{51FAE2F8-3C75-4A01-9AF3-03FF4EFA8477}">
      <dgm:prSet/>
      <dgm:spPr/>
      <dgm:t>
        <a:bodyPr/>
        <a:lstStyle/>
        <a:p>
          <a:endParaRPr lang="lv-LV"/>
        </a:p>
      </dgm:t>
    </dgm:pt>
    <dgm:pt modelId="{48EA712C-0B91-4506-9717-0E18E03746A6}">
      <dgm:prSet phldrT="[Text]"/>
      <dgm:spPr/>
      <dgm:t>
        <a:bodyPr/>
        <a:lstStyle/>
        <a:p>
          <a:r>
            <a:rPr lang="lv-LV" dirty="0"/>
            <a:t>bez būtiskām izmaiņām</a:t>
          </a:r>
        </a:p>
      </dgm:t>
    </dgm:pt>
    <dgm:pt modelId="{6B40746F-B1F6-4ACA-891F-D06EC9BB606C}" type="parTrans" cxnId="{BB42846A-6C2F-4620-8743-76B6F7A2A634}">
      <dgm:prSet/>
      <dgm:spPr/>
      <dgm:t>
        <a:bodyPr/>
        <a:lstStyle/>
        <a:p>
          <a:endParaRPr lang="lv-LV"/>
        </a:p>
      </dgm:t>
    </dgm:pt>
    <dgm:pt modelId="{99B18009-1F35-45F1-B118-353DC237CFFA}" type="sibTrans" cxnId="{BB42846A-6C2F-4620-8743-76B6F7A2A634}">
      <dgm:prSet/>
      <dgm:spPr/>
      <dgm:t>
        <a:bodyPr/>
        <a:lstStyle/>
        <a:p>
          <a:endParaRPr lang="lv-LV"/>
        </a:p>
      </dgm:t>
    </dgm:pt>
    <dgm:pt modelId="{4CA837F0-4B6E-43B4-B323-0FEA2FC7BBC7}">
      <dgm:prSet phldrT="[Text]"/>
      <dgm:spPr/>
      <dgm:t>
        <a:bodyPr/>
        <a:lstStyle/>
        <a:p>
          <a:r>
            <a:rPr lang="lv-LV" dirty="0"/>
            <a:t>Īsāki jeb labāki termiņi</a:t>
          </a:r>
        </a:p>
      </dgm:t>
    </dgm:pt>
    <dgm:pt modelId="{16613C0E-0ECC-4D96-9A79-F785D8A837E1}" type="parTrans" cxnId="{4958DFB0-9166-4065-BDB9-19FB7E798AA0}">
      <dgm:prSet/>
      <dgm:spPr/>
      <dgm:t>
        <a:bodyPr/>
        <a:lstStyle/>
        <a:p>
          <a:endParaRPr lang="lv-LV"/>
        </a:p>
      </dgm:t>
    </dgm:pt>
    <dgm:pt modelId="{2574C0FE-AFFC-48FC-8A18-754E46376191}" type="sibTrans" cxnId="{4958DFB0-9166-4065-BDB9-19FB7E798AA0}">
      <dgm:prSet/>
      <dgm:spPr/>
      <dgm:t>
        <a:bodyPr/>
        <a:lstStyle/>
        <a:p>
          <a:endParaRPr lang="lv-LV"/>
        </a:p>
      </dgm:t>
    </dgm:pt>
    <dgm:pt modelId="{62900EB1-FD30-4104-867C-369E2EFEF303}" type="pres">
      <dgm:prSet presAssocID="{1F5F3C09-84BC-430D-9063-3CA04A4A8FF6}" presName="Name0" presStyleCnt="0">
        <dgm:presLayoutVars>
          <dgm:chMax val="7"/>
          <dgm:chPref val="7"/>
          <dgm:dir/>
        </dgm:presLayoutVars>
      </dgm:prSet>
      <dgm:spPr/>
    </dgm:pt>
    <dgm:pt modelId="{176D74BC-38BC-4064-8CFB-7895C4D3A6D7}" type="pres">
      <dgm:prSet presAssocID="{1F5F3C09-84BC-430D-9063-3CA04A4A8FF6}" presName="Name1" presStyleCnt="0"/>
      <dgm:spPr/>
    </dgm:pt>
    <dgm:pt modelId="{DE3252FF-FA8C-4952-BC4F-5B219DD359A0}" type="pres">
      <dgm:prSet presAssocID="{1F5F3C09-84BC-430D-9063-3CA04A4A8FF6}" presName="cycle" presStyleCnt="0"/>
      <dgm:spPr/>
    </dgm:pt>
    <dgm:pt modelId="{46306CF5-D75B-47F8-9C81-DDA869FAE606}" type="pres">
      <dgm:prSet presAssocID="{1F5F3C09-84BC-430D-9063-3CA04A4A8FF6}" presName="srcNode" presStyleLbl="node1" presStyleIdx="0" presStyleCnt="3"/>
      <dgm:spPr/>
    </dgm:pt>
    <dgm:pt modelId="{7613F565-BAF9-42A5-9EB0-263F154FE037}" type="pres">
      <dgm:prSet presAssocID="{1F5F3C09-84BC-430D-9063-3CA04A4A8FF6}" presName="conn" presStyleLbl="parChTrans1D2" presStyleIdx="0" presStyleCnt="1"/>
      <dgm:spPr/>
    </dgm:pt>
    <dgm:pt modelId="{1AA4DD29-D152-42DE-BAF3-BB74F9963BC7}" type="pres">
      <dgm:prSet presAssocID="{1F5F3C09-84BC-430D-9063-3CA04A4A8FF6}" presName="extraNode" presStyleLbl="node1" presStyleIdx="0" presStyleCnt="3"/>
      <dgm:spPr/>
    </dgm:pt>
    <dgm:pt modelId="{657C2EF3-5C92-4E59-9E75-D67B476C13D8}" type="pres">
      <dgm:prSet presAssocID="{1F5F3C09-84BC-430D-9063-3CA04A4A8FF6}" presName="dstNode" presStyleLbl="node1" presStyleIdx="0" presStyleCnt="3"/>
      <dgm:spPr/>
    </dgm:pt>
    <dgm:pt modelId="{3A22E815-91A8-48BF-9257-220EEE9D4346}" type="pres">
      <dgm:prSet presAssocID="{D89EE975-6764-444C-B9AB-E891AC7C1550}" presName="text_1" presStyleLbl="node1" presStyleIdx="0" presStyleCnt="3">
        <dgm:presLayoutVars>
          <dgm:bulletEnabled val="1"/>
        </dgm:presLayoutVars>
      </dgm:prSet>
      <dgm:spPr/>
    </dgm:pt>
    <dgm:pt modelId="{2BF56B94-0EC8-4984-B3EC-7D3A4AB9CF5B}" type="pres">
      <dgm:prSet presAssocID="{D89EE975-6764-444C-B9AB-E891AC7C1550}" presName="accent_1" presStyleCnt="0"/>
      <dgm:spPr/>
    </dgm:pt>
    <dgm:pt modelId="{D30BF857-5A2D-4F27-8A25-F19AEEE7C2BA}" type="pres">
      <dgm:prSet presAssocID="{D89EE975-6764-444C-B9AB-E891AC7C1550}" presName="accentRepeatNode" presStyleLbl="solidFgAcc1" presStyleIdx="0" presStyleCnt="3"/>
      <dgm:spPr>
        <a:ln>
          <a:solidFill>
            <a:schemeClr val="accent1"/>
          </a:solidFill>
        </a:ln>
      </dgm:spPr>
    </dgm:pt>
    <dgm:pt modelId="{00512F19-B5CA-4F09-8EDE-B328D76BD994}" type="pres">
      <dgm:prSet presAssocID="{48EA712C-0B91-4506-9717-0E18E03746A6}" presName="text_2" presStyleLbl="node1" presStyleIdx="1" presStyleCnt="3">
        <dgm:presLayoutVars>
          <dgm:bulletEnabled val="1"/>
        </dgm:presLayoutVars>
      </dgm:prSet>
      <dgm:spPr/>
    </dgm:pt>
    <dgm:pt modelId="{AB649213-64CD-4F96-AF3F-3CE4B0744F47}" type="pres">
      <dgm:prSet presAssocID="{48EA712C-0B91-4506-9717-0E18E03746A6}" presName="accent_2" presStyleCnt="0"/>
      <dgm:spPr/>
    </dgm:pt>
    <dgm:pt modelId="{861B260B-2E11-47F2-9CA2-EC4E0C3E6F66}" type="pres">
      <dgm:prSet presAssocID="{48EA712C-0B91-4506-9717-0E18E03746A6}" presName="accentRepeatNode" presStyleLbl="solidFgAcc1" presStyleIdx="1" presStyleCnt="3"/>
      <dgm:spPr/>
    </dgm:pt>
    <dgm:pt modelId="{C6640536-0EC5-4252-BF33-5B5C915C722E}" type="pres">
      <dgm:prSet presAssocID="{4CA837F0-4B6E-43B4-B323-0FEA2FC7BBC7}" presName="text_3" presStyleLbl="node1" presStyleIdx="2" presStyleCnt="3">
        <dgm:presLayoutVars>
          <dgm:bulletEnabled val="1"/>
        </dgm:presLayoutVars>
      </dgm:prSet>
      <dgm:spPr/>
    </dgm:pt>
    <dgm:pt modelId="{6FF3B523-2ED2-4C4C-A1D8-4801D4EE5A62}" type="pres">
      <dgm:prSet presAssocID="{4CA837F0-4B6E-43B4-B323-0FEA2FC7BBC7}" presName="accent_3" presStyleCnt="0"/>
      <dgm:spPr/>
    </dgm:pt>
    <dgm:pt modelId="{CE61DE62-1A61-42A9-A4EB-5D7AD94D1091}" type="pres">
      <dgm:prSet presAssocID="{4CA837F0-4B6E-43B4-B323-0FEA2FC7BBC7}" presName="accentRepeatNode" presStyleLbl="solidFgAcc1" presStyleIdx="2" presStyleCnt="3"/>
      <dgm:spPr/>
    </dgm:pt>
  </dgm:ptLst>
  <dgm:cxnLst>
    <dgm:cxn modelId="{BB42846A-6C2F-4620-8743-76B6F7A2A634}" srcId="{1F5F3C09-84BC-430D-9063-3CA04A4A8FF6}" destId="{48EA712C-0B91-4506-9717-0E18E03746A6}" srcOrd="1" destOrd="0" parTransId="{6B40746F-B1F6-4ACA-891F-D06EC9BB606C}" sibTransId="{99B18009-1F35-45F1-B118-353DC237CFFA}"/>
    <dgm:cxn modelId="{9955968F-90E9-4022-B53B-DE45FD4B81CF}" type="presOf" srcId="{4CA837F0-4B6E-43B4-B323-0FEA2FC7BBC7}" destId="{C6640536-0EC5-4252-BF33-5B5C915C722E}" srcOrd="0" destOrd="0" presId="urn:microsoft.com/office/officeart/2008/layout/VerticalCurvedList"/>
    <dgm:cxn modelId="{AE4FDDA3-6F7C-44CB-80B9-AE689925C41C}" type="presOf" srcId="{8956B17F-E17A-477A-BC3A-DE9BEC8733DD}" destId="{7613F565-BAF9-42A5-9EB0-263F154FE037}" srcOrd="0" destOrd="0" presId="urn:microsoft.com/office/officeart/2008/layout/VerticalCurvedList"/>
    <dgm:cxn modelId="{4958DFB0-9166-4065-BDB9-19FB7E798AA0}" srcId="{1F5F3C09-84BC-430D-9063-3CA04A4A8FF6}" destId="{4CA837F0-4B6E-43B4-B323-0FEA2FC7BBC7}" srcOrd="2" destOrd="0" parTransId="{16613C0E-0ECC-4D96-9A79-F785D8A837E1}" sibTransId="{2574C0FE-AFFC-48FC-8A18-754E46376191}"/>
    <dgm:cxn modelId="{F28F23C1-48C6-4334-94B7-F6EE818131A3}" type="presOf" srcId="{1F5F3C09-84BC-430D-9063-3CA04A4A8FF6}" destId="{62900EB1-FD30-4104-867C-369E2EFEF303}" srcOrd="0" destOrd="0" presId="urn:microsoft.com/office/officeart/2008/layout/VerticalCurvedList"/>
    <dgm:cxn modelId="{AEAD5DD5-F02D-410F-B281-6DD27013DDA8}" type="presOf" srcId="{48EA712C-0B91-4506-9717-0E18E03746A6}" destId="{00512F19-B5CA-4F09-8EDE-B328D76BD994}" srcOrd="0" destOrd="0" presId="urn:microsoft.com/office/officeart/2008/layout/VerticalCurvedList"/>
    <dgm:cxn modelId="{51FAE2F8-3C75-4A01-9AF3-03FF4EFA8477}" srcId="{1F5F3C09-84BC-430D-9063-3CA04A4A8FF6}" destId="{D89EE975-6764-444C-B9AB-E891AC7C1550}" srcOrd="0" destOrd="0" parTransId="{E884326E-ACDB-4643-890F-6BDE8A2D5C5C}" sibTransId="{8956B17F-E17A-477A-BC3A-DE9BEC8733DD}"/>
    <dgm:cxn modelId="{BEC7B3FA-954D-4487-92B4-1B9AD0C972B7}" type="presOf" srcId="{D89EE975-6764-444C-B9AB-E891AC7C1550}" destId="{3A22E815-91A8-48BF-9257-220EEE9D4346}" srcOrd="0" destOrd="0" presId="urn:microsoft.com/office/officeart/2008/layout/VerticalCurvedList"/>
    <dgm:cxn modelId="{3CF14253-43A5-4122-AEE4-B5FE4846779E}" type="presParOf" srcId="{62900EB1-FD30-4104-867C-369E2EFEF303}" destId="{176D74BC-38BC-4064-8CFB-7895C4D3A6D7}" srcOrd="0" destOrd="0" presId="urn:microsoft.com/office/officeart/2008/layout/VerticalCurvedList"/>
    <dgm:cxn modelId="{753A1D01-D1F8-421B-9AAB-F0BE2517338D}" type="presParOf" srcId="{176D74BC-38BC-4064-8CFB-7895C4D3A6D7}" destId="{DE3252FF-FA8C-4952-BC4F-5B219DD359A0}" srcOrd="0" destOrd="0" presId="urn:microsoft.com/office/officeart/2008/layout/VerticalCurvedList"/>
    <dgm:cxn modelId="{3BE6541D-9434-4F0B-9F5B-15E2D6ABFD27}" type="presParOf" srcId="{DE3252FF-FA8C-4952-BC4F-5B219DD359A0}" destId="{46306CF5-D75B-47F8-9C81-DDA869FAE606}" srcOrd="0" destOrd="0" presId="urn:microsoft.com/office/officeart/2008/layout/VerticalCurvedList"/>
    <dgm:cxn modelId="{A4D3774B-3012-4117-8A28-69029F32EDB3}" type="presParOf" srcId="{DE3252FF-FA8C-4952-BC4F-5B219DD359A0}" destId="{7613F565-BAF9-42A5-9EB0-263F154FE037}" srcOrd="1" destOrd="0" presId="urn:microsoft.com/office/officeart/2008/layout/VerticalCurvedList"/>
    <dgm:cxn modelId="{A3AA4805-DFB4-478F-AB8B-399B630E2660}" type="presParOf" srcId="{DE3252FF-FA8C-4952-BC4F-5B219DD359A0}" destId="{1AA4DD29-D152-42DE-BAF3-BB74F9963BC7}" srcOrd="2" destOrd="0" presId="urn:microsoft.com/office/officeart/2008/layout/VerticalCurvedList"/>
    <dgm:cxn modelId="{DC18F70C-9FFB-4156-8B53-F998EB706551}" type="presParOf" srcId="{DE3252FF-FA8C-4952-BC4F-5B219DD359A0}" destId="{657C2EF3-5C92-4E59-9E75-D67B476C13D8}" srcOrd="3" destOrd="0" presId="urn:microsoft.com/office/officeart/2008/layout/VerticalCurvedList"/>
    <dgm:cxn modelId="{670707DD-A17D-4897-BF14-79C0C51BD4A8}" type="presParOf" srcId="{176D74BC-38BC-4064-8CFB-7895C4D3A6D7}" destId="{3A22E815-91A8-48BF-9257-220EEE9D4346}" srcOrd="1" destOrd="0" presId="urn:microsoft.com/office/officeart/2008/layout/VerticalCurvedList"/>
    <dgm:cxn modelId="{DA1AA3A5-275F-4B97-996F-CB7D27C90566}" type="presParOf" srcId="{176D74BC-38BC-4064-8CFB-7895C4D3A6D7}" destId="{2BF56B94-0EC8-4984-B3EC-7D3A4AB9CF5B}" srcOrd="2" destOrd="0" presId="urn:microsoft.com/office/officeart/2008/layout/VerticalCurvedList"/>
    <dgm:cxn modelId="{AF3765C5-209F-4D2B-91E3-F3A3A7955ACC}" type="presParOf" srcId="{2BF56B94-0EC8-4984-B3EC-7D3A4AB9CF5B}" destId="{D30BF857-5A2D-4F27-8A25-F19AEEE7C2BA}" srcOrd="0" destOrd="0" presId="urn:microsoft.com/office/officeart/2008/layout/VerticalCurvedList"/>
    <dgm:cxn modelId="{6EAF7EBC-7FD2-480F-ACA6-661F36DC6583}" type="presParOf" srcId="{176D74BC-38BC-4064-8CFB-7895C4D3A6D7}" destId="{00512F19-B5CA-4F09-8EDE-B328D76BD994}" srcOrd="3" destOrd="0" presId="urn:microsoft.com/office/officeart/2008/layout/VerticalCurvedList"/>
    <dgm:cxn modelId="{04A21F84-49C1-4505-B726-B6356C0487F2}" type="presParOf" srcId="{176D74BC-38BC-4064-8CFB-7895C4D3A6D7}" destId="{AB649213-64CD-4F96-AF3F-3CE4B0744F47}" srcOrd="4" destOrd="0" presId="urn:microsoft.com/office/officeart/2008/layout/VerticalCurvedList"/>
    <dgm:cxn modelId="{CACC215E-1A73-4B0A-BCBD-8BEB57E8425F}" type="presParOf" srcId="{AB649213-64CD-4F96-AF3F-3CE4B0744F47}" destId="{861B260B-2E11-47F2-9CA2-EC4E0C3E6F66}" srcOrd="0" destOrd="0" presId="urn:microsoft.com/office/officeart/2008/layout/VerticalCurvedList"/>
    <dgm:cxn modelId="{1449D489-15DE-4DE5-95C8-82B9E7AACD77}" type="presParOf" srcId="{176D74BC-38BC-4064-8CFB-7895C4D3A6D7}" destId="{C6640536-0EC5-4252-BF33-5B5C915C722E}" srcOrd="5" destOrd="0" presId="urn:microsoft.com/office/officeart/2008/layout/VerticalCurvedList"/>
    <dgm:cxn modelId="{FB53A58A-FAD7-4F4D-9873-ABF8F11C3CBE}" type="presParOf" srcId="{176D74BC-38BC-4064-8CFB-7895C4D3A6D7}" destId="{6FF3B523-2ED2-4C4C-A1D8-4801D4EE5A62}" srcOrd="6" destOrd="0" presId="urn:microsoft.com/office/officeart/2008/layout/VerticalCurvedList"/>
    <dgm:cxn modelId="{9ED5EDBA-B97A-43D4-BB9A-2DEA13D06324}" type="presParOf" srcId="{6FF3B523-2ED2-4C4C-A1D8-4801D4EE5A62}" destId="{CE61DE62-1A61-42A9-A4EB-5D7AD94D10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3F565-BAF9-42A5-9EB0-263F154FE037}">
      <dsp:nvSpPr>
        <dsp:cNvPr id="0" name=""/>
        <dsp:cNvSpPr/>
      </dsp:nvSpPr>
      <dsp:spPr>
        <a:xfrm>
          <a:off x="-3861539" y="-593003"/>
          <a:ext cx="4602307" cy="4602307"/>
        </a:xfrm>
        <a:prstGeom prst="blockArc">
          <a:avLst>
            <a:gd name="adj1" fmla="val 18900000"/>
            <a:gd name="adj2" fmla="val 2700000"/>
            <a:gd name="adj3" fmla="val 469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2E815-91A8-48BF-9257-220EEE9D4346}">
      <dsp:nvSpPr>
        <dsp:cNvPr id="0" name=""/>
        <dsp:cNvSpPr/>
      </dsp:nvSpPr>
      <dsp:spPr>
        <a:xfrm>
          <a:off x="476370" y="341630"/>
          <a:ext cx="8303585" cy="683260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33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/>
            <a:t>garāki jeb sliktāki termiņi</a:t>
          </a:r>
        </a:p>
      </dsp:txBody>
      <dsp:txXfrm>
        <a:off x="476370" y="341630"/>
        <a:ext cx="8303585" cy="683260"/>
      </dsp:txXfrm>
    </dsp:sp>
    <dsp:sp modelId="{D30BF857-5A2D-4F27-8A25-F19AEEE7C2BA}">
      <dsp:nvSpPr>
        <dsp:cNvPr id="0" name=""/>
        <dsp:cNvSpPr/>
      </dsp:nvSpPr>
      <dsp:spPr>
        <a:xfrm>
          <a:off x="49333" y="256222"/>
          <a:ext cx="854075" cy="854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12F19-B5CA-4F09-8EDE-B328D76BD994}">
      <dsp:nvSpPr>
        <dsp:cNvPr id="0" name=""/>
        <dsp:cNvSpPr/>
      </dsp:nvSpPr>
      <dsp:spPr>
        <a:xfrm>
          <a:off x="724735" y="1366520"/>
          <a:ext cx="8055220" cy="683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33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/>
            <a:t>bez būtiskām izmaiņām</a:t>
          </a:r>
        </a:p>
      </dsp:txBody>
      <dsp:txXfrm>
        <a:off x="724735" y="1366520"/>
        <a:ext cx="8055220" cy="683260"/>
      </dsp:txXfrm>
    </dsp:sp>
    <dsp:sp modelId="{861B260B-2E11-47F2-9CA2-EC4E0C3E6F66}">
      <dsp:nvSpPr>
        <dsp:cNvPr id="0" name=""/>
        <dsp:cNvSpPr/>
      </dsp:nvSpPr>
      <dsp:spPr>
        <a:xfrm>
          <a:off x="297698" y="1281112"/>
          <a:ext cx="854075" cy="854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0536-0EC5-4252-BF33-5B5C915C722E}">
      <dsp:nvSpPr>
        <dsp:cNvPr id="0" name=""/>
        <dsp:cNvSpPr/>
      </dsp:nvSpPr>
      <dsp:spPr>
        <a:xfrm>
          <a:off x="476370" y="2391410"/>
          <a:ext cx="8303585" cy="6832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338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 dirty="0"/>
            <a:t>Īsāki jeb labāki termiņi</a:t>
          </a:r>
        </a:p>
      </dsp:txBody>
      <dsp:txXfrm>
        <a:off x="476370" y="2391410"/>
        <a:ext cx="8303585" cy="683260"/>
      </dsp:txXfrm>
    </dsp:sp>
    <dsp:sp modelId="{CE61DE62-1A61-42A9-A4EB-5D7AD94D1091}">
      <dsp:nvSpPr>
        <dsp:cNvPr id="0" name=""/>
        <dsp:cNvSpPr/>
      </dsp:nvSpPr>
      <dsp:spPr>
        <a:xfrm>
          <a:off x="49333" y="2306002"/>
          <a:ext cx="854075" cy="854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9379F09E-4C60-45F7-8449-A93EBCE3B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949DD65-AD15-4445-B50A-376DB3EA9E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2E1E-74F1-46D2-A519-CFE0E793EB53}" type="datetime1">
              <a:rPr lang="lv-LV" smtClean="0"/>
              <a:t>28.02.2025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BE4CB01-1AF4-496F-B25A-C0CBA86C2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BC68D3A-243F-4B5A-876E-DC9BAB0F2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4247-3D82-459C-B1ED-40B8E081DF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480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4E18-4C9F-42E9-81D7-17284957D0CE}" type="datetime1">
              <a:rPr lang="lv-LV" noProof="0" smtClean="0"/>
              <a:pPr/>
              <a:t>28.02.2025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3A6C-5B2A-4743-802B-3F22EFECA128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160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55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1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1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700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8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3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6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7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1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0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9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0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3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C1668208-E23F-5065-7968-C1DCE9ABE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6699" r="9090" b="41407"/>
          <a:stretch/>
        </p:blipFill>
        <p:spPr>
          <a:xfrm>
            <a:off x="0" y="1587"/>
            <a:ext cx="12162067" cy="6856413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904052" y="947441"/>
            <a:ext cx="8827245" cy="21313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3600" b="1" dirty="0">
                <a:ea typeface="Times New Roman" panose="02020603050405020304" pitchFamily="18" charset="0"/>
              </a:rPr>
              <a:t>Lietu izskatīšanas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termiņu standarti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2025.gadā</a:t>
            </a:r>
            <a:endParaRPr lang="lv-LV" sz="3600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840287" y="4999839"/>
            <a:ext cx="1744910" cy="1259116"/>
          </a:xfrm>
        </p:spPr>
        <p:txBody>
          <a:bodyPr rtlCol="0">
            <a:normAutofit fontScale="85000" lnSpcReduction="20000"/>
          </a:bodyPr>
          <a:lstStyle/>
          <a:p>
            <a:pPr algn="r"/>
            <a:r>
              <a:rPr lang="lv-LV" b="1" dirty="0">
                <a:solidFill>
                  <a:schemeClr val="bg1"/>
                </a:solidFill>
              </a:rPr>
              <a:t>Tieslietu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Padomes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Sekretariāts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28.02.2025.</a:t>
            </a:r>
          </a:p>
          <a:p>
            <a:pPr algn="r"/>
            <a:endParaRPr lang="lv-LV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Apakšvirsraksts 2">
            <a:extLst>
              <a:ext uri="{FF2B5EF4-FFF2-40B4-BE49-F238E27FC236}">
                <a16:creationId xmlns:a16="http://schemas.microsoft.com/office/drawing/2014/main" id="{F88E8DC2-9C69-54C6-91B4-0BB5D0B11B79}"/>
              </a:ext>
            </a:extLst>
          </p:cNvPr>
          <p:cNvSpPr txBox="1">
            <a:spLocks/>
          </p:cNvSpPr>
          <p:nvPr/>
        </p:nvSpPr>
        <p:spPr bwMode="gray">
          <a:xfrm>
            <a:off x="672517" y="5646559"/>
            <a:ext cx="2414632" cy="87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500" b="1" dirty="0">
                <a:solidFill>
                  <a:schemeClr val="bg1"/>
                </a:solidFill>
              </a:rPr>
              <a:t>Rihards Veinbergs</a:t>
            </a:r>
          </a:p>
          <a:p>
            <a:pPr>
              <a:spcBef>
                <a:spcPts val="0"/>
              </a:spcBef>
            </a:pPr>
            <a:r>
              <a:rPr lang="lv-LV" sz="1200" cap="none" dirty="0" err="1">
                <a:solidFill>
                  <a:schemeClr val="bg1"/>
                </a:solidFill>
              </a:rPr>
              <a:t>Rihards.Veinbergs@at.gov.lv</a:t>
            </a:r>
            <a:endParaRPr lang="lv-LV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2F9D-CAAB-3452-BE31-F59EF842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EBEBEB"/>
                </a:solidFill>
              </a:rPr>
              <a:t>Krimināllietas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E79B73-C79C-47D3-ADF6-76FF7D829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373002"/>
              </p:ext>
            </p:extLst>
          </p:nvPr>
        </p:nvGraphicFramePr>
        <p:xfrm>
          <a:off x="0" y="2280745"/>
          <a:ext cx="12192000" cy="457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28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7017F2-358D-CF5D-00FD-8E490ECE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6D86-0C5A-F991-6B41-63F72485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EBEBEB"/>
                </a:solidFill>
              </a:rPr>
              <a:t>Krimināllietas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B711536-91EE-4E1B-9F7F-1088258EB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041632"/>
              </p:ext>
            </p:extLst>
          </p:nvPr>
        </p:nvGraphicFramePr>
        <p:xfrm>
          <a:off x="0" y="2241176"/>
          <a:ext cx="12192000" cy="46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87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D4F4DA4-C427-4DEF-91E0-8E7129A4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A59FAFC-7B5E-427D-A4B0-8DD38FC5C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5E46F92-B11F-4D04-84C1-B48CE43C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49A7C8E-F405-4731-86CC-6F65E0AD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1AA71F-D19D-4361-A8DD-FB1505D4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9A66077B-2F4D-4996-B9E4-70A41DC7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8E765F22-322F-4361-8A97-254C7B44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509B3A9B-4394-4305-9D7B-FD39CE433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8DCAC2A9-D869-46E1-9DD3-353AE325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90E09D7-F1C5-43FE-96CD-3F1A3834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5001DD6-D179-4D98-93F4-A13554CB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B84C9BD-F730-4863-A8E3-7A731080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5">
            <a:extLst>
              <a:ext uri="{FF2B5EF4-FFF2-40B4-BE49-F238E27FC236}">
                <a16:creationId xmlns:a16="http://schemas.microsoft.com/office/drawing/2014/main" id="{F3B38B2E-C6A6-4E5B-9A65-94DC43FB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90" name="Freeform 5">
            <a:extLst>
              <a:ext uri="{FF2B5EF4-FFF2-40B4-BE49-F238E27FC236}">
                <a16:creationId xmlns:a16="http://schemas.microsoft.com/office/drawing/2014/main" id="{2EB425DF-B52B-4DC5-8652-BF768DFA3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9DCACD8-3796-4053-AD88-B22C15F98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Freeform 5">
            <a:extLst>
              <a:ext uri="{FF2B5EF4-FFF2-40B4-BE49-F238E27FC236}">
                <a16:creationId xmlns:a16="http://schemas.microsoft.com/office/drawing/2014/main" id="{B310D740-173C-452A-9CE4-4A0FE37C7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2CCB2-ED4F-6CE1-A520-5EDC5CFE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541" y="994343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EBEBEB"/>
                </a:solidFill>
              </a:rPr>
              <a:t>Administratīvo</a:t>
            </a:r>
            <a:r>
              <a:rPr lang="en-US" sz="3100" b="1" dirty="0">
                <a:solidFill>
                  <a:srgbClr val="EBEBEB"/>
                </a:solidFill>
              </a:rPr>
              <a:t> </a:t>
            </a:r>
            <a:r>
              <a:rPr lang="en-US" sz="3100" b="1" dirty="0" err="1">
                <a:solidFill>
                  <a:srgbClr val="EBEBEB"/>
                </a:solidFill>
              </a:rPr>
              <a:t>pārkāpumu</a:t>
            </a:r>
            <a:r>
              <a:rPr lang="en-US" sz="3100" b="1" dirty="0">
                <a:solidFill>
                  <a:srgbClr val="EBEBEB"/>
                </a:solidFill>
              </a:rPr>
              <a:t> </a:t>
            </a:r>
            <a:r>
              <a:rPr lang="en-US" sz="3100" b="1" dirty="0" err="1">
                <a:solidFill>
                  <a:srgbClr val="EBEBEB"/>
                </a:solidFill>
              </a:rPr>
              <a:t>lietas</a:t>
            </a:r>
            <a:endParaRPr lang="en-US" sz="3100" b="1" dirty="0">
              <a:solidFill>
                <a:srgbClr val="EBEBEB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603B99A-AF02-4BA1-999E-2814246A5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780AC13-773F-27FF-55AD-CEAFBD455E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5850488"/>
              </p:ext>
            </p:extLst>
          </p:nvPr>
        </p:nvGraphicFramePr>
        <p:xfrm>
          <a:off x="437197" y="419285"/>
          <a:ext cx="7029896" cy="6019430"/>
        </p:xfrm>
        <a:graphic>
          <a:graphicData uri="http://schemas.openxmlformats.org/drawingml/2006/table">
            <a:tbl>
              <a:tblPr/>
              <a:tblGrid>
                <a:gridCol w="456551">
                  <a:extLst>
                    <a:ext uri="{9D8B030D-6E8A-4147-A177-3AD203B41FA5}">
                      <a16:colId xmlns:a16="http://schemas.microsoft.com/office/drawing/2014/main" val="2642464946"/>
                    </a:ext>
                  </a:extLst>
                </a:gridCol>
                <a:gridCol w="667644">
                  <a:extLst>
                    <a:ext uri="{9D8B030D-6E8A-4147-A177-3AD203B41FA5}">
                      <a16:colId xmlns:a16="http://schemas.microsoft.com/office/drawing/2014/main" val="4096882564"/>
                    </a:ext>
                  </a:extLst>
                </a:gridCol>
                <a:gridCol w="927828">
                  <a:extLst>
                    <a:ext uri="{9D8B030D-6E8A-4147-A177-3AD203B41FA5}">
                      <a16:colId xmlns:a16="http://schemas.microsoft.com/office/drawing/2014/main" val="312891597"/>
                    </a:ext>
                  </a:extLst>
                </a:gridCol>
                <a:gridCol w="927828">
                  <a:extLst>
                    <a:ext uri="{9D8B030D-6E8A-4147-A177-3AD203B41FA5}">
                      <a16:colId xmlns:a16="http://schemas.microsoft.com/office/drawing/2014/main" val="594605083"/>
                    </a:ext>
                  </a:extLst>
                </a:gridCol>
                <a:gridCol w="927828">
                  <a:extLst>
                    <a:ext uri="{9D8B030D-6E8A-4147-A177-3AD203B41FA5}">
                      <a16:colId xmlns:a16="http://schemas.microsoft.com/office/drawing/2014/main" val="1516018431"/>
                    </a:ext>
                  </a:extLst>
                </a:gridCol>
                <a:gridCol w="1040739">
                  <a:extLst>
                    <a:ext uri="{9D8B030D-6E8A-4147-A177-3AD203B41FA5}">
                      <a16:colId xmlns:a16="http://schemas.microsoft.com/office/drawing/2014/main" val="402982687"/>
                    </a:ext>
                  </a:extLst>
                </a:gridCol>
                <a:gridCol w="1040739">
                  <a:extLst>
                    <a:ext uri="{9D8B030D-6E8A-4147-A177-3AD203B41FA5}">
                      <a16:colId xmlns:a16="http://schemas.microsoft.com/office/drawing/2014/main" val="2356030094"/>
                    </a:ext>
                  </a:extLst>
                </a:gridCol>
                <a:gridCol w="1040739">
                  <a:extLst>
                    <a:ext uri="{9D8B030D-6E8A-4147-A177-3AD203B41FA5}">
                      <a16:colId xmlns:a16="http://schemas.microsoft.com/office/drawing/2014/main" val="2250278520"/>
                    </a:ext>
                  </a:extLst>
                </a:gridCol>
              </a:tblGrid>
              <a:tr h="896510"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Izp.2024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</a:t>
                      </a: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992997"/>
                  </a:ext>
                </a:extLst>
              </a:tr>
              <a:tr h="42691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2106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13495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3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49218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306180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68797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B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11960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62789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52578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313222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98095"/>
                  </a:ext>
                </a:extLst>
              </a:tr>
              <a:tr h="42691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650183"/>
                  </a:ext>
                </a:extLst>
              </a:tr>
              <a:tr h="426910"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22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5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98E9-D209-B7C2-289A-5E8D8507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Administratīvo pārkāpumu lietas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9E1D8D-3259-4F25-857B-AAC5C471A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087771"/>
              </p:ext>
            </p:extLst>
          </p:nvPr>
        </p:nvGraphicFramePr>
        <p:xfrm>
          <a:off x="94593" y="2259724"/>
          <a:ext cx="12097407" cy="459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41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BE637-D2BB-F674-2AEB-875549DBB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AC49-A9AE-98CE-3512-4F73421A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Administratīvo pārkāpumu lietas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803C6F8-0B08-4B55-B533-C20888A29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413640"/>
              </p:ext>
            </p:extLst>
          </p:nvPr>
        </p:nvGraphicFramePr>
        <p:xfrm>
          <a:off x="0" y="2241176"/>
          <a:ext cx="12192000" cy="46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38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93E7-F63A-04DB-8BAA-973E8581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0" y="814251"/>
            <a:ext cx="9843972" cy="706964"/>
          </a:xfrm>
        </p:spPr>
        <p:txBody>
          <a:bodyPr/>
          <a:lstStyle/>
          <a:p>
            <a:r>
              <a:rPr lang="lv-LV" b="1" dirty="0"/>
              <a:t>Tiesu sistēmas kopaina</a:t>
            </a:r>
            <a:br>
              <a:rPr lang="lv-LV" b="1" dirty="0"/>
            </a:br>
            <a:r>
              <a:rPr lang="lv-LV" b="1" dirty="0"/>
              <a:t>2024/2025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E2838F-5E93-360C-95EA-1F3F40D32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972606"/>
              </p:ext>
            </p:extLst>
          </p:nvPr>
        </p:nvGraphicFramePr>
        <p:xfrm>
          <a:off x="0" y="2229957"/>
          <a:ext cx="12192000" cy="462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01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D1645-C4F4-7A0A-3EAA-AD87AF16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154B-DB0A-24A4-4F58-FB674C77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0" y="814251"/>
            <a:ext cx="9843972" cy="706964"/>
          </a:xfrm>
        </p:spPr>
        <p:txBody>
          <a:bodyPr/>
          <a:lstStyle/>
          <a:p>
            <a:r>
              <a:rPr lang="lv-LV" b="1" dirty="0"/>
              <a:t>Tiesu sistēmas kopaina</a:t>
            </a:r>
            <a:br>
              <a:rPr lang="lv-LV" b="1" dirty="0"/>
            </a:br>
            <a:r>
              <a:rPr lang="lv-LV" b="1" dirty="0"/>
              <a:t>2024/2025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857CD67-7C28-4E57-AE0B-BFCDC9E3D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815284"/>
              </p:ext>
            </p:extLst>
          </p:nvPr>
        </p:nvGraphicFramePr>
        <p:xfrm>
          <a:off x="0" y="2272937"/>
          <a:ext cx="11645462" cy="458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03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B37E5-8A06-EF96-8F72-D11C7178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899F-0168-40B9-AA16-49C21B5F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0" y="814251"/>
            <a:ext cx="9843972" cy="706964"/>
          </a:xfrm>
        </p:spPr>
        <p:txBody>
          <a:bodyPr/>
          <a:lstStyle/>
          <a:p>
            <a:r>
              <a:rPr lang="lv-LV" b="1" dirty="0"/>
              <a:t>Tiesu sistēmas kopaina</a:t>
            </a:r>
            <a:br>
              <a:rPr lang="lv-LV" b="1" dirty="0"/>
            </a:br>
            <a:r>
              <a:rPr lang="lv-LV" b="1" dirty="0"/>
              <a:t>2024/2025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18F9C6-AD9D-49EA-B225-B11683736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43329"/>
              </p:ext>
            </p:extLst>
          </p:nvPr>
        </p:nvGraphicFramePr>
        <p:xfrm>
          <a:off x="0" y="2238103"/>
          <a:ext cx="11477297" cy="461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81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7679-8909-D36A-FC54-20C418369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Pateicos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08288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6D8A-5A95-BE1C-668F-44CD3B2E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«</a:t>
            </a:r>
            <a:r>
              <a:rPr lang="lv-LV" b="1" dirty="0" err="1"/>
              <a:t>Luksafora</a:t>
            </a:r>
            <a:r>
              <a:rPr lang="lv-LV" b="1" dirty="0"/>
              <a:t> princips» krāsu analīzei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4DDBEA-63E4-8C9D-EBE7-A1983BB9C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461818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Smiling face with no fill">
            <a:extLst>
              <a:ext uri="{FF2B5EF4-FFF2-40B4-BE49-F238E27FC236}">
                <a16:creationId xmlns:a16="http://schemas.microsoft.com/office/drawing/2014/main" id="{9EE4FA43-6221-4524-A642-1D30F4A69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1623" y="4882021"/>
            <a:ext cx="914400" cy="914400"/>
          </a:xfrm>
          <a:prstGeom prst="rect">
            <a:avLst/>
          </a:prstGeom>
        </p:spPr>
      </p:pic>
      <p:pic>
        <p:nvPicPr>
          <p:cNvPr id="6" name="Graphic 5" descr="Sad face with no fill">
            <a:extLst>
              <a:ext uri="{FF2B5EF4-FFF2-40B4-BE49-F238E27FC236}">
                <a16:creationId xmlns:a16="http://schemas.microsoft.com/office/drawing/2014/main" id="{B8EB93BB-6C7B-BE4B-105D-DCE9B58EC1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71623" y="2826879"/>
            <a:ext cx="914400" cy="914400"/>
          </a:xfrm>
          <a:prstGeom prst="rect">
            <a:avLst/>
          </a:prstGeom>
        </p:spPr>
      </p:pic>
      <p:pic>
        <p:nvPicPr>
          <p:cNvPr id="7" name="Graphic 6" descr="Neutral face with no fill">
            <a:extLst>
              <a:ext uri="{FF2B5EF4-FFF2-40B4-BE49-F238E27FC236}">
                <a16:creationId xmlns:a16="http://schemas.microsoft.com/office/drawing/2014/main" id="{4C25FDF3-58C4-9539-8F35-707C5101DF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17291" y="38544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C085-C719-F299-420D-39EAD185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24" y="2508069"/>
            <a:ext cx="3225458" cy="1597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EBEBEB"/>
                </a:solidFill>
              </a:rPr>
              <a:t>Administratīvās</a:t>
            </a:r>
            <a:r>
              <a:rPr lang="en-US" sz="3200" b="1" dirty="0">
                <a:solidFill>
                  <a:srgbClr val="EBEBEB"/>
                </a:solidFill>
              </a:rPr>
              <a:t> </a:t>
            </a:r>
            <a:r>
              <a:rPr lang="en-US" sz="3200" b="1" dirty="0" err="1">
                <a:solidFill>
                  <a:srgbClr val="EBEBEB"/>
                </a:solidFill>
              </a:rPr>
              <a:t>lietas</a:t>
            </a:r>
            <a:endParaRPr lang="en-US" sz="3200" b="1" dirty="0">
              <a:solidFill>
                <a:srgbClr val="EBEBEB"/>
              </a:solidFill>
            </a:endParaRP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809DB7FE-4DAC-E2D9-ABC8-EE8FA2EF592B}"/>
              </a:ext>
            </a:extLst>
          </p:cNvPr>
          <p:cNvSpPr/>
          <p:nvPr/>
        </p:nvSpPr>
        <p:spPr>
          <a:xfrm>
            <a:off x="8582296" y="1949933"/>
            <a:ext cx="1515292" cy="687977"/>
          </a:xfrm>
          <a:prstGeom prst="wedgeRectCallout">
            <a:avLst>
              <a:gd name="adj1" fmla="val -20258"/>
              <a:gd name="adj2" fmla="val 9667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solidFill>
                  <a:schemeClr val="tx1"/>
                </a:solidFill>
              </a:rPr>
              <a:t>Kā veicās ar pagājušā gada plāna izpildi?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6E26EAA8-8115-2CB7-F100-2384A816D783}"/>
              </a:ext>
            </a:extLst>
          </p:cNvPr>
          <p:cNvSpPr/>
          <p:nvPr/>
        </p:nvSpPr>
        <p:spPr>
          <a:xfrm>
            <a:off x="10676708" y="1949933"/>
            <a:ext cx="1515292" cy="687977"/>
          </a:xfrm>
          <a:prstGeom prst="wedgeRectCallout">
            <a:avLst>
              <a:gd name="adj1" fmla="val -20258"/>
              <a:gd name="adj2" fmla="val 9667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solidFill>
                  <a:schemeClr val="tx1"/>
                </a:solidFill>
              </a:rPr>
              <a:t>Kādas izmaiņas plānotas šajā gadā?</a:t>
            </a: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E3BCD6F8-34C9-9DD5-CAF2-C4FBB980A87F}"/>
              </a:ext>
            </a:extLst>
          </p:cNvPr>
          <p:cNvSpPr/>
          <p:nvPr/>
        </p:nvSpPr>
        <p:spPr>
          <a:xfrm>
            <a:off x="9919062" y="5305095"/>
            <a:ext cx="1515292" cy="687977"/>
          </a:xfrm>
          <a:prstGeom prst="wedgeRectCallout">
            <a:avLst>
              <a:gd name="adj1" fmla="val -22557"/>
              <a:gd name="adj2" fmla="val -10205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solidFill>
                  <a:schemeClr val="tx1"/>
                </a:solidFill>
              </a:rPr>
              <a:t>Kā mainās termiņu standarts jaunajā gadā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F79ADBA-16B1-8C7C-8C40-8A1271CDB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61744"/>
              </p:ext>
            </p:extLst>
          </p:nvPr>
        </p:nvGraphicFramePr>
        <p:xfrm>
          <a:off x="5094515" y="2834640"/>
          <a:ext cx="6818813" cy="2076995"/>
        </p:xfrm>
        <a:graphic>
          <a:graphicData uri="http://schemas.openxmlformats.org/drawingml/2006/table">
            <a:tbl>
              <a:tblPr/>
              <a:tblGrid>
                <a:gridCol w="442842">
                  <a:extLst>
                    <a:ext uri="{9D8B030D-6E8A-4147-A177-3AD203B41FA5}">
                      <a16:colId xmlns:a16="http://schemas.microsoft.com/office/drawing/2014/main" val="1504115250"/>
                    </a:ext>
                  </a:extLst>
                </a:gridCol>
                <a:gridCol w="647597">
                  <a:extLst>
                    <a:ext uri="{9D8B030D-6E8A-4147-A177-3AD203B41FA5}">
                      <a16:colId xmlns:a16="http://schemas.microsoft.com/office/drawing/2014/main" val="1286610076"/>
                    </a:ext>
                  </a:extLst>
                </a:gridCol>
                <a:gridCol w="899969">
                  <a:extLst>
                    <a:ext uri="{9D8B030D-6E8A-4147-A177-3AD203B41FA5}">
                      <a16:colId xmlns:a16="http://schemas.microsoft.com/office/drawing/2014/main" val="3986000572"/>
                    </a:ext>
                  </a:extLst>
                </a:gridCol>
                <a:gridCol w="899969">
                  <a:extLst>
                    <a:ext uri="{9D8B030D-6E8A-4147-A177-3AD203B41FA5}">
                      <a16:colId xmlns:a16="http://schemas.microsoft.com/office/drawing/2014/main" val="894047735"/>
                    </a:ext>
                  </a:extLst>
                </a:gridCol>
                <a:gridCol w="899969">
                  <a:extLst>
                    <a:ext uri="{9D8B030D-6E8A-4147-A177-3AD203B41FA5}">
                      <a16:colId xmlns:a16="http://schemas.microsoft.com/office/drawing/2014/main" val="11846172"/>
                    </a:ext>
                  </a:extLst>
                </a:gridCol>
                <a:gridCol w="1009489">
                  <a:extLst>
                    <a:ext uri="{9D8B030D-6E8A-4147-A177-3AD203B41FA5}">
                      <a16:colId xmlns:a16="http://schemas.microsoft.com/office/drawing/2014/main" val="4044650075"/>
                    </a:ext>
                  </a:extLst>
                </a:gridCol>
                <a:gridCol w="1009489">
                  <a:extLst>
                    <a:ext uri="{9D8B030D-6E8A-4147-A177-3AD203B41FA5}">
                      <a16:colId xmlns:a16="http://schemas.microsoft.com/office/drawing/2014/main" val="1609379761"/>
                    </a:ext>
                  </a:extLst>
                </a:gridCol>
                <a:gridCol w="1009489">
                  <a:extLst>
                    <a:ext uri="{9D8B030D-6E8A-4147-A177-3AD203B41FA5}">
                      <a16:colId xmlns:a16="http://schemas.microsoft.com/office/drawing/2014/main" val="2852866542"/>
                    </a:ext>
                  </a:extLst>
                </a:gridCol>
              </a:tblGrid>
              <a:tr h="703775"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Izp.2024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  <a:b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81111"/>
                  </a:ext>
                </a:extLst>
              </a:tr>
              <a:tr h="3433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S-ALD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83649"/>
                  </a:ext>
                </a:extLst>
              </a:tr>
              <a:tr h="34330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52763"/>
                  </a:ext>
                </a:extLst>
              </a:tr>
              <a:tr h="34330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02695"/>
                  </a:ext>
                </a:extLst>
              </a:tr>
              <a:tr h="343305">
                <a:tc>
                  <a:txBody>
                    <a:bodyPr/>
                    <a:lstStyle/>
                    <a:p>
                      <a:pPr algn="ctr" fontAlgn="ctr"/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640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6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14B6D-1D5C-9357-1767-210386C39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3869-C2DC-991F-0F21-4A7417EF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EBEBEB"/>
                </a:solidFill>
              </a:rPr>
              <a:t>Administratīvās</a:t>
            </a:r>
            <a:r>
              <a:rPr lang="en-US" b="1" dirty="0">
                <a:solidFill>
                  <a:srgbClr val="EBEBEB"/>
                </a:solidFill>
              </a:rPr>
              <a:t> </a:t>
            </a:r>
            <a:r>
              <a:rPr lang="en-US" b="1" dirty="0" err="1">
                <a:solidFill>
                  <a:srgbClr val="EBEBEB"/>
                </a:solidFill>
              </a:rPr>
              <a:t>lietas</a:t>
            </a:r>
            <a:endParaRPr lang="en-US" b="1" dirty="0">
              <a:solidFill>
                <a:srgbClr val="EBEBEB"/>
              </a:solidFill>
            </a:endParaRP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C0DC1243-940E-FE92-C911-075AF6270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775541"/>
              </p:ext>
            </p:extLst>
          </p:nvPr>
        </p:nvGraphicFramePr>
        <p:xfrm>
          <a:off x="0" y="2280745"/>
          <a:ext cx="12192000" cy="457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67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B9AF5A-F938-82B7-13FE-B4D14EB0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EBEBEB"/>
                </a:solidFill>
              </a:rPr>
              <a:t>Administratīvās lietas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2CF441-7940-4405-9901-0480D1A99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196436"/>
              </p:ext>
            </p:extLst>
          </p:nvPr>
        </p:nvGraphicFramePr>
        <p:xfrm>
          <a:off x="0" y="2235855"/>
          <a:ext cx="12192000" cy="462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23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1C085-C719-F299-420D-39EAD185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Civillietas</a:t>
            </a:r>
            <a:endParaRPr lang="en-US" sz="50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3D712FF-E6A6-2453-E31C-755E1EFE9B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398231"/>
              </p:ext>
            </p:extLst>
          </p:nvPr>
        </p:nvGraphicFramePr>
        <p:xfrm>
          <a:off x="396042" y="398609"/>
          <a:ext cx="7249458" cy="6053665"/>
        </p:xfrm>
        <a:graphic>
          <a:graphicData uri="http://schemas.openxmlformats.org/drawingml/2006/table">
            <a:tbl>
              <a:tblPr/>
              <a:tblGrid>
                <a:gridCol w="470809">
                  <a:extLst>
                    <a:ext uri="{9D8B030D-6E8A-4147-A177-3AD203B41FA5}">
                      <a16:colId xmlns:a16="http://schemas.microsoft.com/office/drawing/2014/main" val="1586770040"/>
                    </a:ext>
                  </a:extLst>
                </a:gridCol>
                <a:gridCol w="688496">
                  <a:extLst>
                    <a:ext uri="{9D8B030D-6E8A-4147-A177-3AD203B41FA5}">
                      <a16:colId xmlns:a16="http://schemas.microsoft.com/office/drawing/2014/main" val="3037906276"/>
                    </a:ext>
                  </a:extLst>
                </a:gridCol>
                <a:gridCol w="956807">
                  <a:extLst>
                    <a:ext uri="{9D8B030D-6E8A-4147-A177-3AD203B41FA5}">
                      <a16:colId xmlns:a16="http://schemas.microsoft.com/office/drawing/2014/main" val="2646276202"/>
                    </a:ext>
                  </a:extLst>
                </a:gridCol>
                <a:gridCol w="956807">
                  <a:extLst>
                    <a:ext uri="{9D8B030D-6E8A-4147-A177-3AD203B41FA5}">
                      <a16:colId xmlns:a16="http://schemas.microsoft.com/office/drawing/2014/main" val="2008612010"/>
                    </a:ext>
                  </a:extLst>
                </a:gridCol>
                <a:gridCol w="956807">
                  <a:extLst>
                    <a:ext uri="{9D8B030D-6E8A-4147-A177-3AD203B41FA5}">
                      <a16:colId xmlns:a16="http://schemas.microsoft.com/office/drawing/2014/main" val="3421080810"/>
                    </a:ext>
                  </a:extLst>
                </a:gridCol>
                <a:gridCol w="1073244">
                  <a:extLst>
                    <a:ext uri="{9D8B030D-6E8A-4147-A177-3AD203B41FA5}">
                      <a16:colId xmlns:a16="http://schemas.microsoft.com/office/drawing/2014/main" val="3369926870"/>
                    </a:ext>
                  </a:extLst>
                </a:gridCol>
                <a:gridCol w="1073244">
                  <a:extLst>
                    <a:ext uri="{9D8B030D-6E8A-4147-A177-3AD203B41FA5}">
                      <a16:colId xmlns:a16="http://schemas.microsoft.com/office/drawing/2014/main" val="3612590351"/>
                    </a:ext>
                  </a:extLst>
                </a:gridCol>
                <a:gridCol w="1073244">
                  <a:extLst>
                    <a:ext uri="{9D8B030D-6E8A-4147-A177-3AD203B41FA5}">
                      <a16:colId xmlns:a16="http://schemas.microsoft.com/office/drawing/2014/main" val="1170717422"/>
                    </a:ext>
                  </a:extLst>
                </a:gridCol>
              </a:tblGrid>
              <a:tr h="789609"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Izp.2024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314541"/>
                  </a:ext>
                </a:extLst>
              </a:tr>
              <a:tr h="376004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S-CLD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881734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38316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200108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3710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86554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563170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1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770270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399808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86732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460360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475798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8943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1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11099"/>
                  </a:ext>
                </a:extLst>
              </a:tr>
              <a:tr h="376004">
                <a:tc>
                  <a:txBody>
                    <a:bodyPr/>
                    <a:lstStyle/>
                    <a:p>
                      <a:pPr algn="ctr" fontAlgn="ctr"/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464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35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E27F-404B-6C89-4D63-73D33445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EBEBEB"/>
                </a:solidFill>
              </a:rPr>
              <a:t>Civillietas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60DF312-ED86-42DE-BB7B-410D842C3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811887"/>
              </p:ext>
            </p:extLst>
          </p:nvPr>
        </p:nvGraphicFramePr>
        <p:xfrm>
          <a:off x="0" y="2238703"/>
          <a:ext cx="12192000" cy="461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03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B9278-259B-9C86-C347-8624083D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EE79-7E55-F7D7-FF1C-91913592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EBEBEB"/>
                </a:solidFill>
              </a:rPr>
              <a:t>Civillietas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D2DAB3-F9C5-431D-ACF2-36B3EC7D1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817101"/>
              </p:ext>
            </p:extLst>
          </p:nvPr>
        </p:nvGraphicFramePr>
        <p:xfrm>
          <a:off x="76692" y="2271252"/>
          <a:ext cx="12115308" cy="458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939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AF731-27B5-551F-6051-986BC835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 err="1"/>
              <a:t>Krimināllietas</a:t>
            </a:r>
            <a:endParaRPr lang="en-US" sz="34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D162A6B-A648-A8FD-BB89-CDA73D5D275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8327848"/>
              </p:ext>
            </p:extLst>
          </p:nvPr>
        </p:nvGraphicFramePr>
        <p:xfrm>
          <a:off x="421744" y="398609"/>
          <a:ext cx="7223750" cy="6053665"/>
        </p:xfrm>
        <a:graphic>
          <a:graphicData uri="http://schemas.openxmlformats.org/drawingml/2006/table">
            <a:tbl>
              <a:tblPr/>
              <a:tblGrid>
                <a:gridCol w="469140">
                  <a:extLst>
                    <a:ext uri="{9D8B030D-6E8A-4147-A177-3AD203B41FA5}">
                      <a16:colId xmlns:a16="http://schemas.microsoft.com/office/drawing/2014/main" val="3485280047"/>
                    </a:ext>
                  </a:extLst>
                </a:gridCol>
                <a:gridCol w="686054">
                  <a:extLst>
                    <a:ext uri="{9D8B030D-6E8A-4147-A177-3AD203B41FA5}">
                      <a16:colId xmlns:a16="http://schemas.microsoft.com/office/drawing/2014/main" val="3178937968"/>
                    </a:ext>
                  </a:extLst>
                </a:gridCol>
                <a:gridCol w="953414">
                  <a:extLst>
                    <a:ext uri="{9D8B030D-6E8A-4147-A177-3AD203B41FA5}">
                      <a16:colId xmlns:a16="http://schemas.microsoft.com/office/drawing/2014/main" val="2575521245"/>
                    </a:ext>
                  </a:extLst>
                </a:gridCol>
                <a:gridCol w="953414">
                  <a:extLst>
                    <a:ext uri="{9D8B030D-6E8A-4147-A177-3AD203B41FA5}">
                      <a16:colId xmlns:a16="http://schemas.microsoft.com/office/drawing/2014/main" val="2320888134"/>
                    </a:ext>
                  </a:extLst>
                </a:gridCol>
                <a:gridCol w="953414">
                  <a:extLst>
                    <a:ext uri="{9D8B030D-6E8A-4147-A177-3AD203B41FA5}">
                      <a16:colId xmlns:a16="http://schemas.microsoft.com/office/drawing/2014/main" val="3290087994"/>
                    </a:ext>
                  </a:extLst>
                </a:gridCol>
                <a:gridCol w="1069438">
                  <a:extLst>
                    <a:ext uri="{9D8B030D-6E8A-4147-A177-3AD203B41FA5}">
                      <a16:colId xmlns:a16="http://schemas.microsoft.com/office/drawing/2014/main" val="3222389102"/>
                    </a:ext>
                  </a:extLst>
                </a:gridCol>
                <a:gridCol w="1069438">
                  <a:extLst>
                    <a:ext uri="{9D8B030D-6E8A-4147-A177-3AD203B41FA5}">
                      <a16:colId xmlns:a16="http://schemas.microsoft.com/office/drawing/2014/main" val="3207108518"/>
                    </a:ext>
                  </a:extLst>
                </a:gridCol>
                <a:gridCol w="1069438">
                  <a:extLst>
                    <a:ext uri="{9D8B030D-6E8A-4147-A177-3AD203B41FA5}">
                      <a16:colId xmlns:a16="http://schemas.microsoft.com/office/drawing/2014/main" val="2571579872"/>
                    </a:ext>
                  </a:extLst>
                </a:gridCol>
              </a:tblGrid>
              <a:tr h="789609"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Izp.2024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  <a:b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60468"/>
                  </a:ext>
                </a:extLst>
              </a:tr>
              <a:tr h="376004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S-KLD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4733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175039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486779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676659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490469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14007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1266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916166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10790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68150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69945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814409"/>
                  </a:ext>
                </a:extLst>
              </a:tr>
              <a:tr h="376004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835653"/>
                  </a:ext>
                </a:extLst>
              </a:tr>
              <a:tr h="376004">
                <a:tc>
                  <a:txBody>
                    <a:bodyPr/>
                    <a:lstStyle/>
                    <a:p>
                      <a:pPr algn="ctr" fontAlgn="ctr"/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114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706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7458</TotalTime>
  <Words>838</Words>
  <Application>Microsoft Office PowerPoint</Application>
  <PresentationFormat>Widescreen</PresentationFormat>
  <Paragraphs>378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Times New Roman</vt:lpstr>
      <vt:lpstr>Wingdings 3</vt:lpstr>
      <vt:lpstr>Ion Boardroom</vt:lpstr>
      <vt:lpstr>Lietu izskatīšanas  termiņu standarti  2025.gadā</vt:lpstr>
      <vt:lpstr>«Luksafora princips» krāsu analīzei</vt:lpstr>
      <vt:lpstr>Administratīvās lietas</vt:lpstr>
      <vt:lpstr>Administratīvās lietas</vt:lpstr>
      <vt:lpstr>Administratīvās lietas</vt:lpstr>
      <vt:lpstr>Civillietas</vt:lpstr>
      <vt:lpstr>Civillietas</vt:lpstr>
      <vt:lpstr>Civillietas</vt:lpstr>
      <vt:lpstr>Krimināllietas</vt:lpstr>
      <vt:lpstr>Krimināllietas</vt:lpstr>
      <vt:lpstr>Krimināllietas</vt:lpstr>
      <vt:lpstr>Administratīvo pārkāpumu lietas</vt:lpstr>
      <vt:lpstr>Administratīvo pārkāpumu lietas</vt:lpstr>
      <vt:lpstr>Administratīvo pārkāpumu lietas</vt:lpstr>
      <vt:lpstr>Tiesu sistēmas kopaina 2024/2025</vt:lpstr>
      <vt:lpstr>Tiesu sistēmas kopaina 2024/2025</vt:lpstr>
      <vt:lpstr>Tiesu sistēmas kopaina 2024/2025</vt:lpstr>
      <vt:lpstr>Pateicos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Alla Spale</dc:creator>
  <cp:lastModifiedBy>Rihards Veinbergs</cp:lastModifiedBy>
  <cp:revision>367</cp:revision>
  <dcterms:created xsi:type="dcterms:W3CDTF">2022-03-18T14:34:05Z</dcterms:created>
  <dcterms:modified xsi:type="dcterms:W3CDTF">2025-02-28T14:06:06Z</dcterms:modified>
</cp:coreProperties>
</file>