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8" r:id="rId4"/>
    <p:sldId id="266" r:id="rId5"/>
    <p:sldId id="262" r:id="rId6"/>
    <p:sldId id="269" r:id="rId7"/>
    <p:sldId id="265" r:id="rId8"/>
    <p:sldId id="263" r:id="rId9"/>
    <p:sldId id="270" r:id="rId10"/>
    <p:sldId id="267" r:id="rId11"/>
    <p:sldId id="264" r:id="rId12"/>
    <p:sldId id="271" r:id="rId13"/>
    <p:sldId id="275" r:id="rId14"/>
    <p:sldId id="27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77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dc\tpadome\TP_2026gads\standarti\Standarti%202026%20apr&#275;&#311;in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Administratīvo lietu</a:t>
            </a:r>
            <a:r>
              <a:rPr lang="lv-LV" baseline="0"/>
              <a:t> izskatīšanas standarts (m)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analīze'!$C$2:$C$4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F12-4C6A-89CF-F4E92BCC1386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analīze'!$D$2:$D$4</c:f>
              <c:numCache>
                <c:formatCode>0.0</c:formatCode>
                <c:ptCount val="3"/>
                <c:pt idx="0">
                  <c:v>11.7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2-4C6A-89CF-F4E92BCC1386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analīze'!$E$2:$E$4</c:f>
              <c:numCache>
                <c:formatCode>0.0</c:formatCode>
                <c:ptCount val="3"/>
                <c:pt idx="0">
                  <c:v>11.9</c:v>
                </c:pt>
                <c:pt idx="1">
                  <c:v>10.8</c:v>
                </c:pt>
                <c:pt idx="2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2-4C6A-89CF-F4E92BCC1386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analīze'!$F$2:$F$4</c:f>
              <c:numCache>
                <c:formatCode>0.0</c:formatCode>
                <c:ptCount val="3"/>
                <c:pt idx="0">
                  <c:v>11.7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2-4C6A-89CF-F4E92BCC13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3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1"/>
          <c:tx>
            <c:v>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1D7976F5-22DC-441B-A37A-5839D8C3A7F0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925-4BEA-B93A-1F934C59D6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8C9501-CCB0-42BB-9396-7A2F04AB5EE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925-4BEA-B93A-1F934C59D6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06B3D4E-FD7A-4821-95B5-3501DBAE1EF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925-4BEA-B93A-1F934C59D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'TPS Standartu analīze'!$L$2:$L$4</c:f>
              <c:numCache>
                <c:formatCode>General</c:formatCode>
                <c:ptCount val="3"/>
                <c:pt idx="0">
                  <c:v>402</c:v>
                </c:pt>
                <c:pt idx="1">
                  <c:v>523</c:v>
                </c:pt>
                <c:pt idx="2">
                  <c:v>1196</c:v>
                </c:pt>
              </c:numCache>
            </c:numRef>
          </c:xVal>
          <c:yVal>
            <c:numRef>
              <c:f>'TPS Standartu analīze'!$M$2:$M$4</c:f>
              <c:numCache>
                <c:formatCode>0.0%</c:formatCode>
                <c:ptCount val="3"/>
                <c:pt idx="0">
                  <c:v>2.2388059701492536E-2</c:v>
                </c:pt>
                <c:pt idx="1">
                  <c:v>0.04</c:v>
                </c:pt>
                <c:pt idx="2">
                  <c:v>2.6755852842809364E-2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'TPS Standartu analīze'!$B$2:$B$4</c15:f>
                <c15:dlblRangeCache>
                  <c:ptCount val="3"/>
                  <c:pt idx="0">
                    <c:v>S-ALD</c:v>
                  </c:pt>
                  <c:pt idx="1">
                    <c:v>AAT</c:v>
                  </c:pt>
                  <c:pt idx="2">
                    <c:v>ART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C925-4BEA-B93A-1F934C59D6C6}"/>
            </c:ext>
          </c:extLst>
        </c:ser>
        <c:ser>
          <c:idx val="2"/>
          <c:order val="2"/>
          <c:tx>
            <c:v>CL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98FA92E-C3B3-4241-ADD6-0B915C0F5C4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925-4BEA-B93A-1F934C59D6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894324F-72F5-4A4E-BA84-93F22E36E5E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925-4BEA-B93A-1F934C59D6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CB4CFA-17E8-4E58-A369-657581F2B19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925-4BEA-B93A-1F934C59D6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540FE3-6840-41E7-8C8B-3BF85B1E5BD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925-4BEA-B93A-1F934C59D6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BB99C4A-15CF-4619-B7CA-F6F57FBD0B0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925-4BEA-B93A-1F934C59D6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A615403-2929-41F7-BF0B-5DE6CCC718D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925-4BEA-B93A-1F934C59D6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3B046F-0AE3-4D74-93FB-BAE654CD81E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C925-4BEA-B93A-1F934C59D6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CA728D8C-31A0-4B85-A5A2-E223F04EE9F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C925-4BEA-B93A-1F934C59D6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D92FF32-C884-4CB7-926F-1E4FD79568D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925-4BEA-B93A-1F934C59D6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18D25A6-4C4A-4D7C-B7C7-E79C4F114C1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925-4BEA-B93A-1F934C59D6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0A4C3D4-F2E3-4FE2-8DF4-A72CD354476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925-4BEA-B93A-1F934C59D6C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FE76796B-CD3A-4BE1-AD1C-19D21BC6182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925-4BEA-B93A-1F934C59D6C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1E40C61-8A35-4CFD-A147-FC90751575D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925-4BEA-B93A-1F934C59D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'TPS Standartu analīze'!$L$8:$L$20</c:f>
              <c:numCache>
                <c:formatCode>General</c:formatCode>
                <c:ptCount val="13"/>
                <c:pt idx="0">
                  <c:v>294</c:v>
                </c:pt>
                <c:pt idx="1">
                  <c:v>582</c:v>
                </c:pt>
                <c:pt idx="2">
                  <c:v>50</c:v>
                </c:pt>
                <c:pt idx="3">
                  <c:v>34</c:v>
                </c:pt>
                <c:pt idx="4">
                  <c:v>42</c:v>
                </c:pt>
                <c:pt idx="5">
                  <c:v>72</c:v>
                </c:pt>
                <c:pt idx="6">
                  <c:v>8311</c:v>
                </c:pt>
                <c:pt idx="7">
                  <c:v>2722</c:v>
                </c:pt>
                <c:pt idx="8">
                  <c:v>1242</c:v>
                </c:pt>
                <c:pt idx="9">
                  <c:v>1248</c:v>
                </c:pt>
                <c:pt idx="10">
                  <c:v>1268</c:v>
                </c:pt>
                <c:pt idx="11">
                  <c:v>1784</c:v>
                </c:pt>
                <c:pt idx="12">
                  <c:v>120</c:v>
                </c:pt>
              </c:numCache>
            </c:numRef>
          </c:xVal>
          <c:yVal>
            <c:numRef>
              <c:f>'TPS Standartu analīze'!$M$8:$M$20</c:f>
              <c:numCache>
                <c:formatCode>0.0%</c:formatCode>
                <c:ptCount val="13"/>
                <c:pt idx="0">
                  <c:v>3.4013605442176874E-2</c:v>
                </c:pt>
                <c:pt idx="1">
                  <c:v>0.04</c:v>
                </c:pt>
                <c:pt idx="2">
                  <c:v>0</c:v>
                </c:pt>
                <c:pt idx="3">
                  <c:v>8.8235294117647065E-2</c:v>
                </c:pt>
                <c:pt idx="4">
                  <c:v>7.0000000000000007E-2</c:v>
                </c:pt>
                <c:pt idx="5">
                  <c:v>6.9444444444444448E-2</c:v>
                </c:pt>
                <c:pt idx="6">
                  <c:v>5.667188064011551E-2</c:v>
                </c:pt>
                <c:pt idx="7">
                  <c:v>5.6943423952975754E-2</c:v>
                </c:pt>
                <c:pt idx="8">
                  <c:v>0.03</c:v>
                </c:pt>
                <c:pt idx="9">
                  <c:v>0.03</c:v>
                </c:pt>
                <c:pt idx="10">
                  <c:v>5.362776025236593E-2</c:v>
                </c:pt>
                <c:pt idx="11">
                  <c:v>4.3721973094170405E-2</c:v>
                </c:pt>
                <c:pt idx="12">
                  <c:v>5.8333333333333334E-2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'TPS Standartu analīze'!$B$8:$B$20</c15:f>
                <c15:dlblRangeCache>
                  <c:ptCount val="13"/>
                  <c:pt idx="0">
                    <c:v>S-CLD</c:v>
                  </c:pt>
                  <c:pt idx="1">
                    <c:v>RAT</c:v>
                  </c:pt>
                  <c:pt idx="2">
                    <c:v>KAT</c:v>
                  </c:pt>
                  <c:pt idx="3">
                    <c:v>LAT</c:v>
                  </c:pt>
                  <c:pt idx="4">
                    <c:v>VAT</c:v>
                  </c:pt>
                  <c:pt idx="5">
                    <c:v>ZAT</c:v>
                  </c:pt>
                  <c:pt idx="6">
                    <c:v>RPT</c:v>
                  </c:pt>
                  <c:pt idx="7">
                    <c:v>RRT</c:v>
                  </c:pt>
                  <c:pt idx="8">
                    <c:v>KRT</c:v>
                  </c:pt>
                  <c:pt idx="9">
                    <c:v>LRT</c:v>
                  </c:pt>
                  <c:pt idx="10">
                    <c:v>VRT</c:v>
                  </c:pt>
                  <c:pt idx="11">
                    <c:v>ZRT</c:v>
                  </c:pt>
                  <c:pt idx="12">
                    <c:v>ELT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C925-4BEA-B93A-1F934C59D6C6}"/>
            </c:ext>
          </c:extLst>
        </c:ser>
        <c:ser>
          <c:idx val="3"/>
          <c:order val="3"/>
          <c:tx>
            <c:v>KL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7076DDC-FACC-46C1-A3B2-67D03ECC6EE3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C925-4BEA-B93A-1F934C59D6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C7443B-16D9-4CA1-9701-D8C593D588CD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925-4BEA-B93A-1F934C59D6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315D09-A103-44B7-A979-76B5C736A71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925-4BEA-B93A-1F934C59D6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1B5F5C9-AF20-47F0-B323-9DDCA34C133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C925-4BEA-B93A-1F934C59D6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DE4A5EF-2127-4EAA-A2A6-75022359CDE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C925-4BEA-B93A-1F934C59D6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0DA63D8-6868-45E2-9202-5616E784FB72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C925-4BEA-B93A-1F934C59D6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B24E623-0337-4EEC-A0DA-170F7F706B5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C925-4BEA-B93A-1F934C59D6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318C61-A8DC-4B3D-8D1F-DB2FA111E97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C925-4BEA-B93A-1F934C59D6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B74CB54-3B94-486C-9DDD-CD1A2365A75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C925-4BEA-B93A-1F934C59D6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A04D48A-7A4E-4F3E-BF0F-EAE5F8D45E5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C925-4BEA-B93A-1F934C59D6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300722A2-6F07-4520-AAB2-C4DB0172C1F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C925-4BEA-B93A-1F934C59D6C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3BEB4A1-7031-4949-9977-15B87A62F2C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C925-4BEA-B93A-1F934C59D6C6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4C5FCA78-948D-434E-842B-353B160F90F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C925-4BEA-B93A-1F934C59D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'TPS Standartu analīze'!$L$24:$L$36</c:f>
              <c:numCache>
                <c:formatCode>General</c:formatCode>
                <c:ptCount val="13"/>
                <c:pt idx="0">
                  <c:v>190</c:v>
                </c:pt>
                <c:pt idx="1">
                  <c:v>481</c:v>
                </c:pt>
                <c:pt idx="2">
                  <c:v>81</c:v>
                </c:pt>
                <c:pt idx="3">
                  <c:v>85</c:v>
                </c:pt>
                <c:pt idx="4">
                  <c:v>69</c:v>
                </c:pt>
                <c:pt idx="5">
                  <c:v>146</c:v>
                </c:pt>
                <c:pt idx="6">
                  <c:v>1847</c:v>
                </c:pt>
                <c:pt idx="7">
                  <c:v>291</c:v>
                </c:pt>
                <c:pt idx="8">
                  <c:v>224</c:v>
                </c:pt>
                <c:pt idx="9">
                  <c:v>724</c:v>
                </c:pt>
                <c:pt idx="10">
                  <c:v>340</c:v>
                </c:pt>
                <c:pt idx="11">
                  <c:v>590</c:v>
                </c:pt>
                <c:pt idx="12">
                  <c:v>224</c:v>
                </c:pt>
              </c:numCache>
            </c:numRef>
          </c:xVal>
          <c:yVal>
            <c:numRef>
              <c:f>'TPS Standartu analīze'!$M$24:$M$36</c:f>
              <c:numCache>
                <c:formatCode>0.0%</c:formatCode>
                <c:ptCount val="13"/>
                <c:pt idx="0">
                  <c:v>0</c:v>
                </c:pt>
                <c:pt idx="1">
                  <c:v>0.09</c:v>
                </c:pt>
                <c:pt idx="2">
                  <c:v>0</c:v>
                </c:pt>
                <c:pt idx="3">
                  <c:v>2.3529411764705882E-2</c:v>
                </c:pt>
                <c:pt idx="4">
                  <c:v>2.8985507246376812E-2</c:v>
                </c:pt>
                <c:pt idx="5">
                  <c:v>4.7945205479452052E-2</c:v>
                </c:pt>
                <c:pt idx="6">
                  <c:v>0.30427720628045479</c:v>
                </c:pt>
                <c:pt idx="7">
                  <c:v>8.247422680412371E-2</c:v>
                </c:pt>
                <c:pt idx="8">
                  <c:v>0.08</c:v>
                </c:pt>
                <c:pt idx="9">
                  <c:v>0.1699</c:v>
                </c:pt>
                <c:pt idx="10">
                  <c:v>4.7058823529411764E-2</c:v>
                </c:pt>
                <c:pt idx="11">
                  <c:v>0.14576271186440679</c:v>
                </c:pt>
                <c:pt idx="12">
                  <c:v>0.19642857142857142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'TPS Standartu analīze'!$B$24:$B$36</c15:f>
                <c15:dlblRangeCache>
                  <c:ptCount val="13"/>
                  <c:pt idx="0">
                    <c:v>S-KLD</c:v>
                  </c:pt>
                  <c:pt idx="1">
                    <c:v>RAT</c:v>
                  </c:pt>
                  <c:pt idx="2">
                    <c:v>KAT</c:v>
                  </c:pt>
                  <c:pt idx="3">
                    <c:v>LAT</c:v>
                  </c:pt>
                  <c:pt idx="4">
                    <c:v>VAT</c:v>
                  </c:pt>
                  <c:pt idx="5">
                    <c:v>ZAT</c:v>
                  </c:pt>
                  <c:pt idx="6">
                    <c:v>RPT</c:v>
                  </c:pt>
                  <c:pt idx="7">
                    <c:v>RRT</c:v>
                  </c:pt>
                  <c:pt idx="8">
                    <c:v>KRT</c:v>
                  </c:pt>
                  <c:pt idx="9">
                    <c:v>LRT</c:v>
                  </c:pt>
                  <c:pt idx="10">
                    <c:v>VRT</c:v>
                  </c:pt>
                  <c:pt idx="11">
                    <c:v>ZRT</c:v>
                  </c:pt>
                  <c:pt idx="12">
                    <c:v>ELT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F-C925-4BEA-B93A-1F934C59D6C6}"/>
            </c:ext>
          </c:extLst>
        </c:ser>
        <c:ser>
          <c:idx val="4"/>
          <c:order val="4"/>
          <c:tx>
            <c:v>APL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25400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D44645F0-96F0-451C-868F-90007894CC3D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C925-4BEA-B93A-1F934C59D6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0E6EC9-0A97-4DDE-8AB5-C83E44232D7C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C925-4BEA-B93A-1F934C59D6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2688DF8-AF81-4C77-BA2A-F014036B0038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C925-4BEA-B93A-1F934C59D6C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8F7B71-A43A-4DBA-A016-0E3BF54C34E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C925-4BEA-B93A-1F934C59D6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F8165E7-6D32-4BBD-B1C5-83CF317A96B7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C925-4BEA-B93A-1F934C59D6C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1D4071E-16B1-45A2-89EA-71C4773BB155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C925-4BEA-B93A-1F934C59D6C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2F02FDC-1420-4ECE-894A-A25E74CE073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C925-4BEA-B93A-1F934C59D6C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CA756BE-EE7A-431B-9FDD-272C7EB03B5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C925-4BEA-B93A-1F934C59D6C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D20B637-E2F7-454C-A84F-E863BA90756B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C925-4BEA-B93A-1F934C59D6C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7876F1A-9BFF-4D8A-8C91-76238228683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C925-4BEA-B93A-1F934C59D6C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DD35A13E-3094-42C6-8E16-B29ABDCCAFB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C925-4BEA-B93A-1F934C59D6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'TPS Standartu analīze'!$L$40:$L$50</c:f>
              <c:numCache>
                <c:formatCode>General</c:formatCode>
                <c:ptCount val="11"/>
                <c:pt idx="0">
                  <c:v>1</c:v>
                </c:pt>
                <c:pt idx="1">
                  <c:v>12</c:v>
                </c:pt>
                <c:pt idx="2">
                  <c:v>28</c:v>
                </c:pt>
                <c:pt idx="3">
                  <c:v>10</c:v>
                </c:pt>
                <c:pt idx="4">
                  <c:v>53</c:v>
                </c:pt>
                <c:pt idx="5">
                  <c:v>528</c:v>
                </c:pt>
                <c:pt idx="6">
                  <c:v>183</c:v>
                </c:pt>
                <c:pt idx="7">
                  <c:v>57</c:v>
                </c:pt>
                <c:pt idx="8">
                  <c:v>66</c:v>
                </c:pt>
                <c:pt idx="9">
                  <c:v>64</c:v>
                </c:pt>
                <c:pt idx="10">
                  <c:v>107</c:v>
                </c:pt>
              </c:numCache>
            </c:numRef>
          </c:xVal>
          <c:yVal>
            <c:numRef>
              <c:f>'TPS Standartu analīze'!$M$40:$M$50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7.575757575757576E-3</c:v>
                </c:pt>
                <c:pt idx="6">
                  <c:v>2.185792349726776E-2</c:v>
                </c:pt>
                <c:pt idx="7">
                  <c:v>0.02</c:v>
                </c:pt>
                <c:pt idx="8">
                  <c:v>6.0600000000000001E-2</c:v>
                </c:pt>
                <c:pt idx="9">
                  <c:v>0</c:v>
                </c:pt>
                <c:pt idx="10">
                  <c:v>9.3457943925233638E-3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'TPS Standartu analīze'!$B$40:$B$50</c15:f>
                <c15:dlblRangeCache>
                  <c:ptCount val="11"/>
                  <c:pt idx="0">
                    <c:v>RAT</c:v>
                  </c:pt>
                  <c:pt idx="1">
                    <c:v>KAT</c:v>
                  </c:pt>
                  <c:pt idx="2">
                    <c:v>LAT</c:v>
                  </c:pt>
                  <c:pt idx="3">
                    <c:v>VAT</c:v>
                  </c:pt>
                  <c:pt idx="4">
                    <c:v>ZAT</c:v>
                  </c:pt>
                  <c:pt idx="5">
                    <c:v>RPT</c:v>
                  </c:pt>
                  <c:pt idx="6">
                    <c:v>RRT</c:v>
                  </c:pt>
                  <c:pt idx="7">
                    <c:v>KRT</c:v>
                  </c:pt>
                  <c:pt idx="8">
                    <c:v>LRT</c:v>
                  </c:pt>
                  <c:pt idx="9">
                    <c:v>VRT</c:v>
                  </c:pt>
                  <c:pt idx="10">
                    <c:v>ZRT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B-C925-4BEA-B93A-1F934C59D6C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565390944"/>
        <c:axId val="156537558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visas lietas</c:v>
                </c:tx>
                <c:spPr>
                  <a:ln w="1905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('TPS Standartu analīze'!$L$2:$L$4,'TPS Standartu analīze'!$L$8:$L$20,'TPS Standartu analīze'!$L$24:$L$36,'TPS Standartu analīze'!$L$40:$L$50)</c15:sqref>
                        </c15:formulaRef>
                      </c:ext>
                    </c:extLst>
                    <c:numCache>
                      <c:formatCode>General</c:formatCode>
                      <c:ptCount val="40"/>
                      <c:pt idx="0">
                        <c:v>402</c:v>
                      </c:pt>
                      <c:pt idx="1">
                        <c:v>523</c:v>
                      </c:pt>
                      <c:pt idx="2">
                        <c:v>1196</c:v>
                      </c:pt>
                      <c:pt idx="3">
                        <c:v>294</c:v>
                      </c:pt>
                      <c:pt idx="4">
                        <c:v>582</c:v>
                      </c:pt>
                      <c:pt idx="5">
                        <c:v>50</c:v>
                      </c:pt>
                      <c:pt idx="6">
                        <c:v>34</c:v>
                      </c:pt>
                      <c:pt idx="7">
                        <c:v>42</c:v>
                      </c:pt>
                      <c:pt idx="8">
                        <c:v>72</c:v>
                      </c:pt>
                      <c:pt idx="9">
                        <c:v>8311</c:v>
                      </c:pt>
                      <c:pt idx="10">
                        <c:v>2722</c:v>
                      </c:pt>
                      <c:pt idx="11">
                        <c:v>1242</c:v>
                      </c:pt>
                      <c:pt idx="12">
                        <c:v>1248</c:v>
                      </c:pt>
                      <c:pt idx="13">
                        <c:v>1268</c:v>
                      </c:pt>
                      <c:pt idx="14">
                        <c:v>1784</c:v>
                      </c:pt>
                      <c:pt idx="15">
                        <c:v>120</c:v>
                      </c:pt>
                      <c:pt idx="16">
                        <c:v>190</c:v>
                      </c:pt>
                      <c:pt idx="17">
                        <c:v>481</c:v>
                      </c:pt>
                      <c:pt idx="18">
                        <c:v>81</c:v>
                      </c:pt>
                      <c:pt idx="19">
                        <c:v>85</c:v>
                      </c:pt>
                      <c:pt idx="20">
                        <c:v>69</c:v>
                      </c:pt>
                      <c:pt idx="21">
                        <c:v>146</c:v>
                      </c:pt>
                      <c:pt idx="22">
                        <c:v>1847</c:v>
                      </c:pt>
                      <c:pt idx="23">
                        <c:v>291</c:v>
                      </c:pt>
                      <c:pt idx="24">
                        <c:v>224</c:v>
                      </c:pt>
                      <c:pt idx="25">
                        <c:v>724</c:v>
                      </c:pt>
                      <c:pt idx="26">
                        <c:v>340</c:v>
                      </c:pt>
                      <c:pt idx="27">
                        <c:v>590</c:v>
                      </c:pt>
                      <c:pt idx="28">
                        <c:v>224</c:v>
                      </c:pt>
                      <c:pt idx="29">
                        <c:v>1</c:v>
                      </c:pt>
                      <c:pt idx="30">
                        <c:v>12</c:v>
                      </c:pt>
                      <c:pt idx="31">
                        <c:v>28</c:v>
                      </c:pt>
                      <c:pt idx="32">
                        <c:v>10</c:v>
                      </c:pt>
                      <c:pt idx="33">
                        <c:v>53</c:v>
                      </c:pt>
                      <c:pt idx="34">
                        <c:v>528</c:v>
                      </c:pt>
                      <c:pt idx="35">
                        <c:v>183</c:v>
                      </c:pt>
                      <c:pt idx="36">
                        <c:v>57</c:v>
                      </c:pt>
                      <c:pt idx="37">
                        <c:v>66</c:v>
                      </c:pt>
                      <c:pt idx="38">
                        <c:v>64</c:v>
                      </c:pt>
                      <c:pt idx="39">
                        <c:v>107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('TPS Standartu analīze'!$M$2:$M$4,'TPS Standartu analīze'!$M$8:$M$20,'TPS Standartu analīze'!$M$24:$M$36,'TPS Standartu analīze'!$M$40:$M$50)</c15:sqref>
                        </c15:formulaRef>
                      </c:ext>
                    </c:extLst>
                    <c:numCache>
                      <c:formatCode>0.0%</c:formatCode>
                      <c:ptCount val="40"/>
                      <c:pt idx="0">
                        <c:v>2.2388059701492536E-2</c:v>
                      </c:pt>
                      <c:pt idx="1">
                        <c:v>0.04</c:v>
                      </c:pt>
                      <c:pt idx="2">
                        <c:v>2.6755852842809364E-2</c:v>
                      </c:pt>
                      <c:pt idx="3">
                        <c:v>3.4013605442176874E-2</c:v>
                      </c:pt>
                      <c:pt idx="4">
                        <c:v>0.04</c:v>
                      </c:pt>
                      <c:pt idx="5">
                        <c:v>0</c:v>
                      </c:pt>
                      <c:pt idx="6">
                        <c:v>8.8235294117647065E-2</c:v>
                      </c:pt>
                      <c:pt idx="7">
                        <c:v>7.0000000000000007E-2</c:v>
                      </c:pt>
                      <c:pt idx="8">
                        <c:v>6.9444444444444448E-2</c:v>
                      </c:pt>
                      <c:pt idx="9">
                        <c:v>5.667188064011551E-2</c:v>
                      </c:pt>
                      <c:pt idx="10">
                        <c:v>5.6943423952975754E-2</c:v>
                      </c:pt>
                      <c:pt idx="11">
                        <c:v>0.03</c:v>
                      </c:pt>
                      <c:pt idx="12">
                        <c:v>0.03</c:v>
                      </c:pt>
                      <c:pt idx="13">
                        <c:v>5.362776025236593E-2</c:v>
                      </c:pt>
                      <c:pt idx="14">
                        <c:v>4.3721973094170405E-2</c:v>
                      </c:pt>
                      <c:pt idx="15">
                        <c:v>5.8333333333333334E-2</c:v>
                      </c:pt>
                      <c:pt idx="16">
                        <c:v>0</c:v>
                      </c:pt>
                      <c:pt idx="17">
                        <c:v>0.09</c:v>
                      </c:pt>
                      <c:pt idx="18">
                        <c:v>0</c:v>
                      </c:pt>
                      <c:pt idx="19">
                        <c:v>2.3529411764705882E-2</c:v>
                      </c:pt>
                      <c:pt idx="20">
                        <c:v>2.8985507246376812E-2</c:v>
                      </c:pt>
                      <c:pt idx="21">
                        <c:v>4.7945205479452052E-2</c:v>
                      </c:pt>
                      <c:pt idx="22">
                        <c:v>0.30427720628045479</c:v>
                      </c:pt>
                      <c:pt idx="23">
                        <c:v>8.247422680412371E-2</c:v>
                      </c:pt>
                      <c:pt idx="24">
                        <c:v>0.08</c:v>
                      </c:pt>
                      <c:pt idx="25">
                        <c:v>0.1699</c:v>
                      </c:pt>
                      <c:pt idx="26">
                        <c:v>4.7058823529411764E-2</c:v>
                      </c:pt>
                      <c:pt idx="27">
                        <c:v>0.14576271186440679</c:v>
                      </c:pt>
                      <c:pt idx="28">
                        <c:v>0.19642857142857142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7.575757575757576E-3</c:v>
                      </c:pt>
                      <c:pt idx="35">
                        <c:v>2.185792349726776E-2</c:v>
                      </c:pt>
                      <c:pt idx="36">
                        <c:v>0.02</c:v>
                      </c:pt>
                      <c:pt idx="37">
                        <c:v>6.0600000000000001E-2</c:v>
                      </c:pt>
                      <c:pt idx="38">
                        <c:v>0</c:v>
                      </c:pt>
                      <c:pt idx="39">
                        <c:v>9.3457943925233638E-3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2C-C925-4BEA-B93A-1F934C59D6C6}"/>
                  </c:ext>
                </c:extLst>
              </c15:ser>
            </c15:filteredScatterSeries>
          </c:ext>
        </c:extLst>
      </c:scatterChart>
      <c:valAx>
        <c:axId val="1565390944"/>
        <c:scaling>
          <c:logBase val="2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100" b="1"/>
                  <a:t>Lietu atlikums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65375584"/>
        <c:crosses val="autoZero"/>
        <c:crossBetween val="midCat"/>
      </c:valAx>
      <c:valAx>
        <c:axId val="15653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100" b="1"/>
                  <a:t>Ilsgtošo lietu (2g+) īpatsvars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65390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Ilgstošās administratīvās lietas (31.12.2025.)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analīze'!$M$1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analīze'!$M$2:$M$4</c:f>
              <c:numCache>
                <c:formatCode>0.0%</c:formatCode>
                <c:ptCount val="3"/>
                <c:pt idx="0">
                  <c:v>2.2388059701492536E-2</c:v>
                </c:pt>
                <c:pt idx="1">
                  <c:v>0.04</c:v>
                </c:pt>
                <c:pt idx="2">
                  <c:v>2.6755852842809364E-2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E9-4606-9791-9CCF830EFFC3}"/>
            </c:ext>
          </c:extLst>
        </c:ser>
        <c:ser>
          <c:idx val="1"/>
          <c:order val="1"/>
          <c:tx>
            <c:strRef>
              <c:f>'TPS Standartu analīze'!$N$1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analīze'!$B$2:$B$4</c:f>
              <c:strCache>
                <c:ptCount val="3"/>
                <c:pt idx="0">
                  <c:v>S-ALD</c:v>
                </c:pt>
                <c:pt idx="1">
                  <c:v>AAT</c:v>
                </c:pt>
                <c:pt idx="2">
                  <c:v>ART</c:v>
                </c:pt>
              </c:strCache>
            </c:strRef>
          </c:cat>
          <c:val>
            <c:numRef>
              <c:f>'TPS Standartu analīze'!$N$2:$N$4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E9-4606-9791-9CCF830EFF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Civillietu</a:t>
            </a:r>
            <a:r>
              <a:rPr lang="lv-LV" baseline="0"/>
              <a:t> izskatīšanas standarts (m)</a:t>
            </a:r>
            <a:endParaRPr lang="lv-L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analīze'!$C$8:$C$20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986-4A5C-800C-813FB1EC3E3C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analīze'!$D$8:$D$20</c:f>
              <c:numCache>
                <c:formatCode>0.0</c:formatCode>
                <c:ptCount val="13"/>
                <c:pt idx="0">
                  <c:v>7</c:v>
                </c:pt>
                <c:pt idx="1">
                  <c:v>6.8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8.1999999999999993</c:v>
                </c:pt>
                <c:pt idx="6">
                  <c:v>9.5</c:v>
                </c:pt>
                <c:pt idx="7">
                  <c:v>10</c:v>
                </c:pt>
                <c:pt idx="8">
                  <c:v>6</c:v>
                </c:pt>
                <c:pt idx="9">
                  <c:v>7</c:v>
                </c:pt>
                <c:pt idx="10">
                  <c:v>6</c:v>
                </c:pt>
                <c:pt idx="11">
                  <c:v>7</c:v>
                </c:pt>
                <c:pt idx="1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86-4A5C-800C-813FB1EC3E3C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analīze'!$E$8:$E$20</c:f>
              <c:numCache>
                <c:formatCode>0.0</c:formatCode>
                <c:ptCount val="13"/>
                <c:pt idx="0">
                  <c:v>4.8</c:v>
                </c:pt>
                <c:pt idx="1">
                  <c:v>7.5</c:v>
                </c:pt>
                <c:pt idx="2">
                  <c:v>6.2</c:v>
                </c:pt>
                <c:pt idx="3">
                  <c:v>5.6</c:v>
                </c:pt>
                <c:pt idx="4">
                  <c:v>6.3</c:v>
                </c:pt>
                <c:pt idx="5">
                  <c:v>8.5</c:v>
                </c:pt>
                <c:pt idx="6">
                  <c:v>10</c:v>
                </c:pt>
                <c:pt idx="7">
                  <c:v>8.8000000000000007</c:v>
                </c:pt>
                <c:pt idx="8">
                  <c:v>5.8</c:v>
                </c:pt>
                <c:pt idx="9">
                  <c:v>5.6</c:v>
                </c:pt>
                <c:pt idx="10">
                  <c:v>6</c:v>
                </c:pt>
                <c:pt idx="11">
                  <c:v>5.9</c:v>
                </c:pt>
                <c:pt idx="1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86-4A5C-800C-813FB1EC3E3C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analīze'!$F$8:$F$20</c:f>
              <c:numCache>
                <c:formatCode>0.0</c:formatCode>
                <c:ptCount val="13"/>
                <c:pt idx="0">
                  <c:v>7</c:v>
                </c:pt>
                <c:pt idx="1">
                  <c:v>6.8</c:v>
                </c:pt>
                <c:pt idx="2">
                  <c:v>6</c:v>
                </c:pt>
                <c:pt idx="3">
                  <c:v>5.5</c:v>
                </c:pt>
                <c:pt idx="4">
                  <c:v>5</c:v>
                </c:pt>
                <c:pt idx="5">
                  <c:v>8.5</c:v>
                </c:pt>
                <c:pt idx="6">
                  <c:v>13.5</c:v>
                </c:pt>
                <c:pt idx="7">
                  <c:v>11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6-4A5C-800C-813FB1EC3E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3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Ilgstošās civillietas (31.12.2025.)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analīze'!$M$1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analīze'!$M$8:$M$20</c:f>
              <c:numCache>
                <c:formatCode>0.0%</c:formatCode>
                <c:ptCount val="13"/>
                <c:pt idx="0">
                  <c:v>3.4013605442176874E-2</c:v>
                </c:pt>
                <c:pt idx="1">
                  <c:v>0.04</c:v>
                </c:pt>
                <c:pt idx="2">
                  <c:v>0</c:v>
                </c:pt>
                <c:pt idx="3">
                  <c:v>8.8235294117647065E-2</c:v>
                </c:pt>
                <c:pt idx="4">
                  <c:v>7.0000000000000007E-2</c:v>
                </c:pt>
                <c:pt idx="5">
                  <c:v>6.9444444444444448E-2</c:v>
                </c:pt>
                <c:pt idx="6">
                  <c:v>5.667188064011551E-2</c:v>
                </c:pt>
                <c:pt idx="7">
                  <c:v>5.6943423952975754E-2</c:v>
                </c:pt>
                <c:pt idx="8">
                  <c:v>0.03</c:v>
                </c:pt>
                <c:pt idx="9">
                  <c:v>0.03</c:v>
                </c:pt>
                <c:pt idx="10">
                  <c:v>5.362776025236593E-2</c:v>
                </c:pt>
                <c:pt idx="11">
                  <c:v>4.3721973094170405E-2</c:v>
                </c:pt>
                <c:pt idx="12">
                  <c:v>5.8333333333333334E-2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7-4036-9F3C-A65B36BE99CB}"/>
            </c:ext>
          </c:extLst>
        </c:ser>
        <c:ser>
          <c:idx val="1"/>
          <c:order val="1"/>
          <c:tx>
            <c:strRef>
              <c:f>'TPS Standartu analīze'!$N$1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analīze'!$B$8:$B$20</c:f>
              <c:strCache>
                <c:ptCount val="13"/>
                <c:pt idx="0">
                  <c:v>S-CLD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analīze'!$N$8:$N$20</c:f>
              <c:numCache>
                <c:formatCode>0.0%</c:formatCode>
                <c:ptCount val="13"/>
                <c:pt idx="0">
                  <c:v>0</c:v>
                </c:pt>
                <c:pt idx="1">
                  <c:v>0.01</c:v>
                </c:pt>
                <c:pt idx="2">
                  <c:v>0</c:v>
                </c:pt>
                <c:pt idx="3">
                  <c:v>2.9411764705882353E-2</c:v>
                </c:pt>
                <c:pt idx="4">
                  <c:v>2.3809523809523808E-2</c:v>
                </c:pt>
                <c:pt idx="5">
                  <c:v>2.7777777777777776E-2</c:v>
                </c:pt>
                <c:pt idx="6">
                  <c:v>9.9867645289375521E-3</c:v>
                </c:pt>
                <c:pt idx="7">
                  <c:v>8.0822924320352683E-3</c:v>
                </c:pt>
                <c:pt idx="8">
                  <c:v>0.01</c:v>
                </c:pt>
                <c:pt idx="9">
                  <c:v>1.1599999999999999E-2</c:v>
                </c:pt>
                <c:pt idx="10">
                  <c:v>3.9432176656151417E-3</c:v>
                </c:pt>
                <c:pt idx="11">
                  <c:v>1.0650224215246636E-2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27-4036-9F3C-A65B36BE99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0"/>
              <a:t>Krimināllietu</a:t>
            </a:r>
            <a:r>
              <a:rPr lang="lv-LV" b="0" baseline="0"/>
              <a:t> izskatīšanas standarts (m)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analīze'!$C$24:$C$36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9549-4365-ADE8-36D3CC059E1A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analīze'!$D$24:$D$36</c:f>
              <c:numCache>
                <c:formatCode>0.0</c:formatCode>
                <c:ptCount val="13"/>
                <c:pt idx="0">
                  <c:v>4.0999999999999996</c:v>
                </c:pt>
                <c:pt idx="1">
                  <c:v>12</c:v>
                </c:pt>
                <c:pt idx="2">
                  <c:v>4.5</c:v>
                </c:pt>
                <c:pt idx="3">
                  <c:v>6</c:v>
                </c:pt>
                <c:pt idx="4">
                  <c:v>4</c:v>
                </c:pt>
                <c:pt idx="5">
                  <c:v>6.3</c:v>
                </c:pt>
                <c:pt idx="6">
                  <c:v>16</c:v>
                </c:pt>
                <c:pt idx="7">
                  <c:v>9</c:v>
                </c:pt>
                <c:pt idx="8">
                  <c:v>6</c:v>
                </c:pt>
                <c:pt idx="9">
                  <c:v>11</c:v>
                </c:pt>
                <c:pt idx="10">
                  <c:v>7</c:v>
                </c:pt>
                <c:pt idx="11">
                  <c:v>8</c:v>
                </c:pt>
                <c:pt idx="12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49-4365-ADE8-36D3CC059E1A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analīze'!$E$24:$E$36</c:f>
              <c:numCache>
                <c:formatCode>0.0</c:formatCode>
                <c:ptCount val="13"/>
                <c:pt idx="0">
                  <c:v>4.9000000000000004</c:v>
                </c:pt>
                <c:pt idx="1">
                  <c:v>7.1</c:v>
                </c:pt>
                <c:pt idx="2">
                  <c:v>4.4000000000000004</c:v>
                </c:pt>
                <c:pt idx="3">
                  <c:v>4.9000000000000004</c:v>
                </c:pt>
                <c:pt idx="4">
                  <c:v>5</c:v>
                </c:pt>
                <c:pt idx="5">
                  <c:v>7</c:v>
                </c:pt>
                <c:pt idx="6">
                  <c:v>10.8</c:v>
                </c:pt>
                <c:pt idx="7">
                  <c:v>6.3</c:v>
                </c:pt>
                <c:pt idx="8">
                  <c:v>4</c:v>
                </c:pt>
                <c:pt idx="9">
                  <c:v>7.8</c:v>
                </c:pt>
                <c:pt idx="10">
                  <c:v>5.3</c:v>
                </c:pt>
                <c:pt idx="11">
                  <c:v>6.5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49-4365-ADE8-36D3CC059E1A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analīze'!$F$24:$F$36</c:f>
              <c:numCache>
                <c:formatCode>0.0</c:formatCode>
                <c:ptCount val="13"/>
                <c:pt idx="0">
                  <c:v>4.0999999999999996</c:v>
                </c:pt>
                <c:pt idx="1">
                  <c:v>12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  <c:pt idx="5">
                  <c:v>7</c:v>
                </c:pt>
                <c:pt idx="6">
                  <c:v>18</c:v>
                </c:pt>
                <c:pt idx="7">
                  <c:v>9</c:v>
                </c:pt>
                <c:pt idx="8">
                  <c:v>5</c:v>
                </c:pt>
                <c:pt idx="9">
                  <c:v>11</c:v>
                </c:pt>
                <c:pt idx="10">
                  <c:v>8</c:v>
                </c:pt>
                <c:pt idx="11">
                  <c:v>8</c:v>
                </c:pt>
                <c:pt idx="12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49-4365-ADE8-36D3CC059E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3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Ilgstošās krimināllietas (31.12.2025.)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analīze'!$M$1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analīze'!$M$24:$M$36</c:f>
              <c:numCache>
                <c:formatCode>0.0%</c:formatCode>
                <c:ptCount val="13"/>
                <c:pt idx="0">
                  <c:v>0</c:v>
                </c:pt>
                <c:pt idx="1">
                  <c:v>0.09</c:v>
                </c:pt>
                <c:pt idx="2">
                  <c:v>2.4691358024691357E-2</c:v>
                </c:pt>
                <c:pt idx="3">
                  <c:v>2.3529411764705882E-2</c:v>
                </c:pt>
                <c:pt idx="4">
                  <c:v>2.8985507246376812E-2</c:v>
                </c:pt>
                <c:pt idx="5">
                  <c:v>4.7945205479452052E-2</c:v>
                </c:pt>
                <c:pt idx="6">
                  <c:v>0.30427720628045479</c:v>
                </c:pt>
                <c:pt idx="7">
                  <c:v>8.247422680412371E-2</c:v>
                </c:pt>
                <c:pt idx="8">
                  <c:v>0.08</c:v>
                </c:pt>
                <c:pt idx="9">
                  <c:v>0.1699</c:v>
                </c:pt>
                <c:pt idx="10">
                  <c:v>4.7058823529411764E-2</c:v>
                </c:pt>
                <c:pt idx="11">
                  <c:v>0.14576271186440679</c:v>
                </c:pt>
                <c:pt idx="12">
                  <c:v>0.19642857142857142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8-4B51-8510-2551BF9B115A}"/>
            </c:ext>
          </c:extLst>
        </c:ser>
        <c:ser>
          <c:idx val="1"/>
          <c:order val="1"/>
          <c:tx>
            <c:strRef>
              <c:f>'TPS Standartu analīze'!$N$1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analīze'!$B$24:$B$36</c:f>
              <c:strCache>
                <c:ptCount val="13"/>
                <c:pt idx="0">
                  <c:v>S-KLD</c:v>
                </c:pt>
                <c:pt idx="1">
                  <c:v>RAT</c:v>
                </c:pt>
                <c:pt idx="2">
                  <c:v>KAT</c:v>
                </c:pt>
                <c:pt idx="3">
                  <c:v>LAT</c:v>
                </c:pt>
                <c:pt idx="4">
                  <c:v>VAT</c:v>
                </c:pt>
                <c:pt idx="5">
                  <c:v>ZAT</c:v>
                </c:pt>
                <c:pt idx="6">
                  <c:v>RPT</c:v>
                </c:pt>
                <c:pt idx="7">
                  <c:v>RRT</c:v>
                </c:pt>
                <c:pt idx="8">
                  <c:v>KRT</c:v>
                </c:pt>
                <c:pt idx="9">
                  <c:v>LRT</c:v>
                </c:pt>
                <c:pt idx="10">
                  <c:v>VRT</c:v>
                </c:pt>
                <c:pt idx="11">
                  <c:v>ZRT</c:v>
                </c:pt>
                <c:pt idx="12">
                  <c:v>ELT</c:v>
                </c:pt>
              </c:strCache>
            </c:strRef>
          </c:cat>
          <c:val>
            <c:numRef>
              <c:f>'TPS Standartu analīze'!$N$24:$N$36</c:f>
              <c:numCache>
                <c:formatCode>0.0%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6.8965517241379309E-3</c:v>
                </c:pt>
                <c:pt idx="6">
                  <c:v>0.12780656303972365</c:v>
                </c:pt>
                <c:pt idx="7">
                  <c:v>2.0618556701030927E-2</c:v>
                </c:pt>
                <c:pt idx="8">
                  <c:v>0</c:v>
                </c:pt>
                <c:pt idx="9">
                  <c:v>6.2199999999999998E-2</c:v>
                </c:pt>
                <c:pt idx="10">
                  <c:v>1.4705882352941176E-2</c:v>
                </c:pt>
                <c:pt idx="11">
                  <c:v>2.7118644067796609E-2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58-4B51-8510-2551BF9B1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200" b="1"/>
              <a:t>Administratīvo pārkāpumu lietu</a:t>
            </a:r>
            <a:r>
              <a:rPr lang="lv-LV" sz="1200" b="1" baseline="0"/>
              <a:t> izskatīšanas standarts (m)</a:t>
            </a:r>
            <a:endParaRPr lang="lv-LV" sz="1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analīze'!$C$1</c:f>
              <c:strCache>
                <c:ptCount val="1"/>
                <c:pt idx="0">
                  <c:v>Standarts 2023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  <c:extLst xmlns:c15="http://schemas.microsoft.com/office/drawing/2012/chart"/>
            </c:strRef>
          </c:cat>
          <c:val>
            <c:numRef>
              <c:f>'TPS Standartu analīze'!$C$40:$C$50</c:f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F39-4321-8169-B37BEE700CE7}"/>
            </c:ext>
          </c:extLst>
        </c:ser>
        <c:ser>
          <c:idx val="1"/>
          <c:order val="1"/>
          <c:tx>
            <c:strRef>
              <c:f>'TPS Standartu analīze'!$D$1</c:f>
              <c:strCache>
                <c:ptCount val="1"/>
                <c:pt idx="0">
                  <c:v>Standarts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analīze'!$D$40:$D$50</c:f>
              <c:numCache>
                <c:formatCode>0.0</c:formatCode>
                <c:ptCount val="11"/>
                <c:pt idx="0">
                  <c:v>5</c:v>
                </c:pt>
                <c:pt idx="1">
                  <c:v>2.2000000000000002</c:v>
                </c:pt>
                <c:pt idx="2">
                  <c:v>2.6</c:v>
                </c:pt>
                <c:pt idx="3">
                  <c:v>2</c:v>
                </c:pt>
                <c:pt idx="4">
                  <c:v>4.3</c:v>
                </c:pt>
                <c:pt idx="5">
                  <c:v>5.5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39-4321-8169-B37BEE700CE7}"/>
            </c:ext>
          </c:extLst>
        </c:ser>
        <c:ser>
          <c:idx val="2"/>
          <c:order val="2"/>
          <c:tx>
            <c:strRef>
              <c:f>'TPS Standartu analīze'!$E$1</c:f>
              <c:strCache>
                <c:ptCount val="1"/>
                <c:pt idx="0">
                  <c:v>Izpilde 2025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analīze'!$E$40:$E$50</c:f>
              <c:numCache>
                <c:formatCode>0.0</c:formatCode>
                <c:ptCount val="11"/>
                <c:pt idx="0">
                  <c:v>8</c:v>
                </c:pt>
                <c:pt idx="1">
                  <c:v>2.6</c:v>
                </c:pt>
                <c:pt idx="2">
                  <c:v>4.3</c:v>
                </c:pt>
                <c:pt idx="3">
                  <c:v>3.9</c:v>
                </c:pt>
                <c:pt idx="4">
                  <c:v>4.7</c:v>
                </c:pt>
                <c:pt idx="5">
                  <c:v>5.4</c:v>
                </c:pt>
                <c:pt idx="6">
                  <c:v>5.3</c:v>
                </c:pt>
                <c:pt idx="7">
                  <c:v>2.9</c:v>
                </c:pt>
                <c:pt idx="8">
                  <c:v>4.4000000000000004</c:v>
                </c:pt>
                <c:pt idx="9">
                  <c:v>2.7</c:v>
                </c:pt>
                <c:pt idx="10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9-4321-8169-B37BEE700CE7}"/>
            </c:ext>
          </c:extLst>
        </c:ser>
        <c:ser>
          <c:idx val="3"/>
          <c:order val="3"/>
          <c:tx>
            <c:strRef>
              <c:f>'TPS Standartu analīze'!$F$1</c:f>
              <c:strCache>
                <c:ptCount val="1"/>
                <c:pt idx="0">
                  <c:v>Standarts 2026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analīze'!$F$40:$F$50</c:f>
              <c:numCache>
                <c:formatCode>0.0</c:formatCode>
                <c:ptCount val="11"/>
                <c:pt idx="0">
                  <c:v>5</c:v>
                </c:pt>
                <c:pt idx="1">
                  <c:v>2.5</c:v>
                </c:pt>
                <c:pt idx="2">
                  <c:v>5</c:v>
                </c:pt>
                <c:pt idx="3">
                  <c:v>3</c:v>
                </c:pt>
                <c:pt idx="4">
                  <c:v>4.7</c:v>
                </c:pt>
                <c:pt idx="5">
                  <c:v>7.5</c:v>
                </c:pt>
                <c:pt idx="6">
                  <c:v>10</c:v>
                </c:pt>
                <c:pt idx="7">
                  <c:v>3</c:v>
                </c:pt>
                <c:pt idx="8">
                  <c:v>7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39-4321-8169-B37BEE700C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  <c:extLst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3"/>
        <c:minorUnit val="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Ilgstošās</a:t>
            </a:r>
            <a:r>
              <a:rPr lang="lv-LV" baseline="0"/>
              <a:t> a</a:t>
            </a:r>
            <a:r>
              <a:rPr lang="lv-LV"/>
              <a:t>dministratīvo pārkāpumu lietas (31.12.2025.)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'TPS Standartu analīze'!$M$1</c:f>
              <c:strCache>
                <c:ptCount val="1"/>
                <c:pt idx="0">
                  <c:v>Ilgstošās lietas 2g+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analīze'!$M$40:$M$50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7.575757575757576E-3</c:v>
                </c:pt>
                <c:pt idx="6">
                  <c:v>2.185792349726776E-2</c:v>
                </c:pt>
                <c:pt idx="7">
                  <c:v>0.02</c:v>
                </c:pt>
                <c:pt idx="8">
                  <c:v>6.0600000000000001E-2</c:v>
                </c:pt>
                <c:pt idx="9">
                  <c:v>0</c:v>
                </c:pt>
                <c:pt idx="10">
                  <c:v>9.3457943925233638E-3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B-4ECD-ADDE-6E9C8DAADC47}"/>
            </c:ext>
          </c:extLst>
        </c:ser>
        <c:ser>
          <c:idx val="1"/>
          <c:order val="1"/>
          <c:tx>
            <c:strRef>
              <c:f>'TPS Standartu analīze'!$N$1</c:f>
              <c:strCache>
                <c:ptCount val="1"/>
                <c:pt idx="0">
                  <c:v>Ilgstošās lietas 5g+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0B-4ECD-ADDE-6E9C8DAAD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'TPS Standartu analīze'!$B$40:$B$50</c:f>
              <c:strCache>
                <c:ptCount val="11"/>
                <c:pt idx="0">
                  <c:v>RAT</c:v>
                </c:pt>
                <c:pt idx="1">
                  <c:v>KAT</c:v>
                </c:pt>
                <c:pt idx="2">
                  <c:v>LAT</c:v>
                </c:pt>
                <c:pt idx="3">
                  <c:v>VAT</c:v>
                </c:pt>
                <c:pt idx="4">
                  <c:v>ZAT</c:v>
                </c:pt>
                <c:pt idx="5">
                  <c:v>RPT</c:v>
                </c:pt>
                <c:pt idx="6">
                  <c:v>RRT</c:v>
                </c:pt>
                <c:pt idx="7">
                  <c:v>KRT</c:v>
                </c:pt>
                <c:pt idx="8">
                  <c:v>LRT</c:v>
                </c:pt>
                <c:pt idx="9">
                  <c:v>VRT</c:v>
                </c:pt>
                <c:pt idx="10">
                  <c:v>ZRT</c:v>
                </c:pt>
              </c:strCache>
            </c:strRef>
          </c:cat>
          <c:val>
            <c:numRef>
              <c:f>'TPS Standartu analīze'!$N$40:$N$50</c:f>
              <c:numCache>
                <c:formatCode>0.0%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1.52E-2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B-4ECD-ADDE-6E9C8DAAD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382992"/>
        <c:axId val="250385072"/>
      </c:barChart>
      <c:catAx>
        <c:axId val="25038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5072"/>
        <c:crosses val="autoZero"/>
        <c:auto val="1"/>
        <c:lblAlgn val="ctr"/>
        <c:lblOffset val="100"/>
        <c:noMultiLvlLbl val="0"/>
      </c:catAx>
      <c:valAx>
        <c:axId val="250385072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50382992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b="1" dirty="0"/>
              <a:t>Vidējie termiņi un standarti katrā nozarē 2025 /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0235802383109191"/>
          <c:y val="0.14788377509186093"/>
          <c:w val="0.87290743966738671"/>
          <c:h val="0.75786305078799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'TPS Standartu analīze'!$AJ$7</c:f>
              <c:strCache>
                <c:ptCount val="1"/>
                <c:pt idx="0">
                  <c:v>Pirmā inst. (vid.)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analīze'!$AH$8:$AI$22</c:f>
              <c:multiLvlStrCache>
                <c:ptCount val="15"/>
                <c:lvl>
                  <c:pt idx="0">
                    <c:v>standarts 2025</c:v>
                  </c:pt>
                  <c:pt idx="1">
                    <c:v>izpilde 2025</c:v>
                  </c:pt>
                  <c:pt idx="2">
                    <c:v>standarts 2026</c:v>
                  </c:pt>
                  <c:pt idx="4">
                    <c:v>standarts 2025</c:v>
                  </c:pt>
                  <c:pt idx="5">
                    <c:v>izpilde 2025</c:v>
                  </c:pt>
                  <c:pt idx="6">
                    <c:v>standarts 2026</c:v>
                  </c:pt>
                  <c:pt idx="8">
                    <c:v>standarts 2025</c:v>
                  </c:pt>
                  <c:pt idx="9">
                    <c:v>izpilde 2025</c:v>
                  </c:pt>
                  <c:pt idx="10">
                    <c:v>standarts 2026</c:v>
                  </c:pt>
                  <c:pt idx="12">
                    <c:v>standarts 2025</c:v>
                  </c:pt>
                  <c:pt idx="13">
                    <c:v>izpilde 2025</c:v>
                  </c:pt>
                  <c:pt idx="14">
                    <c:v>standarts 2026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analīze'!$AJ$8:$AJ$22</c:f>
              <c:numCache>
                <c:formatCode>0.0</c:formatCode>
                <c:ptCount val="15"/>
                <c:pt idx="0">
                  <c:v>9</c:v>
                </c:pt>
                <c:pt idx="1">
                  <c:v>7.1</c:v>
                </c:pt>
                <c:pt idx="2">
                  <c:v>9</c:v>
                </c:pt>
                <c:pt idx="4">
                  <c:v>7.7142857142857144</c:v>
                </c:pt>
                <c:pt idx="5">
                  <c:v>7.4142857142857155</c:v>
                </c:pt>
                <c:pt idx="6">
                  <c:v>8.8571428571428577</c:v>
                </c:pt>
                <c:pt idx="8">
                  <c:v>9.5285714285714285</c:v>
                </c:pt>
                <c:pt idx="9">
                  <c:v>7.3857142857142861</c:v>
                </c:pt>
                <c:pt idx="10">
                  <c:v>10.185714285714285</c:v>
                </c:pt>
                <c:pt idx="12">
                  <c:v>5.333333333333333</c:v>
                </c:pt>
                <c:pt idx="13">
                  <c:v>4.083333333333333</c:v>
                </c:pt>
                <c:pt idx="14">
                  <c:v>6.083333333333333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7-4D84-9E8F-3AE605BAE1D2}"/>
            </c:ext>
          </c:extLst>
        </c:ser>
        <c:ser>
          <c:idx val="1"/>
          <c:order val="1"/>
          <c:tx>
            <c:strRef>
              <c:f>'TPS Standartu analīze'!$AK$7</c:f>
              <c:strCache>
                <c:ptCount val="1"/>
                <c:pt idx="0">
                  <c:v>Apelācija (vid.)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analīze'!$AH$8:$AI$22</c:f>
              <c:multiLvlStrCache>
                <c:ptCount val="15"/>
                <c:lvl>
                  <c:pt idx="0">
                    <c:v>standarts 2025</c:v>
                  </c:pt>
                  <c:pt idx="1">
                    <c:v>izpilde 2025</c:v>
                  </c:pt>
                  <c:pt idx="2">
                    <c:v>standarts 2026</c:v>
                  </c:pt>
                  <c:pt idx="4">
                    <c:v>standarts 2025</c:v>
                  </c:pt>
                  <c:pt idx="5">
                    <c:v>izpilde 2025</c:v>
                  </c:pt>
                  <c:pt idx="6">
                    <c:v>standarts 2026</c:v>
                  </c:pt>
                  <c:pt idx="8">
                    <c:v>standarts 2025</c:v>
                  </c:pt>
                  <c:pt idx="9">
                    <c:v>izpilde 2025</c:v>
                  </c:pt>
                  <c:pt idx="10">
                    <c:v>standarts 2026</c:v>
                  </c:pt>
                  <c:pt idx="12">
                    <c:v>standarts 2025</c:v>
                  </c:pt>
                  <c:pt idx="13">
                    <c:v>izpilde 2025</c:v>
                  </c:pt>
                  <c:pt idx="14">
                    <c:v>standarts 2026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analīze'!$AK$8:$AK$22</c:f>
              <c:numCache>
                <c:formatCode>0.0</c:formatCode>
                <c:ptCount val="15"/>
                <c:pt idx="0">
                  <c:v>10</c:v>
                </c:pt>
                <c:pt idx="1">
                  <c:v>10.8</c:v>
                </c:pt>
                <c:pt idx="2">
                  <c:v>10</c:v>
                </c:pt>
                <c:pt idx="4">
                  <c:v>5.8</c:v>
                </c:pt>
                <c:pt idx="5">
                  <c:v>6.8199999999999985</c:v>
                </c:pt>
                <c:pt idx="6">
                  <c:v>6.36</c:v>
                </c:pt>
                <c:pt idx="8">
                  <c:v>6.56</c:v>
                </c:pt>
                <c:pt idx="9">
                  <c:v>5.68</c:v>
                </c:pt>
                <c:pt idx="10">
                  <c:v>7.6</c:v>
                </c:pt>
                <c:pt idx="12">
                  <c:v>3.22</c:v>
                </c:pt>
                <c:pt idx="13">
                  <c:v>4.6999999999999993</c:v>
                </c:pt>
                <c:pt idx="14">
                  <c:v>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7-4D84-9E8F-3AE605BAE1D2}"/>
            </c:ext>
          </c:extLst>
        </c:ser>
        <c:ser>
          <c:idx val="2"/>
          <c:order val="5"/>
          <c:tx>
            <c:strRef>
              <c:f>'TPS Standartu analīze'!$AL$7</c:f>
              <c:strCache>
                <c:ptCount val="1"/>
                <c:pt idx="0">
                  <c:v>Kasācija (vid.)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'TPS Standartu analīze'!$AH$8:$AI$22</c:f>
              <c:multiLvlStrCache>
                <c:ptCount val="15"/>
                <c:lvl>
                  <c:pt idx="0">
                    <c:v>standarts 2025</c:v>
                  </c:pt>
                  <c:pt idx="1">
                    <c:v>izpilde 2025</c:v>
                  </c:pt>
                  <c:pt idx="2">
                    <c:v>standarts 2026</c:v>
                  </c:pt>
                  <c:pt idx="4">
                    <c:v>standarts 2025</c:v>
                  </c:pt>
                  <c:pt idx="5">
                    <c:v>izpilde 2025</c:v>
                  </c:pt>
                  <c:pt idx="6">
                    <c:v>standarts 2026</c:v>
                  </c:pt>
                  <c:pt idx="8">
                    <c:v>standarts 2025</c:v>
                  </c:pt>
                  <c:pt idx="9">
                    <c:v>izpilde 2025</c:v>
                  </c:pt>
                  <c:pt idx="10">
                    <c:v>standarts 2026</c:v>
                  </c:pt>
                  <c:pt idx="12">
                    <c:v>standarts 2025</c:v>
                  </c:pt>
                  <c:pt idx="13">
                    <c:v>izpilde 2025</c:v>
                  </c:pt>
                  <c:pt idx="14">
                    <c:v>standarts 2026</c:v>
                  </c:pt>
                </c:lvl>
                <c:lvl>
                  <c:pt idx="0">
                    <c:v>AL</c:v>
                  </c:pt>
                  <c:pt idx="3">
                    <c:v> </c:v>
                  </c:pt>
                  <c:pt idx="4">
                    <c:v>CL</c:v>
                  </c:pt>
                  <c:pt idx="7">
                    <c:v> </c:v>
                  </c:pt>
                  <c:pt idx="8">
                    <c:v>KL</c:v>
                  </c:pt>
                  <c:pt idx="11">
                    <c:v> </c:v>
                  </c:pt>
                  <c:pt idx="12">
                    <c:v>APL</c:v>
                  </c:pt>
                </c:lvl>
              </c:multiLvlStrCache>
            </c:multiLvlStrRef>
          </c:cat>
          <c:val>
            <c:numRef>
              <c:f>'TPS Standartu analīze'!$AL$8:$AL$22</c:f>
              <c:numCache>
                <c:formatCode>0.0</c:formatCode>
                <c:ptCount val="15"/>
                <c:pt idx="0">
                  <c:v>11.7</c:v>
                </c:pt>
                <c:pt idx="1">
                  <c:v>11.9</c:v>
                </c:pt>
                <c:pt idx="2">
                  <c:v>11.7</c:v>
                </c:pt>
                <c:pt idx="4">
                  <c:v>7</c:v>
                </c:pt>
                <c:pt idx="5">
                  <c:v>4.8</c:v>
                </c:pt>
                <c:pt idx="6">
                  <c:v>7</c:v>
                </c:pt>
                <c:pt idx="8">
                  <c:v>4.0999999999999996</c:v>
                </c:pt>
                <c:pt idx="9">
                  <c:v>4.9000000000000004</c:v>
                </c:pt>
                <c:pt idx="1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7-4D84-9E8F-3AE605BAE1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37910159"/>
        <c:axId val="1540636447"/>
        <c:extLst>
          <c:ext xmlns:c15="http://schemas.microsoft.com/office/drawing/2012/chart" uri="{02D57815-91ED-43cb-92C2-25804820EDAC}">
            <c15:filteredBar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'TPS Standartu analīze'!$AM$7</c15:sqref>
                        </c15:formulaRef>
                      </c:ext>
                    </c:extLst>
                    <c:strCache>
                      <c:ptCount val="1"/>
                      <c:pt idx="0">
                        <c:v>Kasācija (rīcības sēde)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'TPS Standartu analīze'!$AM$8:$AM$18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6</c:v>
                      </c:pt>
                      <c:pt idx="1">
                        <c:v>5.3</c:v>
                      </c:pt>
                      <c:pt idx="2">
                        <c:v>6</c:v>
                      </c:pt>
                      <c:pt idx="4">
                        <c:v>5</c:v>
                      </c:pt>
                      <c:pt idx="5">
                        <c:v>3.4</c:v>
                      </c:pt>
                      <c:pt idx="6">
                        <c:v>5</c:v>
                      </c:pt>
                      <c:pt idx="8">
                        <c:v>3</c:v>
                      </c:pt>
                      <c:pt idx="9">
                        <c:v>3</c:v>
                      </c:pt>
                      <c:pt idx="10">
                        <c:v>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497-4D84-9E8F-3AE605BAE1D2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analīze'!$AN$7</c15:sqref>
                        </c15:formulaRef>
                      </c:ext>
                    </c:extLst>
                    <c:strCache>
                      <c:ptCount val="1"/>
                      <c:pt idx="0">
                        <c:v>Kāsācija (spriedums)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analīze'!$AN$8:$AN$18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18</c:v>
                      </c:pt>
                      <c:pt idx="1">
                        <c:v>18.899999999999999</c:v>
                      </c:pt>
                      <c:pt idx="2">
                        <c:v>18</c:v>
                      </c:pt>
                      <c:pt idx="4">
                        <c:v>13</c:v>
                      </c:pt>
                      <c:pt idx="5">
                        <c:v>12.1</c:v>
                      </c:pt>
                      <c:pt idx="6">
                        <c:v>13</c:v>
                      </c:pt>
                      <c:pt idx="8">
                        <c:v>9</c:v>
                      </c:pt>
                      <c:pt idx="9">
                        <c:v>8.6</c:v>
                      </c:pt>
                      <c:pt idx="10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497-4D84-9E8F-3AE605BAE1D2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analīze'!$AO$7</c15:sqref>
                        </c15:formulaRef>
                      </c:ext>
                    </c:extLst>
                    <c:strCache>
                      <c:ptCount val="1"/>
                      <c:pt idx="0">
                        <c:v>Kāsācija (RS+spr.)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lv-LV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'TPS Standartu analīze'!$AN$8:$AN$22</c15:sqref>
                        </c15:formulaRef>
                      </c:ext>
                    </c:extLst>
                    <c:numCache>
                      <c:formatCode>0.0</c:formatCode>
                      <c:ptCount val="15"/>
                      <c:pt idx="0">
                        <c:v>18</c:v>
                      </c:pt>
                      <c:pt idx="1">
                        <c:v>18.899999999999999</c:v>
                      </c:pt>
                      <c:pt idx="2">
                        <c:v>18</c:v>
                      </c:pt>
                      <c:pt idx="4">
                        <c:v>13</c:v>
                      </c:pt>
                      <c:pt idx="5">
                        <c:v>12.1</c:v>
                      </c:pt>
                      <c:pt idx="6">
                        <c:v>13</c:v>
                      </c:pt>
                      <c:pt idx="8">
                        <c:v>9</c:v>
                      </c:pt>
                      <c:pt idx="9">
                        <c:v>8.6</c:v>
                      </c:pt>
                      <c:pt idx="10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497-4D84-9E8F-3AE605BAE1D2}"/>
                  </c:ext>
                </c:extLst>
              </c15:ser>
            </c15:filteredBarSeries>
          </c:ext>
        </c:extLst>
      </c:barChart>
      <c:catAx>
        <c:axId val="13379101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540636447"/>
        <c:crosses val="autoZero"/>
        <c:auto val="1"/>
        <c:lblAlgn val="ctr"/>
        <c:lblOffset val="100"/>
        <c:noMultiLvlLbl val="0"/>
      </c:catAx>
      <c:valAx>
        <c:axId val="1540636447"/>
        <c:scaling>
          <c:orientation val="minMax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37910159"/>
        <c:crosses val="autoZero"/>
        <c:crossBetween val="between"/>
        <c:majorUnit val="6"/>
        <c:minorUnit val="6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9379F09E-4C60-45F7-8449-A93EBCE3B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949DD65-AD15-4445-B50A-376DB3EA9E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2E1E-74F1-46D2-A519-CFE0E793EB53}" type="datetime1">
              <a:rPr lang="lv-LV" smtClean="0"/>
              <a:t>26.02.2026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BE4CB01-1AF4-496F-B25A-C0CBA86C2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0BC68D3A-243F-4B5A-876E-DC9BAB0F2E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4247-3D82-459C-B1ED-40B8E081DF9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4806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4E18-4C9F-42E9-81D7-17284957D0CE}" type="datetime1">
              <a:rPr lang="lv-LV" noProof="0" smtClean="0"/>
              <a:pPr/>
              <a:t>26.02.2026</a:t>
            </a:fld>
            <a:endParaRPr lang="lv-LV" noProof="0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noProof="0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noProof="0"/>
              <a:t>Noklikšķiniet, lai rediģētu šablona teksta stilus</a:t>
            </a:r>
          </a:p>
          <a:p>
            <a:pPr lvl="1"/>
            <a:r>
              <a:rPr lang="lv-LV" noProof="0"/>
              <a:t>Otrais līmenis</a:t>
            </a:r>
          </a:p>
          <a:p>
            <a:pPr lvl="2"/>
            <a:r>
              <a:rPr lang="lv-LV" noProof="0"/>
              <a:t>Trešais līmenis</a:t>
            </a:r>
          </a:p>
          <a:p>
            <a:pPr lvl="3"/>
            <a:r>
              <a:rPr lang="lv-LV" noProof="0"/>
              <a:t>Ceturtais līmenis</a:t>
            </a:r>
          </a:p>
          <a:p>
            <a:pPr lvl="4"/>
            <a:r>
              <a:rPr lang="lv-LV" noProof="0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 noProof="0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A3A6C-5B2A-4743-802B-3F22EFECA128}" type="slidenum">
              <a:rPr lang="lv-LV" noProof="0" smtClean="0"/>
              <a:t>‹#›</a:t>
            </a:fld>
            <a:endParaRPr lang="lv-LV" noProof="0"/>
          </a:p>
        </p:txBody>
      </p:sp>
    </p:spTree>
    <p:extLst>
      <p:ext uri="{BB962C8B-B14F-4D97-AF65-F5344CB8AC3E}">
        <p14:creationId xmlns:p14="http://schemas.microsoft.com/office/powerpoint/2010/main" val="11603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A3A6C-5B2A-4743-802B-3F22EFECA12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55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1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1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610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700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4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6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1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0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0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1668208-E23F-5065-7968-C1DCE9ABE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6699" r="9090" b="41407"/>
          <a:stretch/>
        </p:blipFill>
        <p:spPr>
          <a:xfrm>
            <a:off x="0" y="1587"/>
            <a:ext cx="12162067" cy="6856413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904052" y="947441"/>
            <a:ext cx="8827245" cy="21313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600" b="1" dirty="0">
                <a:ea typeface="Times New Roman" panose="02020603050405020304" pitchFamily="18" charset="0"/>
              </a:rPr>
              <a:t>Lietu izskatīšanas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termiņu standarti </a:t>
            </a:r>
            <a:br>
              <a:rPr lang="lv-LV" sz="3600" b="1" dirty="0">
                <a:ea typeface="Times New Roman" panose="02020603050405020304" pitchFamily="18" charset="0"/>
              </a:rPr>
            </a:br>
            <a:r>
              <a:rPr lang="lv-LV" sz="3600" b="1" dirty="0">
                <a:ea typeface="Times New Roman" panose="02020603050405020304" pitchFamily="18" charset="0"/>
              </a:rPr>
              <a:t>2026.gadā</a:t>
            </a:r>
            <a:endParaRPr lang="lv-LV" sz="3600" b="1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840287" y="4999839"/>
            <a:ext cx="1744910" cy="1259116"/>
          </a:xfrm>
        </p:spPr>
        <p:txBody>
          <a:bodyPr rtlCol="0">
            <a:normAutofit fontScale="85000" lnSpcReduction="20000"/>
          </a:bodyPr>
          <a:lstStyle/>
          <a:p>
            <a:pPr algn="r"/>
            <a:r>
              <a:rPr lang="lv-LV" b="1" dirty="0">
                <a:solidFill>
                  <a:schemeClr val="bg1"/>
                </a:solidFill>
              </a:rPr>
              <a:t>Tieslietu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Padomes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Sekretariāts</a:t>
            </a:r>
          </a:p>
          <a:p>
            <a:pPr algn="r"/>
            <a:r>
              <a:rPr lang="lv-LV" b="1" dirty="0">
                <a:solidFill>
                  <a:schemeClr val="bg1"/>
                </a:solidFill>
              </a:rPr>
              <a:t>27.02.2026.</a:t>
            </a:r>
          </a:p>
          <a:p>
            <a:pPr algn="r"/>
            <a:endParaRPr lang="lv-LV" dirty="0">
              <a:solidFill>
                <a:schemeClr val="bg1"/>
              </a:solidFill>
            </a:endParaRPr>
          </a:p>
          <a:p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4" name="Apakšvirsraksts 2">
            <a:extLst>
              <a:ext uri="{FF2B5EF4-FFF2-40B4-BE49-F238E27FC236}">
                <a16:creationId xmlns:a16="http://schemas.microsoft.com/office/drawing/2014/main" id="{F88E8DC2-9C69-54C6-91B4-0BB5D0B11B79}"/>
              </a:ext>
            </a:extLst>
          </p:cNvPr>
          <p:cNvSpPr txBox="1">
            <a:spLocks/>
          </p:cNvSpPr>
          <p:nvPr/>
        </p:nvSpPr>
        <p:spPr bwMode="gray">
          <a:xfrm>
            <a:off x="672517" y="5646559"/>
            <a:ext cx="2414632" cy="87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500" b="1" dirty="0">
                <a:solidFill>
                  <a:schemeClr val="bg1"/>
                </a:solidFill>
              </a:rPr>
              <a:t>Rihards Veinbergs</a:t>
            </a:r>
          </a:p>
          <a:p>
            <a:pPr>
              <a:spcBef>
                <a:spcPts val="0"/>
              </a:spcBef>
            </a:pPr>
            <a:r>
              <a:rPr lang="lv-LV" sz="1200" cap="none" dirty="0" err="1">
                <a:solidFill>
                  <a:schemeClr val="bg1"/>
                </a:solidFill>
              </a:rPr>
              <a:t>Rihards.Veinbergs@at.gov.lv</a:t>
            </a:r>
            <a:endParaRPr lang="lv-LV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D4F4DA4-C427-4DEF-91E0-8E7129A4B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59FAFC-7B5E-427D-A4B0-8DD38FC5C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5E46F92-B11F-4D04-84C1-B48CE43C6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E49A7C8E-F405-4731-86CC-6F65E0AD6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61AA71F-D19D-4361-A8DD-FB1505D4A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9A66077B-2F4D-4996-B9E4-70A41DC7B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8E765F22-322F-4361-8A97-254C7B442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509B3A9B-4394-4305-9D7B-FD39CE433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8DCAC2A9-D869-46E1-9DD3-353AE3254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0E09D7-F1C5-43FE-96CD-3F1A3834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5001DD6-D179-4D98-93F4-A13554CBF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B84C9BD-F730-4863-A8E3-7A731080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F3B38B2E-C6A6-4E5B-9A65-94DC43FB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90" name="Freeform 5">
            <a:extLst>
              <a:ext uri="{FF2B5EF4-FFF2-40B4-BE49-F238E27FC236}">
                <a16:creationId xmlns:a16="http://schemas.microsoft.com/office/drawing/2014/main" id="{2EB425DF-B52B-4DC5-8652-BF768DFA3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9DCACD8-3796-4053-AD88-B22C15F98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 5">
            <a:extLst>
              <a:ext uri="{FF2B5EF4-FFF2-40B4-BE49-F238E27FC236}">
                <a16:creationId xmlns:a16="http://schemas.microsoft.com/office/drawing/2014/main" id="{B310D740-173C-452A-9CE4-4A0FE37C7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2CCB2-ED4F-6CE1-A520-5EDC5CFE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541" y="994343"/>
            <a:ext cx="2942210" cy="4833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 err="1">
                <a:solidFill>
                  <a:srgbClr val="EBEBEB"/>
                </a:solidFill>
              </a:rPr>
              <a:t>Administratīvo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pārkāpumu</a:t>
            </a:r>
            <a:r>
              <a:rPr lang="en-US" sz="3100" b="1" dirty="0">
                <a:solidFill>
                  <a:srgbClr val="EBEBEB"/>
                </a:solidFill>
              </a:rPr>
              <a:t> </a:t>
            </a:r>
            <a:r>
              <a:rPr lang="en-US" sz="3100" b="1" dirty="0" err="1">
                <a:solidFill>
                  <a:srgbClr val="EBEBEB"/>
                </a:solidFill>
              </a:rPr>
              <a:t>lietas</a:t>
            </a:r>
            <a:endParaRPr lang="en-US" sz="3100" b="1" dirty="0">
              <a:solidFill>
                <a:srgbClr val="EBEBEB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603B99A-AF02-4BA1-999E-2814246A5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B08958-4A22-643C-B621-D63BE1D5E2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2518441"/>
              </p:ext>
            </p:extLst>
          </p:nvPr>
        </p:nvGraphicFramePr>
        <p:xfrm>
          <a:off x="10415" y="384430"/>
          <a:ext cx="8154864" cy="5989625"/>
        </p:xfrm>
        <a:graphic>
          <a:graphicData uri="http://schemas.openxmlformats.org/drawingml/2006/table">
            <a:tbl>
              <a:tblPr/>
              <a:tblGrid>
                <a:gridCol w="529610">
                  <a:extLst>
                    <a:ext uri="{9D8B030D-6E8A-4147-A177-3AD203B41FA5}">
                      <a16:colId xmlns:a16="http://schemas.microsoft.com/office/drawing/2014/main" val="3991631104"/>
                    </a:ext>
                  </a:extLst>
                </a:gridCol>
                <a:gridCol w="774484">
                  <a:extLst>
                    <a:ext uri="{9D8B030D-6E8A-4147-A177-3AD203B41FA5}">
                      <a16:colId xmlns:a16="http://schemas.microsoft.com/office/drawing/2014/main" val="314147869"/>
                    </a:ext>
                  </a:extLst>
                </a:gridCol>
                <a:gridCol w="1076306">
                  <a:extLst>
                    <a:ext uri="{9D8B030D-6E8A-4147-A177-3AD203B41FA5}">
                      <a16:colId xmlns:a16="http://schemas.microsoft.com/office/drawing/2014/main" val="1457882286"/>
                    </a:ext>
                  </a:extLst>
                </a:gridCol>
                <a:gridCol w="1076306">
                  <a:extLst>
                    <a:ext uri="{9D8B030D-6E8A-4147-A177-3AD203B41FA5}">
                      <a16:colId xmlns:a16="http://schemas.microsoft.com/office/drawing/2014/main" val="1272658618"/>
                    </a:ext>
                  </a:extLst>
                </a:gridCol>
                <a:gridCol w="1076306">
                  <a:extLst>
                    <a:ext uri="{9D8B030D-6E8A-4147-A177-3AD203B41FA5}">
                      <a16:colId xmlns:a16="http://schemas.microsoft.com/office/drawing/2014/main" val="3563215074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3795871493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4175527103"/>
                    </a:ext>
                  </a:extLst>
                </a:gridCol>
                <a:gridCol w="1207284">
                  <a:extLst>
                    <a:ext uri="{9D8B030D-6E8A-4147-A177-3AD203B41FA5}">
                      <a16:colId xmlns:a16="http://schemas.microsoft.com/office/drawing/2014/main" val="1639045891"/>
                    </a:ext>
                  </a:extLst>
                </a:gridCol>
              </a:tblGrid>
              <a:tr h="8920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56263"/>
                  </a:ext>
                </a:extLst>
              </a:tr>
              <a:tr h="424796">
                <a:tc rowSpan="1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11683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53462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06597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75439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44080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09827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50550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3264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550541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716318"/>
                  </a:ext>
                </a:extLst>
              </a:tr>
              <a:tr h="4247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91473"/>
                  </a:ext>
                </a:extLst>
              </a:tr>
              <a:tr h="42479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9602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5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98E9-D209-B7C2-289A-5E8D8507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Termiņu standarti administratīvo pārkāpumu lietās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9E1D8D-3259-4F25-857B-AAC5C471A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11600"/>
              </p:ext>
            </p:extLst>
          </p:nvPr>
        </p:nvGraphicFramePr>
        <p:xfrm>
          <a:off x="479502" y="2219093"/>
          <a:ext cx="11184674" cy="463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1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E637-D2BB-F674-2AEB-875549DBB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AC49-A9AE-98CE-3512-4F73421A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/>
              <a:t>Administratīvo pārkāpumu lietas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803C6F8-0B08-4B55-B533-C20888A29D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179092"/>
              </p:ext>
            </p:extLst>
          </p:nvPr>
        </p:nvGraphicFramePr>
        <p:xfrm>
          <a:off x="429208" y="2239347"/>
          <a:ext cx="11234057" cy="461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389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B37E5-8A06-EF96-8F72-D11C7178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899F-0168-40B9-AA16-49C21B5F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0" y="814251"/>
            <a:ext cx="10769082" cy="706964"/>
          </a:xfrm>
        </p:spPr>
        <p:txBody>
          <a:bodyPr/>
          <a:lstStyle/>
          <a:p>
            <a:r>
              <a:rPr lang="lv-LV" sz="3200" b="1" dirty="0"/>
              <a:t>Kopaina: Termiņu standarti un izpilde 2025/2026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8E2838F-5E93-360C-95EA-1F3F40D32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02880"/>
              </p:ext>
            </p:extLst>
          </p:nvPr>
        </p:nvGraphicFramePr>
        <p:xfrm>
          <a:off x="495300" y="2324100"/>
          <a:ext cx="111633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81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9DA42-FD5C-87B6-27DA-8C74FA74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784392" cy="706964"/>
          </a:xfrm>
        </p:spPr>
        <p:txBody>
          <a:bodyPr/>
          <a:lstStyle/>
          <a:p>
            <a:r>
              <a:rPr lang="lv-LV" sz="2400" b="1" dirty="0"/>
              <a:t>Ilgstoši neizskatīto lietu (2g+) attiecība pret lietu uzkrājumu tiesā</a:t>
            </a:r>
            <a:br>
              <a:rPr lang="lv-LV" sz="2400" b="1" dirty="0"/>
            </a:br>
            <a:r>
              <a:rPr lang="lv-LV" sz="1200" b="1" dirty="0"/>
              <a:t>(pārskatāmībai lietu atlikums atspoguļots 2^ logaritmiskā skaitļu skalā)</a:t>
            </a:r>
            <a:endParaRPr lang="lv-LV" sz="24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BD4F7-7518-0837-0185-F2FB70756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13275"/>
              </p:ext>
            </p:extLst>
          </p:nvPr>
        </p:nvGraphicFramePr>
        <p:xfrm>
          <a:off x="490654" y="2107580"/>
          <a:ext cx="11151219" cy="47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6505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7679-8909-D36A-FC54-20C4183692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Pateicos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10828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24" y="2508069"/>
            <a:ext cx="3225458" cy="15971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EBEBEB"/>
                </a:solidFill>
              </a:rPr>
              <a:t>Administratīvās</a:t>
            </a:r>
            <a:r>
              <a:rPr lang="en-US" sz="3200" b="1" dirty="0">
                <a:solidFill>
                  <a:srgbClr val="EBEBEB"/>
                </a:solidFill>
              </a:rPr>
              <a:t> </a:t>
            </a:r>
            <a:r>
              <a:rPr lang="en-US" sz="3200" b="1" dirty="0" err="1">
                <a:solidFill>
                  <a:srgbClr val="EBEBEB"/>
                </a:solidFill>
              </a:rPr>
              <a:t>lietas</a:t>
            </a:r>
            <a:endParaRPr lang="en-US" sz="3200" b="1" dirty="0">
              <a:solidFill>
                <a:srgbClr val="EBEBEB"/>
              </a:solidFill>
            </a:endParaRP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809DB7FE-4DAC-E2D9-ABC8-EE8FA2EF592B}"/>
              </a:ext>
            </a:extLst>
          </p:cNvPr>
          <p:cNvSpPr/>
          <p:nvPr/>
        </p:nvSpPr>
        <p:spPr>
          <a:xfrm>
            <a:off x="8778239" y="1949933"/>
            <a:ext cx="1515292" cy="687977"/>
          </a:xfrm>
          <a:prstGeom prst="wedgeRectCallout">
            <a:avLst>
              <a:gd name="adj1" fmla="val -20258"/>
              <a:gd name="adj2" fmla="val 9667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 veicās ar pagājušā gada plāna izpildi?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E26EAA8-8115-2CB7-F100-2384A816D783}"/>
              </a:ext>
            </a:extLst>
          </p:cNvPr>
          <p:cNvSpPr/>
          <p:nvPr/>
        </p:nvSpPr>
        <p:spPr>
          <a:xfrm>
            <a:off x="10676708" y="1949933"/>
            <a:ext cx="1515292" cy="687977"/>
          </a:xfrm>
          <a:prstGeom prst="wedgeRectCallout">
            <a:avLst>
              <a:gd name="adj1" fmla="val -7943"/>
              <a:gd name="adj2" fmla="val 102102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Kādas izmaiņas plānotas šajā gadā?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E3BCD6F8-34C9-9DD5-CAF2-C4FBB980A87F}"/>
              </a:ext>
            </a:extLst>
          </p:cNvPr>
          <p:cNvSpPr/>
          <p:nvPr/>
        </p:nvSpPr>
        <p:spPr>
          <a:xfrm>
            <a:off x="10001793" y="5457495"/>
            <a:ext cx="1515292" cy="687977"/>
          </a:xfrm>
          <a:prstGeom prst="wedgeRectCallout">
            <a:avLst>
              <a:gd name="adj1" fmla="val -22557"/>
              <a:gd name="adj2" fmla="val -1020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dirty="0">
                <a:solidFill>
                  <a:schemeClr val="tx1"/>
                </a:solidFill>
              </a:rPr>
              <a:t>Kā mainās termiņu standarts jaunajā gadā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4C5A3A3-38C5-3E5E-B834-B33CE1047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425901"/>
              </p:ext>
            </p:extLst>
          </p:nvPr>
        </p:nvGraphicFramePr>
        <p:xfrm>
          <a:off x="5048250" y="2876551"/>
          <a:ext cx="7143748" cy="2190748"/>
        </p:xfrm>
        <a:graphic>
          <a:graphicData uri="http://schemas.openxmlformats.org/drawingml/2006/table">
            <a:tbl>
              <a:tblPr/>
              <a:tblGrid>
                <a:gridCol w="725578">
                  <a:extLst>
                    <a:ext uri="{9D8B030D-6E8A-4147-A177-3AD203B41FA5}">
                      <a16:colId xmlns:a16="http://schemas.microsoft.com/office/drawing/2014/main" val="4167390127"/>
                    </a:ext>
                  </a:extLst>
                </a:gridCol>
                <a:gridCol w="1008342">
                  <a:extLst>
                    <a:ext uri="{9D8B030D-6E8A-4147-A177-3AD203B41FA5}">
                      <a16:colId xmlns:a16="http://schemas.microsoft.com/office/drawing/2014/main" val="4221087110"/>
                    </a:ext>
                  </a:extLst>
                </a:gridCol>
                <a:gridCol w="1008342">
                  <a:extLst>
                    <a:ext uri="{9D8B030D-6E8A-4147-A177-3AD203B41FA5}">
                      <a16:colId xmlns:a16="http://schemas.microsoft.com/office/drawing/2014/main" val="2984353340"/>
                    </a:ext>
                  </a:extLst>
                </a:gridCol>
                <a:gridCol w="1008342">
                  <a:extLst>
                    <a:ext uri="{9D8B030D-6E8A-4147-A177-3AD203B41FA5}">
                      <a16:colId xmlns:a16="http://schemas.microsoft.com/office/drawing/2014/main" val="1394481612"/>
                    </a:ext>
                  </a:extLst>
                </a:gridCol>
                <a:gridCol w="1131048">
                  <a:extLst>
                    <a:ext uri="{9D8B030D-6E8A-4147-A177-3AD203B41FA5}">
                      <a16:colId xmlns:a16="http://schemas.microsoft.com/office/drawing/2014/main" val="2897292997"/>
                    </a:ext>
                  </a:extLst>
                </a:gridCol>
                <a:gridCol w="1131048">
                  <a:extLst>
                    <a:ext uri="{9D8B030D-6E8A-4147-A177-3AD203B41FA5}">
                      <a16:colId xmlns:a16="http://schemas.microsoft.com/office/drawing/2014/main" val="3905560609"/>
                    </a:ext>
                  </a:extLst>
                </a:gridCol>
                <a:gridCol w="1131048">
                  <a:extLst>
                    <a:ext uri="{9D8B030D-6E8A-4147-A177-3AD203B41FA5}">
                      <a16:colId xmlns:a16="http://schemas.microsoft.com/office/drawing/2014/main" val="3748213535"/>
                    </a:ext>
                  </a:extLst>
                </a:gridCol>
              </a:tblGrid>
              <a:tr h="7423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825159"/>
                  </a:ext>
                </a:extLst>
              </a:tr>
              <a:tr h="3621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S-ALD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51906"/>
                  </a:ext>
                </a:extLst>
              </a:tr>
              <a:tr h="3621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67551"/>
                  </a:ext>
                </a:extLst>
              </a:tr>
              <a:tr h="3621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41700"/>
                  </a:ext>
                </a:extLst>
              </a:tr>
              <a:tr h="3621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24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A14B6D-1D5C-9357-1767-210386C3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3869-C2DC-991F-0F21-4A7417EF9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69264"/>
            <a:ext cx="9269207" cy="7040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Termiņu standarti administratīvajās lietās</a:t>
            </a:r>
            <a:br>
              <a:rPr lang="lv-LV" b="1" dirty="0">
                <a:solidFill>
                  <a:srgbClr val="EBEBEB"/>
                </a:solidFill>
              </a:rPr>
            </a:br>
            <a:r>
              <a:rPr lang="lv-LV" b="1" dirty="0">
                <a:solidFill>
                  <a:srgbClr val="EBEBEB"/>
                </a:solidFill>
              </a:rPr>
              <a:t>un ilgstošās administratīvās lietas</a:t>
            </a:r>
            <a:endParaRPr lang="en-US" b="1" dirty="0">
              <a:solidFill>
                <a:srgbClr val="EBEBEB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44BE0D-574F-90E4-C3ED-0C825FF030B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860424"/>
              </p:ext>
            </p:extLst>
          </p:nvPr>
        </p:nvGraphicFramePr>
        <p:xfrm>
          <a:off x="520505" y="2489982"/>
          <a:ext cx="5462783" cy="436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2CF441-7940-4405-9901-0480D1A99F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7499381"/>
              </p:ext>
            </p:extLst>
          </p:nvPr>
        </p:nvGraphicFramePr>
        <p:xfrm>
          <a:off x="6208713" y="2489982"/>
          <a:ext cx="5462782" cy="436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06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1C085-C719-F299-420D-39EAD185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Civillietas</a:t>
            </a:r>
            <a:endParaRPr lang="en-US" sz="50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D859AC-5752-73B9-7061-09EC11722F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8686658"/>
              </p:ext>
            </p:extLst>
          </p:nvPr>
        </p:nvGraphicFramePr>
        <p:xfrm>
          <a:off x="648930" y="398609"/>
          <a:ext cx="7621859" cy="5975451"/>
        </p:xfrm>
        <a:graphic>
          <a:graphicData uri="http://schemas.openxmlformats.org/drawingml/2006/table">
            <a:tbl>
              <a:tblPr/>
              <a:tblGrid>
                <a:gridCol w="774140">
                  <a:extLst>
                    <a:ext uri="{9D8B030D-6E8A-4147-A177-3AD203B41FA5}">
                      <a16:colId xmlns:a16="http://schemas.microsoft.com/office/drawing/2014/main" val="396859814"/>
                    </a:ext>
                  </a:extLst>
                </a:gridCol>
                <a:gridCol w="1075826">
                  <a:extLst>
                    <a:ext uri="{9D8B030D-6E8A-4147-A177-3AD203B41FA5}">
                      <a16:colId xmlns:a16="http://schemas.microsoft.com/office/drawing/2014/main" val="2461845196"/>
                    </a:ext>
                  </a:extLst>
                </a:gridCol>
                <a:gridCol w="1075826">
                  <a:extLst>
                    <a:ext uri="{9D8B030D-6E8A-4147-A177-3AD203B41FA5}">
                      <a16:colId xmlns:a16="http://schemas.microsoft.com/office/drawing/2014/main" val="442729391"/>
                    </a:ext>
                  </a:extLst>
                </a:gridCol>
                <a:gridCol w="1075826">
                  <a:extLst>
                    <a:ext uri="{9D8B030D-6E8A-4147-A177-3AD203B41FA5}">
                      <a16:colId xmlns:a16="http://schemas.microsoft.com/office/drawing/2014/main" val="1718661029"/>
                    </a:ext>
                  </a:extLst>
                </a:gridCol>
                <a:gridCol w="1206747">
                  <a:extLst>
                    <a:ext uri="{9D8B030D-6E8A-4147-A177-3AD203B41FA5}">
                      <a16:colId xmlns:a16="http://schemas.microsoft.com/office/drawing/2014/main" val="1215806724"/>
                    </a:ext>
                  </a:extLst>
                </a:gridCol>
                <a:gridCol w="1206747">
                  <a:extLst>
                    <a:ext uri="{9D8B030D-6E8A-4147-A177-3AD203B41FA5}">
                      <a16:colId xmlns:a16="http://schemas.microsoft.com/office/drawing/2014/main" val="878933478"/>
                    </a:ext>
                  </a:extLst>
                </a:gridCol>
                <a:gridCol w="1206747">
                  <a:extLst>
                    <a:ext uri="{9D8B030D-6E8A-4147-A177-3AD203B41FA5}">
                      <a16:colId xmlns:a16="http://schemas.microsoft.com/office/drawing/2014/main" val="1877178301"/>
                    </a:ext>
                  </a:extLst>
                </a:gridCol>
              </a:tblGrid>
              <a:tr h="7794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313290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S-CLD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88143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127424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38199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4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49846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13677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779731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556758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889277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60447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464354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916785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51560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17698"/>
                  </a:ext>
                </a:extLst>
              </a:tr>
              <a:tr h="37114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13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35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E27F-404B-6C89-4D63-73D33445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Termiņu standarti civillietās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60DF312-ED86-42DE-BB7B-410D842C3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87167"/>
              </p:ext>
            </p:extLst>
          </p:nvPr>
        </p:nvGraphicFramePr>
        <p:xfrm>
          <a:off x="457200" y="2286000"/>
          <a:ext cx="11215396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503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9278-259B-9C86-C347-8624083D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EE79-7E55-F7D7-FF1C-91913592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Ilgstošās civillietas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DD2DAB3-F9C5-431D-ACF2-36B3EC7D1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560899"/>
              </p:ext>
            </p:extLst>
          </p:nvPr>
        </p:nvGraphicFramePr>
        <p:xfrm>
          <a:off x="447869" y="2248678"/>
          <a:ext cx="11168743" cy="460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939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AF731-27B5-551F-6051-986BC835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dirty="0" err="1"/>
              <a:t>Krimināllietas</a:t>
            </a:r>
            <a:endParaRPr lang="en-US" sz="34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7140B8-92FC-43F0-8CCA-F40052CE5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4FEF32-7604-4713-A9F1-9D90A6F78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AD3905-A7DD-4026-B7FD-C203CC305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67A9BDB-6572-473C-B2E5-C1AC2F716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81D990-D5C4-E035-A37A-269DFB8F26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3512602"/>
              </p:ext>
            </p:extLst>
          </p:nvPr>
        </p:nvGraphicFramePr>
        <p:xfrm>
          <a:off x="648928" y="533399"/>
          <a:ext cx="7621860" cy="5840661"/>
        </p:xfrm>
        <a:graphic>
          <a:graphicData uri="http://schemas.openxmlformats.org/drawingml/2006/table">
            <a:tbl>
              <a:tblPr/>
              <a:tblGrid>
                <a:gridCol w="774141">
                  <a:extLst>
                    <a:ext uri="{9D8B030D-6E8A-4147-A177-3AD203B41FA5}">
                      <a16:colId xmlns:a16="http://schemas.microsoft.com/office/drawing/2014/main" val="1195015335"/>
                    </a:ext>
                  </a:extLst>
                </a:gridCol>
                <a:gridCol w="1075827">
                  <a:extLst>
                    <a:ext uri="{9D8B030D-6E8A-4147-A177-3AD203B41FA5}">
                      <a16:colId xmlns:a16="http://schemas.microsoft.com/office/drawing/2014/main" val="1914436296"/>
                    </a:ext>
                  </a:extLst>
                </a:gridCol>
                <a:gridCol w="1075827">
                  <a:extLst>
                    <a:ext uri="{9D8B030D-6E8A-4147-A177-3AD203B41FA5}">
                      <a16:colId xmlns:a16="http://schemas.microsoft.com/office/drawing/2014/main" val="3164802252"/>
                    </a:ext>
                  </a:extLst>
                </a:gridCol>
                <a:gridCol w="1075827">
                  <a:extLst>
                    <a:ext uri="{9D8B030D-6E8A-4147-A177-3AD203B41FA5}">
                      <a16:colId xmlns:a16="http://schemas.microsoft.com/office/drawing/2014/main" val="4166329381"/>
                    </a:ext>
                  </a:extLst>
                </a:gridCol>
                <a:gridCol w="1206746">
                  <a:extLst>
                    <a:ext uri="{9D8B030D-6E8A-4147-A177-3AD203B41FA5}">
                      <a16:colId xmlns:a16="http://schemas.microsoft.com/office/drawing/2014/main" val="3835945308"/>
                    </a:ext>
                  </a:extLst>
                </a:gridCol>
                <a:gridCol w="1206746">
                  <a:extLst>
                    <a:ext uri="{9D8B030D-6E8A-4147-A177-3AD203B41FA5}">
                      <a16:colId xmlns:a16="http://schemas.microsoft.com/office/drawing/2014/main" val="3575659054"/>
                    </a:ext>
                  </a:extLst>
                </a:gridCol>
                <a:gridCol w="1206746">
                  <a:extLst>
                    <a:ext uri="{9D8B030D-6E8A-4147-A177-3AD203B41FA5}">
                      <a16:colId xmlns:a16="http://schemas.microsoft.com/office/drawing/2014/main" val="2747822706"/>
                    </a:ext>
                  </a:extLst>
                </a:gridCol>
              </a:tblGrid>
              <a:tr h="7618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Izpilde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Standarts 2026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</a:t>
                      </a: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Stnd.2026</a:t>
                      </a:r>
                      <a:b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lv-LV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Izp.2025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37108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S-KLD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557829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494761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5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47901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810460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368875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B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16591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RPT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7F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009785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26486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8520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59112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02064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136648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7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662106"/>
                  </a:ext>
                </a:extLst>
              </a:tr>
              <a:tr h="3627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Vidēji: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+33%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79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70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B2F9D-CAAB-3452-BE31-F59EF842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Termiņu standarti krimināllietās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E79B73-C79C-47D3-ADF6-76FF7D829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555960"/>
              </p:ext>
            </p:extLst>
          </p:nvPr>
        </p:nvGraphicFramePr>
        <p:xfrm>
          <a:off x="485192" y="2258007"/>
          <a:ext cx="11224726" cy="4599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28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7017F2-358D-CF5D-00FD-8E490ECE0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F6D86-0C5A-F991-6B41-63F72485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EBEBEB"/>
                </a:solidFill>
              </a:rPr>
              <a:t>Ilgstošās krimināllietas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711536-91EE-4E1B-9F7F-1088258EB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39282"/>
              </p:ext>
            </p:extLst>
          </p:nvPr>
        </p:nvGraphicFramePr>
        <p:xfrm>
          <a:off x="554539" y="2265353"/>
          <a:ext cx="11102586" cy="459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871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8601</TotalTime>
  <Words>850</Words>
  <Application>Microsoft Office PowerPoint</Application>
  <PresentationFormat>Widescreen</PresentationFormat>
  <Paragraphs>373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Gothic</vt:lpstr>
      <vt:lpstr>Times New Roman</vt:lpstr>
      <vt:lpstr>Wingdings 3</vt:lpstr>
      <vt:lpstr>Ion Boardroom</vt:lpstr>
      <vt:lpstr>Lietu izskatīšanas  termiņu standarti  2026.gadā</vt:lpstr>
      <vt:lpstr>Administratīvās lietas</vt:lpstr>
      <vt:lpstr>Termiņu standarti administratīvajās lietās un ilgstošās administratīvās lietas</vt:lpstr>
      <vt:lpstr>Civillietas</vt:lpstr>
      <vt:lpstr>Termiņu standarti civillietās</vt:lpstr>
      <vt:lpstr>Ilgstošās civillietas</vt:lpstr>
      <vt:lpstr>Krimināllietas</vt:lpstr>
      <vt:lpstr>Termiņu standarti krimināllietās</vt:lpstr>
      <vt:lpstr>Ilgstošās krimināllietas</vt:lpstr>
      <vt:lpstr>Administratīvo pārkāpumu lietas</vt:lpstr>
      <vt:lpstr>Termiņu standarti administratīvo pārkāpumu lietās</vt:lpstr>
      <vt:lpstr>Administratīvo pārkāpumu lietas</vt:lpstr>
      <vt:lpstr>Kopaina: Termiņu standarti un izpilde 2025/2026</vt:lpstr>
      <vt:lpstr>Ilgstoši neizskatīto lietu (2g+) attiecība pret lietu uzkrājumu tiesā (pārskatāmībai lietu atlikums atspoguļots 2^ logaritmiskā skaitļu skalā)</vt:lpstr>
      <vt:lpstr>Pateicos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Alla Spale</dc:creator>
  <cp:lastModifiedBy>Rihards Veinbergs</cp:lastModifiedBy>
  <cp:revision>384</cp:revision>
  <dcterms:created xsi:type="dcterms:W3CDTF">2022-03-18T14:34:05Z</dcterms:created>
  <dcterms:modified xsi:type="dcterms:W3CDTF">2026-02-26T14:11:15Z</dcterms:modified>
</cp:coreProperties>
</file>