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uli Heavy" charset="1" panose="00000A00000000000000"/>
      <p:regular r:id="rId17"/>
    </p:embeddedFont>
    <p:embeddedFont>
      <p:font typeface="Bebas Neue" charset="1" panose="00000500000000000000"/>
      <p:regular r:id="rId18"/>
    </p:embeddedFont>
    <p:embeddedFont>
      <p:font typeface="Inter" charset="1" panose="020B0502030000000004"/>
      <p:regular r:id="rId19"/>
    </p:embeddedFont>
    <p:embeddedFont>
      <p:font typeface="Muli Bold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Relationship Id="rId4" Target="http://dx.doi.org/10.1073/pnas.1018033108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580031" y="9351544"/>
            <a:ext cx="740300" cy="70556"/>
            <a:chOff x="0" y="0"/>
            <a:chExt cx="987066" cy="9407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94074" cy="94074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65008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225778" y="0"/>
              <a:ext cx="94074" cy="94074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65008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447638" y="0"/>
              <a:ext cx="94074" cy="94074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65008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670311" y="0"/>
              <a:ext cx="94074" cy="9407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6500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892992" y="0"/>
              <a:ext cx="94074" cy="9407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65008"/>
              </a:solidFill>
            </p:spPr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743644" y="695762"/>
            <a:ext cx="661661" cy="665876"/>
          </a:xfrm>
          <a:custGeom>
            <a:avLst/>
            <a:gdLst/>
            <a:ahLst/>
            <a:cxnLst/>
            <a:rect r="r" b="b" t="t" l="l"/>
            <a:pathLst>
              <a:path h="665876" w="661661">
                <a:moveTo>
                  <a:pt x="0" y="0"/>
                </a:moveTo>
                <a:lnTo>
                  <a:pt x="661661" y="0"/>
                </a:lnTo>
                <a:lnTo>
                  <a:pt x="661661" y="665876"/>
                </a:lnTo>
                <a:lnTo>
                  <a:pt x="0" y="66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05400" y="3217223"/>
            <a:ext cx="15077996" cy="2637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60"/>
              </a:lnSpc>
            </a:pPr>
            <a:r>
              <a:rPr lang="en-US" sz="15400" spc="708">
                <a:solidFill>
                  <a:srgbClr val="FFFFFF"/>
                </a:solidFill>
                <a:latin typeface="Muli Heavy"/>
              </a:rPr>
              <a:t>BRĪVĀ GRIBA</a:t>
            </a:r>
          </a:p>
        </p:txBody>
      </p:sp>
      <p:sp>
        <p:nvSpPr>
          <p:cNvPr name="TextBox 16" id="16"/>
          <p:cNvSpPr txBox="true"/>
          <p:nvPr/>
        </p:nvSpPr>
        <p:spPr>
          <a:xfrm rot="-5400000">
            <a:off x="14220311" y="4992873"/>
            <a:ext cx="5904119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982">
                <a:solidFill>
                  <a:srgbClr val="5E5E5E"/>
                </a:solidFill>
                <a:latin typeface="Bebas Neue"/>
              </a:rPr>
              <a:t>2024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05326" y="5778804"/>
            <a:ext cx="14477349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532">
                <a:solidFill>
                  <a:srgbClr val="F65008"/>
                </a:solidFill>
                <a:latin typeface="Inter"/>
              </a:rPr>
              <a:t>SPĒJA IZVĒLĒTIES UN FAKTORI, KURI TO IETEKMĒ:</a:t>
            </a:r>
          </a:p>
          <a:p>
            <a:pPr algn="ctr">
              <a:lnSpc>
                <a:spcPts val="4900"/>
              </a:lnSpc>
            </a:pPr>
            <a:r>
              <a:rPr lang="en-US" sz="3500" spc="532">
                <a:solidFill>
                  <a:srgbClr val="F65008"/>
                </a:solidFill>
                <a:latin typeface="Inter"/>
              </a:rPr>
              <a:t>APZINĀTĪBAS SKATĪJUMS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93751" y="8778239"/>
            <a:ext cx="4901295" cy="48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6"/>
              </a:lnSpc>
            </a:pPr>
            <a:r>
              <a:rPr lang="en-US" sz="2783" spc="556">
                <a:solidFill>
                  <a:srgbClr val="FFFFFF"/>
                </a:solidFill>
                <a:latin typeface="Bebas Neue"/>
              </a:rPr>
              <a:t>ANSIS J. STABINGIS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78740"/>
            <a:ext cx="16230600" cy="1167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APZINĀTĪBA</a:t>
            </a:r>
          </a:p>
        </p:txBody>
      </p:sp>
      <p:sp>
        <p:nvSpPr>
          <p:cNvPr name="AutoShape 4" id="4"/>
          <p:cNvSpPr/>
          <p:nvPr/>
        </p:nvSpPr>
        <p:spPr>
          <a:xfrm>
            <a:off x="3259426" y="7525906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259426" y="2771770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028700" y="3283843"/>
            <a:ext cx="16230600" cy="360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Bold"/>
              </a:rPr>
              <a:t>SPĒJA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Bold"/>
              </a:rPr>
              <a:t>DARBĪBA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Bold"/>
              </a:rPr>
              <a:t>STĀVOKLIS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4515505" y="3682862"/>
            <a:ext cx="9256990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4515505" y="5871653"/>
            <a:ext cx="9256990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695943" y="3692387"/>
            <a:ext cx="12896114" cy="193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spc="406">
                <a:solidFill>
                  <a:srgbClr val="FFFFFF"/>
                </a:solidFill>
                <a:latin typeface="Muli Heavy"/>
              </a:rPr>
              <a:t>PALDIES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17897" y="6274113"/>
            <a:ext cx="7852206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spc="507">
                <a:solidFill>
                  <a:srgbClr val="FFFFFF"/>
                </a:solidFill>
                <a:latin typeface="Inter"/>
              </a:rPr>
              <a:t>JAUTĀJUMI?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95943" y="3067685"/>
            <a:ext cx="12896114" cy="3932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spc="406">
                <a:solidFill>
                  <a:srgbClr val="FFFFFF"/>
                </a:solidFill>
                <a:latin typeface="Muli Heavy"/>
              </a:rPr>
              <a:t>CIK BRĪVI IR MŪSU LĒMUMI?</a:t>
            </a:r>
          </a:p>
        </p:txBody>
      </p:sp>
      <p:sp>
        <p:nvSpPr>
          <p:cNvPr name="AutoShape 4" id="4"/>
          <p:cNvSpPr/>
          <p:nvPr/>
        </p:nvSpPr>
        <p:spPr>
          <a:xfrm>
            <a:off x="3259426" y="7525906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259426" y="2771770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57546" y="3910997"/>
            <a:ext cx="8901754" cy="5347303"/>
          </a:xfrm>
          <a:custGeom>
            <a:avLst/>
            <a:gdLst/>
            <a:ahLst/>
            <a:cxnLst/>
            <a:rect r="r" b="b" t="t" l="l"/>
            <a:pathLst>
              <a:path h="5347303" w="8901754">
                <a:moveTo>
                  <a:pt x="0" y="0"/>
                </a:moveTo>
                <a:lnTo>
                  <a:pt x="8901754" y="0"/>
                </a:lnTo>
                <a:lnTo>
                  <a:pt x="8901754" y="5347303"/>
                </a:lnTo>
                <a:lnTo>
                  <a:pt x="0" y="53473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8" t="-2585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028700"/>
            <a:ext cx="8718546" cy="4560882"/>
          </a:xfrm>
          <a:custGeom>
            <a:avLst/>
            <a:gdLst/>
            <a:ahLst/>
            <a:cxnLst/>
            <a:rect r="r" b="b" t="t" l="l"/>
            <a:pathLst>
              <a:path h="4560882" w="8718546">
                <a:moveTo>
                  <a:pt x="0" y="0"/>
                </a:moveTo>
                <a:lnTo>
                  <a:pt x="8718546" y="0"/>
                </a:lnTo>
                <a:lnTo>
                  <a:pt x="8718546" y="4560882"/>
                </a:lnTo>
                <a:lnTo>
                  <a:pt x="0" y="45608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737" r="0" b="-1373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62935"/>
            <a:ext cx="16230600" cy="360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CIK BRĪVI IR MŪSU LĒMUMI,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JA TOS IETEKMĒ MŪSU ĢENĒTIKA, AUDZINĀŠANA, PIEREDZE?</a:t>
            </a:r>
          </a:p>
        </p:txBody>
      </p:sp>
      <p:sp>
        <p:nvSpPr>
          <p:cNvPr name="AutoShape 4" id="4"/>
          <p:cNvSpPr/>
          <p:nvPr/>
        </p:nvSpPr>
        <p:spPr>
          <a:xfrm>
            <a:off x="3259426" y="7525906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259426" y="2771770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62935"/>
            <a:ext cx="16230600" cy="360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CIK BRĪVI IR MŪSU LĒMUMI,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JA MĒS PAT NEAPZINAMIES, 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KA TOS PIEŅEMAM?</a:t>
            </a:r>
          </a:p>
        </p:txBody>
      </p:sp>
      <p:sp>
        <p:nvSpPr>
          <p:cNvPr name="AutoShape 4" id="4"/>
          <p:cNvSpPr/>
          <p:nvPr/>
        </p:nvSpPr>
        <p:spPr>
          <a:xfrm>
            <a:off x="3259426" y="7525906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259426" y="2771770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294420" y="3163259"/>
            <a:ext cx="3265220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921920" y="1122807"/>
            <a:ext cx="10394979" cy="6167238"/>
          </a:xfrm>
          <a:custGeom>
            <a:avLst/>
            <a:gdLst/>
            <a:ahLst/>
            <a:cxnLst/>
            <a:rect r="r" b="b" t="t" l="l"/>
            <a:pathLst>
              <a:path h="6167238" w="10394979">
                <a:moveTo>
                  <a:pt x="0" y="0"/>
                </a:moveTo>
                <a:lnTo>
                  <a:pt x="10394979" y="0"/>
                </a:lnTo>
                <a:lnTo>
                  <a:pt x="10394979" y="6167238"/>
                </a:lnTo>
                <a:lnTo>
                  <a:pt x="0" y="61672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63" r="0" b="-763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84895" y="1094232"/>
            <a:ext cx="5637025" cy="1467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8"/>
              </a:lnSpc>
            </a:pPr>
            <a:r>
              <a:rPr lang="en-US" sz="4600" spc="492">
                <a:solidFill>
                  <a:srgbClr val="FFFFFF"/>
                </a:solidFill>
                <a:latin typeface="Muli Heavy"/>
              </a:rPr>
              <a:t>APŽĒLOŠANAS LĒMUMI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12812" y="8595783"/>
            <a:ext cx="15146488" cy="101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3200" spc="153">
                <a:solidFill>
                  <a:srgbClr val="FFFFFF"/>
                </a:solidFill>
                <a:latin typeface="Inter"/>
              </a:rPr>
              <a:t>Danziger, Leva and Avnaim-Pesso. 2011. Extraneous factors in judicial decisions. PNAS </a:t>
            </a:r>
            <a:r>
              <a:rPr lang="en-US" sz="3200" spc="153" u="sng">
                <a:solidFill>
                  <a:srgbClr val="FFFFFF"/>
                </a:solidFill>
                <a:latin typeface="Inter"/>
                <a:hlinkClick r:id="rId4" tooltip="http://dx.doi.org/10.1073/pnas.1018033108"/>
              </a:rPr>
              <a:t>http://dx.doi.org/10.1073/pnas.1018033108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4420" y="3826878"/>
            <a:ext cx="4706365" cy="3278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6"/>
              </a:lnSpc>
            </a:pPr>
            <a:r>
              <a:rPr lang="en-US" sz="3449" spc="424">
                <a:solidFill>
                  <a:srgbClr val="FFFFFF"/>
                </a:solidFill>
                <a:latin typeface="Inter"/>
              </a:rPr>
              <a:t>112 lietas</a:t>
            </a:r>
          </a:p>
          <a:p>
            <a:pPr algn="l">
              <a:lnSpc>
                <a:spcPts val="4346"/>
              </a:lnSpc>
            </a:pPr>
            <a:r>
              <a:rPr lang="en-US" sz="3449" spc="424">
                <a:solidFill>
                  <a:srgbClr val="FFFFFF"/>
                </a:solidFill>
                <a:latin typeface="Inter"/>
              </a:rPr>
              <a:t>10 mēneši</a:t>
            </a:r>
          </a:p>
          <a:p>
            <a:pPr algn="l">
              <a:lnSpc>
                <a:spcPts val="4346"/>
              </a:lnSpc>
            </a:pPr>
            <a:r>
              <a:rPr lang="en-US" sz="3449" spc="424">
                <a:solidFill>
                  <a:srgbClr val="FFFFFF"/>
                </a:solidFill>
                <a:latin typeface="Inter"/>
              </a:rPr>
              <a:t>40% lietu</a:t>
            </a:r>
          </a:p>
          <a:p>
            <a:pPr algn="l">
              <a:lnSpc>
                <a:spcPts val="4346"/>
              </a:lnSpc>
            </a:pPr>
          </a:p>
          <a:p>
            <a:pPr algn="l">
              <a:lnSpc>
                <a:spcPts val="4346"/>
              </a:lnSpc>
            </a:pPr>
            <a:r>
              <a:rPr lang="en-US" sz="3449" spc="424">
                <a:solidFill>
                  <a:srgbClr val="FFFFFF"/>
                </a:solidFill>
                <a:latin typeface="Inter"/>
              </a:rPr>
              <a:t>8 tiesneši</a:t>
            </a:r>
          </a:p>
          <a:p>
            <a:pPr algn="l">
              <a:lnSpc>
                <a:spcPts val="4346"/>
              </a:lnSpc>
            </a:pPr>
            <a:r>
              <a:rPr lang="en-US" sz="3449" spc="424">
                <a:solidFill>
                  <a:srgbClr val="FFFFFF"/>
                </a:solidFill>
                <a:latin typeface="Inter"/>
              </a:rPr>
              <a:t>22 gadu pieredze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62935"/>
            <a:ext cx="16230600" cy="3606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CIK BRĪVI IR MŪSU LĒMUMI,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JA MĒS PAT NENOJAUŠAM, </a:t>
            </a:r>
          </a:p>
          <a:p>
            <a:pPr algn="ctr">
              <a:lnSpc>
                <a:spcPts val="9659"/>
              </a:lnSpc>
            </a:pPr>
            <a:r>
              <a:rPr lang="en-US" sz="6899" spc="248">
                <a:solidFill>
                  <a:srgbClr val="FFFFFF"/>
                </a:solidFill>
                <a:latin typeface="Muli Heavy"/>
              </a:rPr>
              <a:t>KAS TOS IETEKMĒ?</a:t>
            </a:r>
          </a:p>
        </p:txBody>
      </p:sp>
      <p:sp>
        <p:nvSpPr>
          <p:cNvPr name="AutoShape 4" id="4"/>
          <p:cNvSpPr/>
          <p:nvPr/>
        </p:nvSpPr>
        <p:spPr>
          <a:xfrm>
            <a:off x="3259426" y="7525906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259426" y="2771770"/>
            <a:ext cx="11769148" cy="0"/>
          </a:xfrm>
          <a:prstGeom prst="line">
            <a:avLst/>
          </a:prstGeom>
          <a:ln cap="flat" w="28575">
            <a:solidFill>
              <a:srgbClr val="F271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04658" y="425352"/>
            <a:ext cx="14678683" cy="9436296"/>
          </a:xfrm>
          <a:custGeom>
            <a:avLst/>
            <a:gdLst/>
            <a:ahLst/>
            <a:cxnLst/>
            <a:rect r="r" b="b" t="t" l="l"/>
            <a:pathLst>
              <a:path h="9436296" w="14678683">
                <a:moveTo>
                  <a:pt x="0" y="0"/>
                </a:moveTo>
                <a:lnTo>
                  <a:pt x="14678684" y="0"/>
                </a:lnTo>
                <a:lnTo>
                  <a:pt x="14678684" y="9436296"/>
                </a:lnTo>
                <a:lnTo>
                  <a:pt x="0" y="9436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DAGFZLdHpkc</dc:identifier>
  <dcterms:modified xsi:type="dcterms:W3CDTF">2011-08-01T06:04:30Z</dcterms:modified>
  <cp:revision>1</cp:revision>
  <dc:title>2024</dc:title>
</cp:coreProperties>
</file>