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7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0" r:id="rId3"/>
    <p:sldId id="268" r:id="rId4"/>
    <p:sldId id="261" r:id="rId5"/>
    <p:sldId id="266" r:id="rId6"/>
    <p:sldId id="262" r:id="rId7"/>
    <p:sldId id="269" r:id="rId8"/>
    <p:sldId id="265" r:id="rId9"/>
    <p:sldId id="263" r:id="rId10"/>
    <p:sldId id="270" r:id="rId11"/>
    <p:sldId id="267" r:id="rId12"/>
    <p:sldId id="264" r:id="rId13"/>
    <p:sldId id="271" r:id="rId14"/>
    <p:sldId id="273" r:id="rId15"/>
    <p:sldId id="272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E7793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73" d="100"/>
          <a:sy n="73" d="100"/>
        </p:scale>
        <p:origin x="60" y="9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9" d="100"/>
          <a:sy n="89" d="100"/>
        </p:scale>
        <p:origin x="3780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bdc\tpadome\TP_2024gads\standarti\Tiesu%20iesniegto%20datu%20apkopojums%20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bdc\tpadome\TP_2024gads\standarti\Tiesu%20iesniegto%20datu%20apkopojums%20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bdc\tpadome\TP_2024gads\standarti\datu%20apkopojums_analize_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bdc\tpadome\TP_2024gads\standarti\Tiesu%20iesniegto%20datu%20apkopojums%20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bdc\tpadome\TP_2024gads\standarti\datu%20apkopojums_analize_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bdc\tpadome\TP_2024gads\standarti\Tiesu%20iesniegto%20datu%20apkopojums%20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bdc\tpadome\TP_2024gads\standarti\datu%20apkopojums_analize_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bdc\tpadome\TP_2024gads\standarti\Tiesu%20iesniegto%20datu%20apkopojums%20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bdc\tpadome\TP_2024gads\standarti\datu%20apkopojums_analize_2024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Administratīvo lietu</a:t>
            </a:r>
            <a:r>
              <a:rPr lang="lv-LV" baseline="0"/>
              <a:t> izskatīšanas standarts (m)</a:t>
            </a:r>
            <a:endParaRPr lang="lv-L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'TPS Standartu analīze'!$C$1</c:f>
              <c:strCache>
                <c:ptCount val="1"/>
                <c:pt idx="0">
                  <c:v>Standarts 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analīze'!$B$2:$B$4</c:f>
              <c:strCache>
                <c:ptCount val="3"/>
                <c:pt idx="0">
                  <c:v>S-ALD</c:v>
                </c:pt>
                <c:pt idx="1">
                  <c:v>AAT</c:v>
                </c:pt>
                <c:pt idx="2">
                  <c:v>ART</c:v>
                </c:pt>
              </c:strCache>
            </c:strRef>
          </c:cat>
          <c:val>
            <c:numRef>
              <c:f>'TPS Standartu analīze'!$C$2:$C$4</c:f>
              <c:numCache>
                <c:formatCode>0.0</c:formatCode>
                <c:ptCount val="3"/>
                <c:pt idx="0">
                  <c:v>18</c:v>
                </c:pt>
                <c:pt idx="1">
                  <c:v>6.5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A7-4996-9A57-2321E2C7B4EC}"/>
            </c:ext>
          </c:extLst>
        </c:ser>
        <c:ser>
          <c:idx val="1"/>
          <c:order val="1"/>
          <c:tx>
            <c:strRef>
              <c:f>'TPS Standartu analīze'!$D$1</c:f>
              <c:strCache>
                <c:ptCount val="1"/>
                <c:pt idx="0">
                  <c:v>Izpilde 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analīze'!$B$2:$B$4</c:f>
              <c:strCache>
                <c:ptCount val="3"/>
                <c:pt idx="0">
                  <c:v>S-ALD</c:v>
                </c:pt>
                <c:pt idx="1">
                  <c:v>AAT</c:v>
                </c:pt>
                <c:pt idx="2">
                  <c:v>ART</c:v>
                </c:pt>
              </c:strCache>
            </c:strRef>
          </c:cat>
          <c:val>
            <c:numRef>
              <c:f>'TPS Standartu analīze'!$D$2:$D$4</c:f>
              <c:numCache>
                <c:formatCode>0.0</c:formatCode>
                <c:ptCount val="3"/>
                <c:pt idx="0">
                  <c:v>32.1</c:v>
                </c:pt>
                <c:pt idx="1">
                  <c:v>8.9</c:v>
                </c:pt>
                <c:pt idx="2">
                  <c:v>8.4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6A7-4996-9A57-2321E2C7B4EC}"/>
            </c:ext>
          </c:extLst>
        </c:ser>
        <c:ser>
          <c:idx val="2"/>
          <c:order val="2"/>
          <c:tx>
            <c:strRef>
              <c:f>'TPS Standartu analīze'!$G$1</c:f>
              <c:strCache>
                <c:ptCount val="1"/>
                <c:pt idx="0">
                  <c:v>Standarts 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analīze'!$B$2:$B$4</c:f>
              <c:strCache>
                <c:ptCount val="3"/>
                <c:pt idx="0">
                  <c:v>S-ALD</c:v>
                </c:pt>
                <c:pt idx="1">
                  <c:v>AAT</c:v>
                </c:pt>
                <c:pt idx="2">
                  <c:v>ART</c:v>
                </c:pt>
              </c:strCache>
            </c:strRef>
          </c:cat>
          <c:val>
            <c:numRef>
              <c:f>'TPS Standartu analīze'!$G$2:$G$4</c:f>
              <c:numCache>
                <c:formatCode>0.0</c:formatCode>
                <c:ptCount val="3"/>
                <c:pt idx="0">
                  <c:v>24</c:v>
                </c:pt>
                <c:pt idx="1">
                  <c:v>8.9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6A7-4996-9A57-2321E2C7B4E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0382992"/>
        <c:axId val="250385072"/>
      </c:barChart>
      <c:catAx>
        <c:axId val="25038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5072"/>
        <c:crosses val="autoZero"/>
        <c:auto val="1"/>
        <c:lblAlgn val="ctr"/>
        <c:lblOffset val="100"/>
        <c:noMultiLvlLbl val="0"/>
      </c:catAx>
      <c:valAx>
        <c:axId val="25038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Ilgstošās administratīvās lietas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'TPS Standartu analīze'!$J$1</c:f>
              <c:strCache>
                <c:ptCount val="1"/>
                <c:pt idx="0">
                  <c:v>Ieilgušās lietas 2g+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analīze'!$B$2:$B$4</c:f>
              <c:strCache>
                <c:ptCount val="3"/>
                <c:pt idx="0">
                  <c:v>S-ALD</c:v>
                </c:pt>
                <c:pt idx="1">
                  <c:v>AAT</c:v>
                </c:pt>
                <c:pt idx="2">
                  <c:v>ART</c:v>
                </c:pt>
              </c:strCache>
            </c:strRef>
          </c:cat>
          <c:val>
            <c:numRef>
              <c:f>'TPS Standartu analīze'!$J$2:$J$4</c:f>
              <c:numCache>
                <c:formatCode>0%</c:formatCode>
                <c:ptCount val="3"/>
                <c:pt idx="0">
                  <c:v>0.21030042918454936</c:v>
                </c:pt>
                <c:pt idx="1">
                  <c:v>9.9173553719008271E-3</c:v>
                </c:pt>
                <c:pt idx="2">
                  <c:v>3.1982942430703626E-2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B2-4BD3-B7CF-D8ED27FF4BA3}"/>
            </c:ext>
          </c:extLst>
        </c:ser>
        <c:ser>
          <c:idx val="1"/>
          <c:order val="1"/>
          <c:tx>
            <c:strRef>
              <c:f>'TPS Standartu analīze'!$K$1</c:f>
              <c:strCache>
                <c:ptCount val="1"/>
                <c:pt idx="0">
                  <c:v>Ieilgušās lietas 5g+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analīze'!$B$2:$B$4</c:f>
              <c:strCache>
                <c:ptCount val="3"/>
                <c:pt idx="0">
                  <c:v>S-ALD</c:v>
                </c:pt>
                <c:pt idx="1">
                  <c:v>AAT</c:v>
                </c:pt>
                <c:pt idx="2">
                  <c:v>ART</c:v>
                </c:pt>
              </c:strCache>
            </c:strRef>
          </c:cat>
          <c:val>
            <c:numRef>
              <c:f>'TPS Standartu analīze'!$K$2:$K$4</c:f>
              <c:numCache>
                <c:formatCode>0%</c:formatCode>
                <c:ptCount val="3"/>
                <c:pt idx="0">
                  <c:v>0</c:v>
                </c:pt>
                <c:pt idx="1">
                  <c:v>0</c:v>
                </c:pt>
                <c:pt idx="2" formatCode="0.0%">
                  <c:v>3.1982942430703624E-3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B2-4BD3-B7CF-D8ED27FF4BA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0382992"/>
        <c:axId val="250385072"/>
      </c:barChart>
      <c:catAx>
        <c:axId val="25038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5072"/>
        <c:crosses val="autoZero"/>
        <c:auto val="1"/>
        <c:lblAlgn val="ctr"/>
        <c:lblOffset val="100"/>
        <c:noMultiLvlLbl val="0"/>
      </c:catAx>
      <c:valAx>
        <c:axId val="250385072"/>
        <c:scaling>
          <c:orientation val="minMax"/>
          <c:max val="0.35000000000000003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2992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Civillietu</a:t>
            </a:r>
            <a:r>
              <a:rPr lang="lv-LV" baseline="0"/>
              <a:t> izskatīšanas standarts (m)</a:t>
            </a:r>
            <a:endParaRPr lang="lv-LV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'TPS Standartu analīze'!$C$1</c:f>
              <c:strCache>
                <c:ptCount val="1"/>
                <c:pt idx="0">
                  <c:v>Standarts 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analīze'!$B$8:$B$20</c:f>
              <c:strCache>
                <c:ptCount val="13"/>
                <c:pt idx="0">
                  <c:v>S-CLD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analīze'!$C$8:$C$20</c:f>
              <c:numCache>
                <c:formatCode>0.0</c:formatCode>
                <c:ptCount val="13"/>
                <c:pt idx="0">
                  <c:v>18</c:v>
                </c:pt>
                <c:pt idx="1">
                  <c:v>5.5</c:v>
                </c:pt>
                <c:pt idx="2">
                  <c:v>3.8</c:v>
                </c:pt>
                <c:pt idx="3">
                  <c:v>4.5</c:v>
                </c:pt>
                <c:pt idx="4">
                  <c:v>4</c:v>
                </c:pt>
                <c:pt idx="5">
                  <c:v>5.5</c:v>
                </c:pt>
                <c:pt idx="6">
                  <c:v>9</c:v>
                </c:pt>
                <c:pt idx="7">
                  <c:v>9</c:v>
                </c:pt>
                <c:pt idx="8">
                  <c:v>6</c:v>
                </c:pt>
                <c:pt idx="9">
                  <c:v>6.65</c:v>
                </c:pt>
                <c:pt idx="10">
                  <c:v>5.5</c:v>
                </c:pt>
                <c:pt idx="11">
                  <c:v>7</c:v>
                </c:pt>
                <c:pt idx="12">
                  <c:v>5.6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8B-4335-8B71-352226EB9C63}"/>
            </c:ext>
          </c:extLst>
        </c:ser>
        <c:ser>
          <c:idx val="1"/>
          <c:order val="1"/>
          <c:tx>
            <c:strRef>
              <c:f>'TPS Standartu analīze'!$D$1</c:f>
              <c:strCache>
                <c:ptCount val="1"/>
                <c:pt idx="0">
                  <c:v>Izpilde 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analīze'!$B$8:$B$20</c:f>
              <c:strCache>
                <c:ptCount val="13"/>
                <c:pt idx="0">
                  <c:v>S-CLD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analīze'!$D$8:$D$20</c:f>
              <c:numCache>
                <c:formatCode>0.0</c:formatCode>
                <c:ptCount val="13"/>
                <c:pt idx="0">
                  <c:v>17</c:v>
                </c:pt>
                <c:pt idx="1">
                  <c:v>6.8</c:v>
                </c:pt>
                <c:pt idx="2">
                  <c:v>4</c:v>
                </c:pt>
                <c:pt idx="3">
                  <c:v>4.5</c:v>
                </c:pt>
                <c:pt idx="4">
                  <c:v>4.4000000000000004</c:v>
                </c:pt>
                <c:pt idx="5">
                  <c:v>8.6</c:v>
                </c:pt>
                <c:pt idx="6">
                  <c:v>8.9</c:v>
                </c:pt>
                <c:pt idx="7">
                  <c:v>7.7</c:v>
                </c:pt>
                <c:pt idx="8">
                  <c:v>4.0999999999999996</c:v>
                </c:pt>
                <c:pt idx="9">
                  <c:v>4.5999999999999996</c:v>
                </c:pt>
                <c:pt idx="10">
                  <c:v>4.4000000000000004</c:v>
                </c:pt>
                <c:pt idx="11">
                  <c:v>6.4</c:v>
                </c:pt>
                <c:pt idx="1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8B-4335-8B71-352226EB9C63}"/>
            </c:ext>
          </c:extLst>
        </c:ser>
        <c:ser>
          <c:idx val="2"/>
          <c:order val="2"/>
          <c:tx>
            <c:strRef>
              <c:f>'TPS Standartu analīze'!$G$1</c:f>
              <c:strCache>
                <c:ptCount val="1"/>
                <c:pt idx="0">
                  <c:v>Standarts 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analīze'!$B$8:$B$20</c:f>
              <c:strCache>
                <c:ptCount val="13"/>
                <c:pt idx="0">
                  <c:v>S-CLD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analīze'!$G$8:$G$20</c:f>
              <c:numCache>
                <c:formatCode>0.0</c:formatCode>
                <c:ptCount val="13"/>
                <c:pt idx="0">
                  <c:v>18</c:v>
                </c:pt>
                <c:pt idx="1">
                  <c:v>7</c:v>
                </c:pt>
                <c:pt idx="2">
                  <c:v>4.5</c:v>
                </c:pt>
                <c:pt idx="3">
                  <c:v>4.5</c:v>
                </c:pt>
                <c:pt idx="4">
                  <c:v>4</c:v>
                </c:pt>
                <c:pt idx="5">
                  <c:v>8</c:v>
                </c:pt>
                <c:pt idx="6">
                  <c:v>9.25</c:v>
                </c:pt>
                <c:pt idx="7">
                  <c:v>10</c:v>
                </c:pt>
                <c:pt idx="8">
                  <c:v>6</c:v>
                </c:pt>
                <c:pt idx="9">
                  <c:v>7</c:v>
                </c:pt>
                <c:pt idx="10">
                  <c:v>5.5</c:v>
                </c:pt>
                <c:pt idx="11">
                  <c:v>7</c:v>
                </c:pt>
                <c:pt idx="12">
                  <c:v>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08B-4335-8B71-352226EB9C6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0382992"/>
        <c:axId val="250385072"/>
      </c:barChart>
      <c:catAx>
        <c:axId val="25038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5072"/>
        <c:crosses val="autoZero"/>
        <c:auto val="1"/>
        <c:lblAlgn val="ctr"/>
        <c:lblOffset val="100"/>
        <c:noMultiLvlLbl val="0"/>
      </c:catAx>
      <c:valAx>
        <c:axId val="25038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2992"/>
        <c:crosses val="autoZero"/>
        <c:crossBetween val="between"/>
        <c:majorUnit val="6"/>
        <c:minorUnit val="3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Ilgstošās civillietas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'TPS Standartu analīze'!$J$1</c:f>
              <c:strCache>
                <c:ptCount val="1"/>
                <c:pt idx="0">
                  <c:v>Ieilgušās lietas 2g+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analīze'!$B$8:$B$20</c:f>
              <c:strCache>
                <c:ptCount val="13"/>
                <c:pt idx="0">
                  <c:v>S-CLD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analīze'!$J$8:$J$20</c:f>
              <c:numCache>
                <c:formatCode>0%</c:formatCode>
                <c:ptCount val="13"/>
                <c:pt idx="0">
                  <c:v>0.14130434782608695</c:v>
                </c:pt>
                <c:pt idx="1">
                  <c:v>3.9634146341463415E-2</c:v>
                </c:pt>
                <c:pt idx="2">
                  <c:v>0</c:v>
                </c:pt>
                <c:pt idx="3">
                  <c:v>2.9411764705882353E-2</c:v>
                </c:pt>
                <c:pt idx="4">
                  <c:v>5.4545454545454543E-2</c:v>
                </c:pt>
                <c:pt idx="5">
                  <c:v>0.10185185185185185</c:v>
                </c:pt>
                <c:pt idx="6">
                  <c:v>7.8125E-2</c:v>
                </c:pt>
                <c:pt idx="7">
                  <c:v>6.5491183879093195E-2</c:v>
                </c:pt>
                <c:pt idx="8">
                  <c:v>2.4553571428571428E-2</c:v>
                </c:pt>
                <c:pt idx="9">
                  <c:v>4.7E-2</c:v>
                </c:pt>
                <c:pt idx="10">
                  <c:v>3.257650542941757E-2</c:v>
                </c:pt>
                <c:pt idx="11">
                  <c:v>3.2334759866856869E-2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217-44BF-A2EA-B5429F6C75AA}"/>
            </c:ext>
          </c:extLst>
        </c:ser>
        <c:ser>
          <c:idx val="1"/>
          <c:order val="1"/>
          <c:tx>
            <c:strRef>
              <c:f>'TPS Standartu analīze'!$K$1</c:f>
              <c:strCache>
                <c:ptCount val="1"/>
                <c:pt idx="0">
                  <c:v>Ieilgušās lietas 5g+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analīze'!$B$8:$B$20</c:f>
              <c:strCache>
                <c:ptCount val="13"/>
                <c:pt idx="0">
                  <c:v>S-CLD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analīze'!$K$8:$K$20</c:f>
              <c:numCache>
                <c:formatCode>0%</c:formatCode>
                <c:ptCount val="13"/>
                <c:pt idx="0">
                  <c:v>0</c:v>
                </c:pt>
                <c:pt idx="1">
                  <c:v>7.621951219512195E-3</c:v>
                </c:pt>
                <c:pt idx="2">
                  <c:v>0</c:v>
                </c:pt>
                <c:pt idx="3">
                  <c:v>1.4705882352941176E-2</c:v>
                </c:pt>
                <c:pt idx="4">
                  <c:v>3.6363636363636362E-2</c:v>
                </c:pt>
                <c:pt idx="5">
                  <c:v>2.7777777777777776E-2</c:v>
                </c:pt>
                <c:pt idx="6">
                  <c:v>1.3613861386138614E-2</c:v>
                </c:pt>
                <c:pt idx="7">
                  <c:v>7.0528967254408059E-3</c:v>
                </c:pt>
                <c:pt idx="8">
                  <c:v>1.2648809523809524E-2</c:v>
                </c:pt>
                <c:pt idx="9">
                  <c:v>1.04E-2</c:v>
                </c:pt>
                <c:pt idx="10">
                  <c:v>3.9486673247778872E-3</c:v>
                </c:pt>
                <c:pt idx="11">
                  <c:v>1.1412268188302425E-2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217-44BF-A2EA-B5429F6C75A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0382992"/>
        <c:axId val="250385072"/>
      </c:barChart>
      <c:catAx>
        <c:axId val="25038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5072"/>
        <c:crosses val="autoZero"/>
        <c:auto val="1"/>
        <c:lblAlgn val="ctr"/>
        <c:lblOffset val="100"/>
        <c:noMultiLvlLbl val="0"/>
      </c:catAx>
      <c:valAx>
        <c:axId val="250385072"/>
        <c:scaling>
          <c:orientation val="minMax"/>
          <c:max val="0.2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Krimināllietu</a:t>
            </a:r>
            <a:r>
              <a:rPr lang="lv-LV" baseline="0"/>
              <a:t> izskatīšanas standarts (m)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'TPS Standartu analīze'!$C$1</c:f>
              <c:strCache>
                <c:ptCount val="1"/>
                <c:pt idx="0">
                  <c:v>Standarts 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analīze'!$B$24:$B$36</c:f>
              <c:strCache>
                <c:ptCount val="13"/>
                <c:pt idx="0">
                  <c:v>S-KLD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analīze'!$C$24:$C$36</c:f>
              <c:numCache>
                <c:formatCode>0.0</c:formatCode>
                <c:ptCount val="13"/>
                <c:pt idx="0">
                  <c:v>10</c:v>
                </c:pt>
                <c:pt idx="1">
                  <c:v>6.8</c:v>
                </c:pt>
                <c:pt idx="2">
                  <c:v>3.8</c:v>
                </c:pt>
                <c:pt idx="3">
                  <c:v>3.8</c:v>
                </c:pt>
                <c:pt idx="4">
                  <c:v>4</c:v>
                </c:pt>
                <c:pt idx="5">
                  <c:v>3.6</c:v>
                </c:pt>
                <c:pt idx="6">
                  <c:v>9</c:v>
                </c:pt>
                <c:pt idx="7">
                  <c:v>8</c:v>
                </c:pt>
                <c:pt idx="8">
                  <c:v>7</c:v>
                </c:pt>
                <c:pt idx="9">
                  <c:v>10.25</c:v>
                </c:pt>
                <c:pt idx="10">
                  <c:v>6</c:v>
                </c:pt>
                <c:pt idx="11">
                  <c:v>7</c:v>
                </c:pt>
                <c:pt idx="12">
                  <c:v>6.4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91-46AC-9258-CE8E573F1E67}"/>
            </c:ext>
          </c:extLst>
        </c:ser>
        <c:ser>
          <c:idx val="1"/>
          <c:order val="1"/>
          <c:tx>
            <c:strRef>
              <c:f>'TPS Standartu analīze'!$D$1</c:f>
              <c:strCache>
                <c:ptCount val="1"/>
                <c:pt idx="0">
                  <c:v>Izpilde 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analīze'!$B$24:$B$36</c:f>
              <c:strCache>
                <c:ptCount val="13"/>
                <c:pt idx="0">
                  <c:v>S-KLD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analīze'!$D$24:$D$36</c:f>
              <c:numCache>
                <c:formatCode>0.0</c:formatCode>
                <c:ptCount val="13"/>
                <c:pt idx="0">
                  <c:v>9.1999999999999993</c:v>
                </c:pt>
                <c:pt idx="1">
                  <c:v>6.3</c:v>
                </c:pt>
                <c:pt idx="2">
                  <c:v>3.3</c:v>
                </c:pt>
                <c:pt idx="3">
                  <c:v>3.8</c:v>
                </c:pt>
                <c:pt idx="4">
                  <c:v>3</c:v>
                </c:pt>
                <c:pt idx="5">
                  <c:v>4.8</c:v>
                </c:pt>
                <c:pt idx="6">
                  <c:v>12.2</c:v>
                </c:pt>
                <c:pt idx="7">
                  <c:v>6.9</c:v>
                </c:pt>
                <c:pt idx="8">
                  <c:v>5.4</c:v>
                </c:pt>
                <c:pt idx="9">
                  <c:v>10.8</c:v>
                </c:pt>
                <c:pt idx="10">
                  <c:v>5</c:v>
                </c:pt>
                <c:pt idx="11">
                  <c:v>8</c:v>
                </c:pt>
                <c:pt idx="1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991-46AC-9258-CE8E573F1E67}"/>
            </c:ext>
          </c:extLst>
        </c:ser>
        <c:ser>
          <c:idx val="2"/>
          <c:order val="2"/>
          <c:tx>
            <c:strRef>
              <c:f>'TPS Standartu analīze'!$G$1</c:f>
              <c:strCache>
                <c:ptCount val="1"/>
                <c:pt idx="0">
                  <c:v>Standarts 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analīze'!$B$24:$B$36</c:f>
              <c:strCache>
                <c:ptCount val="13"/>
                <c:pt idx="0">
                  <c:v>S-KLD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analīze'!$G$24:$G$36</c:f>
              <c:numCache>
                <c:formatCode>0.0</c:formatCode>
                <c:ptCount val="13"/>
                <c:pt idx="0">
                  <c:v>10</c:v>
                </c:pt>
                <c:pt idx="1">
                  <c:v>12</c:v>
                </c:pt>
                <c:pt idx="2">
                  <c:v>3.8</c:v>
                </c:pt>
                <c:pt idx="3">
                  <c:v>4</c:v>
                </c:pt>
                <c:pt idx="4">
                  <c:v>4</c:v>
                </c:pt>
                <c:pt idx="5">
                  <c:v>4.5</c:v>
                </c:pt>
                <c:pt idx="6">
                  <c:v>12</c:v>
                </c:pt>
                <c:pt idx="7">
                  <c:v>9</c:v>
                </c:pt>
                <c:pt idx="8">
                  <c:v>7</c:v>
                </c:pt>
                <c:pt idx="9">
                  <c:v>11</c:v>
                </c:pt>
                <c:pt idx="10">
                  <c:v>6</c:v>
                </c:pt>
                <c:pt idx="11">
                  <c:v>8</c:v>
                </c:pt>
                <c:pt idx="12">
                  <c:v>8.1999999999999993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991-46AC-9258-CE8E573F1E6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0382992"/>
        <c:axId val="250385072"/>
      </c:barChart>
      <c:catAx>
        <c:axId val="25038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5072"/>
        <c:crosses val="autoZero"/>
        <c:auto val="1"/>
        <c:lblAlgn val="ctr"/>
        <c:lblOffset val="100"/>
        <c:noMultiLvlLbl val="0"/>
      </c:catAx>
      <c:valAx>
        <c:axId val="25038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2992"/>
        <c:crosses val="autoZero"/>
        <c:crossBetween val="between"/>
        <c:majorUnit val="6"/>
        <c:minorUnit val="3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Ilgstošās krimināllietas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'TPS Standartu analīze'!$J$1</c:f>
              <c:strCache>
                <c:ptCount val="1"/>
                <c:pt idx="0">
                  <c:v>Ieilgušās lietas 2g+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analīze'!$B$24:$B$36</c:f>
              <c:strCache>
                <c:ptCount val="13"/>
                <c:pt idx="0">
                  <c:v>S-KLD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analīze'!$J$24:$J$36</c:f>
              <c:numCache>
                <c:formatCode>0%</c:formatCode>
                <c:ptCount val="13"/>
                <c:pt idx="0">
                  <c:v>0</c:v>
                </c:pt>
                <c:pt idx="1">
                  <c:v>5.4913294797687862E-2</c:v>
                </c:pt>
                <c:pt idx="2">
                  <c:v>0</c:v>
                </c:pt>
                <c:pt idx="3">
                  <c:v>1.1363636363636364E-2</c:v>
                </c:pt>
                <c:pt idx="4">
                  <c:v>0</c:v>
                </c:pt>
                <c:pt idx="5">
                  <c:v>4.8000000000000001E-2</c:v>
                </c:pt>
                <c:pt idx="6">
                  <c:v>0.38466183574879226</c:v>
                </c:pt>
                <c:pt idx="7">
                  <c:v>0.15763546798029557</c:v>
                </c:pt>
                <c:pt idx="8">
                  <c:v>5.113636363636364E-2</c:v>
                </c:pt>
                <c:pt idx="9">
                  <c:v>0.2838</c:v>
                </c:pt>
                <c:pt idx="10">
                  <c:v>0.14374999999999999</c:v>
                </c:pt>
                <c:pt idx="11">
                  <c:v>0.2443064182194617</c:v>
                </c:pt>
                <c:pt idx="12">
                  <c:v>0.10270270270270271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83-436E-BAAD-75686872C57A}"/>
            </c:ext>
          </c:extLst>
        </c:ser>
        <c:ser>
          <c:idx val="1"/>
          <c:order val="1"/>
          <c:tx>
            <c:strRef>
              <c:f>'TPS Standartu analīze'!$K$1</c:f>
              <c:strCache>
                <c:ptCount val="1"/>
                <c:pt idx="0">
                  <c:v>Ieilgušās lietas 5g+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analīze'!$B$24:$B$36</c:f>
              <c:strCache>
                <c:ptCount val="13"/>
                <c:pt idx="0">
                  <c:v>S-KLD</c:v>
                </c:pt>
                <c:pt idx="1">
                  <c:v>RAT</c:v>
                </c:pt>
                <c:pt idx="2">
                  <c:v>KAT</c:v>
                </c:pt>
                <c:pt idx="3">
                  <c:v>LAT</c:v>
                </c:pt>
                <c:pt idx="4">
                  <c:v>VAT</c:v>
                </c:pt>
                <c:pt idx="5">
                  <c:v>ZAT</c:v>
                </c:pt>
                <c:pt idx="6">
                  <c:v>RPT</c:v>
                </c:pt>
                <c:pt idx="7">
                  <c:v>RRT</c:v>
                </c:pt>
                <c:pt idx="8">
                  <c:v>KRT</c:v>
                </c:pt>
                <c:pt idx="9">
                  <c:v>LRT</c:v>
                </c:pt>
                <c:pt idx="10">
                  <c:v>VRT</c:v>
                </c:pt>
                <c:pt idx="11">
                  <c:v>ZRT</c:v>
                </c:pt>
                <c:pt idx="12">
                  <c:v>ELT</c:v>
                </c:pt>
              </c:strCache>
            </c:strRef>
          </c:cat>
          <c:val>
            <c:numRef>
              <c:f>'TPS Standartu analīze'!$K$24:$K$36</c:f>
              <c:numCache>
                <c:formatCode>0%</c:formatCode>
                <c:ptCount val="1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0.11930724823604875</c:v>
                </c:pt>
                <c:pt idx="7">
                  <c:v>2.9556650246305417E-2</c:v>
                </c:pt>
                <c:pt idx="8">
                  <c:v>0</c:v>
                </c:pt>
                <c:pt idx="9">
                  <c:v>0.1091</c:v>
                </c:pt>
                <c:pt idx="10">
                  <c:v>0.05</c:v>
                </c:pt>
                <c:pt idx="11">
                  <c:v>4.5548654244306416E-2</c:v>
                </c:pt>
                <c:pt idx="1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83-436E-BAAD-75686872C57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0382992"/>
        <c:axId val="250385072"/>
      </c:barChart>
      <c:catAx>
        <c:axId val="25038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5072"/>
        <c:crosses val="autoZero"/>
        <c:auto val="1"/>
        <c:lblAlgn val="ctr"/>
        <c:lblOffset val="100"/>
        <c:noMultiLvlLbl val="0"/>
      </c:catAx>
      <c:valAx>
        <c:axId val="250385072"/>
        <c:scaling>
          <c:orientation val="minMax"/>
          <c:max val="0.4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200"/>
              <a:t>Administratīvo pārkāpumu lietu</a:t>
            </a:r>
            <a:r>
              <a:rPr lang="lv-LV" sz="1200" baseline="0"/>
              <a:t> izskatīšanas standarts (m)</a:t>
            </a:r>
            <a:endParaRPr lang="lv-LV" sz="12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'TPS Standartu analīze'!$C$1</c:f>
              <c:strCache>
                <c:ptCount val="1"/>
                <c:pt idx="0">
                  <c:v>Standarts 2023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analīze'!$B$40:$B$50</c:f>
              <c:strCache>
                <c:ptCount val="11"/>
                <c:pt idx="0">
                  <c:v>RAT</c:v>
                </c:pt>
                <c:pt idx="1">
                  <c:v>KAT</c:v>
                </c:pt>
                <c:pt idx="2">
                  <c:v>LAT</c:v>
                </c:pt>
                <c:pt idx="3">
                  <c:v>VAT</c:v>
                </c:pt>
                <c:pt idx="4">
                  <c:v>ZAT</c:v>
                </c:pt>
                <c:pt idx="5">
                  <c:v>RPT</c:v>
                </c:pt>
                <c:pt idx="6">
                  <c:v>RRT</c:v>
                </c:pt>
                <c:pt idx="7">
                  <c:v>KRT</c:v>
                </c:pt>
                <c:pt idx="8">
                  <c:v>LRT</c:v>
                </c:pt>
                <c:pt idx="9">
                  <c:v>VRT</c:v>
                </c:pt>
                <c:pt idx="10">
                  <c:v>ZRT</c:v>
                </c:pt>
              </c:strCache>
            </c:strRef>
          </c:cat>
          <c:val>
            <c:numRef>
              <c:f>'TPS Standartu analīze'!$C$40:$C$50</c:f>
              <c:numCache>
                <c:formatCode>0.0</c:formatCode>
                <c:ptCount val="11"/>
                <c:pt idx="0">
                  <c:v>5</c:v>
                </c:pt>
                <c:pt idx="1">
                  <c:v>2.2000000000000002</c:v>
                </c:pt>
                <c:pt idx="2">
                  <c:v>3</c:v>
                </c:pt>
                <c:pt idx="3">
                  <c:v>2</c:v>
                </c:pt>
                <c:pt idx="4">
                  <c:v>2.5</c:v>
                </c:pt>
                <c:pt idx="5">
                  <c:v>5.2</c:v>
                </c:pt>
                <c:pt idx="6">
                  <c:v>8</c:v>
                </c:pt>
                <c:pt idx="7">
                  <c:v>4</c:v>
                </c:pt>
                <c:pt idx="8">
                  <c:v>6.35</c:v>
                </c:pt>
                <c:pt idx="9">
                  <c:v>3.5</c:v>
                </c:pt>
                <c:pt idx="10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DF-4CC2-81EB-B1526F710A6A}"/>
            </c:ext>
          </c:extLst>
        </c:ser>
        <c:ser>
          <c:idx val="1"/>
          <c:order val="1"/>
          <c:tx>
            <c:strRef>
              <c:f>'TPS Standartu analīze'!$D$1</c:f>
              <c:strCache>
                <c:ptCount val="1"/>
                <c:pt idx="0">
                  <c:v>Izpilde 2023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analīze'!$B$40:$B$50</c:f>
              <c:strCache>
                <c:ptCount val="11"/>
                <c:pt idx="0">
                  <c:v>RAT</c:v>
                </c:pt>
                <c:pt idx="1">
                  <c:v>KAT</c:v>
                </c:pt>
                <c:pt idx="2">
                  <c:v>LAT</c:v>
                </c:pt>
                <c:pt idx="3">
                  <c:v>VAT</c:v>
                </c:pt>
                <c:pt idx="4">
                  <c:v>ZAT</c:v>
                </c:pt>
                <c:pt idx="5">
                  <c:v>RPT</c:v>
                </c:pt>
                <c:pt idx="6">
                  <c:v>RRT</c:v>
                </c:pt>
                <c:pt idx="7">
                  <c:v>KRT</c:v>
                </c:pt>
                <c:pt idx="8">
                  <c:v>LRT</c:v>
                </c:pt>
                <c:pt idx="9">
                  <c:v>VRT</c:v>
                </c:pt>
                <c:pt idx="10">
                  <c:v>ZRT</c:v>
                </c:pt>
              </c:strCache>
            </c:strRef>
          </c:cat>
          <c:val>
            <c:numRef>
              <c:f>'TPS Standartu analīze'!$D$40:$D$50</c:f>
              <c:numCache>
                <c:formatCode>0.0</c:formatCode>
                <c:ptCount val="11"/>
                <c:pt idx="0">
                  <c:v>5.6</c:v>
                </c:pt>
                <c:pt idx="1">
                  <c:v>2.1</c:v>
                </c:pt>
                <c:pt idx="2">
                  <c:v>3</c:v>
                </c:pt>
                <c:pt idx="3">
                  <c:v>3</c:v>
                </c:pt>
                <c:pt idx="4">
                  <c:v>3.8</c:v>
                </c:pt>
                <c:pt idx="5">
                  <c:v>4.4000000000000004</c:v>
                </c:pt>
                <c:pt idx="6">
                  <c:v>8.3000000000000007</c:v>
                </c:pt>
                <c:pt idx="7">
                  <c:v>2</c:v>
                </c:pt>
                <c:pt idx="8">
                  <c:v>3.2</c:v>
                </c:pt>
                <c:pt idx="9">
                  <c:v>3.2</c:v>
                </c:pt>
                <c:pt idx="10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DF-4CC2-81EB-B1526F710A6A}"/>
            </c:ext>
          </c:extLst>
        </c:ser>
        <c:ser>
          <c:idx val="2"/>
          <c:order val="2"/>
          <c:tx>
            <c:strRef>
              <c:f>'TPS Standartu analīze'!$G$1</c:f>
              <c:strCache>
                <c:ptCount val="1"/>
                <c:pt idx="0">
                  <c:v>Standarts 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analīze'!$B$40:$B$50</c:f>
              <c:strCache>
                <c:ptCount val="11"/>
                <c:pt idx="0">
                  <c:v>RAT</c:v>
                </c:pt>
                <c:pt idx="1">
                  <c:v>KAT</c:v>
                </c:pt>
                <c:pt idx="2">
                  <c:v>LAT</c:v>
                </c:pt>
                <c:pt idx="3">
                  <c:v>VAT</c:v>
                </c:pt>
                <c:pt idx="4">
                  <c:v>ZAT</c:v>
                </c:pt>
                <c:pt idx="5">
                  <c:v>RPT</c:v>
                </c:pt>
                <c:pt idx="6">
                  <c:v>RRT</c:v>
                </c:pt>
                <c:pt idx="7">
                  <c:v>KRT</c:v>
                </c:pt>
                <c:pt idx="8">
                  <c:v>LRT</c:v>
                </c:pt>
                <c:pt idx="9">
                  <c:v>VRT</c:v>
                </c:pt>
                <c:pt idx="10">
                  <c:v>ZRT</c:v>
                </c:pt>
              </c:strCache>
            </c:strRef>
          </c:cat>
          <c:val>
            <c:numRef>
              <c:f>'TPS Standartu analīze'!$G$40:$G$50</c:f>
              <c:numCache>
                <c:formatCode>0.0</c:formatCode>
                <c:ptCount val="11"/>
                <c:pt idx="0">
                  <c:v>5</c:v>
                </c:pt>
                <c:pt idx="1">
                  <c:v>2.2000000000000002</c:v>
                </c:pt>
                <c:pt idx="2">
                  <c:v>3</c:v>
                </c:pt>
                <c:pt idx="3">
                  <c:v>2</c:v>
                </c:pt>
                <c:pt idx="4">
                  <c:v>3</c:v>
                </c:pt>
                <c:pt idx="5">
                  <c:v>5</c:v>
                </c:pt>
                <c:pt idx="6">
                  <c:v>12</c:v>
                </c:pt>
                <c:pt idx="7">
                  <c:v>3</c:v>
                </c:pt>
                <c:pt idx="8">
                  <c:v>5</c:v>
                </c:pt>
                <c:pt idx="9">
                  <c:v>3.5</c:v>
                </c:pt>
                <c:pt idx="10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0DF-4CC2-81EB-B1526F710A6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50382992"/>
        <c:axId val="250385072"/>
      </c:barChart>
      <c:catAx>
        <c:axId val="25038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5072"/>
        <c:crosses val="autoZero"/>
        <c:auto val="1"/>
        <c:lblAlgn val="ctr"/>
        <c:lblOffset val="100"/>
        <c:noMultiLvlLbl val="0"/>
      </c:catAx>
      <c:valAx>
        <c:axId val="250385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2992"/>
        <c:crosses val="autoZero"/>
        <c:crossBetween val="between"/>
        <c:majorUnit val="6"/>
        <c:minorUnit val="3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/>
              <a:t>Ilgstošās</a:t>
            </a:r>
            <a:r>
              <a:rPr lang="lv-LV" baseline="0"/>
              <a:t> a</a:t>
            </a:r>
            <a:r>
              <a:rPr lang="lv-LV"/>
              <a:t>dministratīvo pārkāpumu lietas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'TPS Standartu analīze'!$J$1</c:f>
              <c:strCache>
                <c:ptCount val="1"/>
                <c:pt idx="0">
                  <c:v>Ieilgušās lietas 2g+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numFmt formatCode="0.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'TPS Standartu analīze'!$B$40:$B$50</c:f>
              <c:strCache>
                <c:ptCount val="11"/>
                <c:pt idx="0">
                  <c:v>RAT</c:v>
                </c:pt>
                <c:pt idx="1">
                  <c:v>KAT</c:v>
                </c:pt>
                <c:pt idx="2">
                  <c:v>LAT</c:v>
                </c:pt>
                <c:pt idx="3">
                  <c:v>VAT</c:v>
                </c:pt>
                <c:pt idx="4">
                  <c:v>ZAT</c:v>
                </c:pt>
                <c:pt idx="5">
                  <c:v>RPT</c:v>
                </c:pt>
                <c:pt idx="6">
                  <c:v>RRT</c:v>
                </c:pt>
                <c:pt idx="7">
                  <c:v>KRT</c:v>
                </c:pt>
                <c:pt idx="8">
                  <c:v>LRT</c:v>
                </c:pt>
                <c:pt idx="9">
                  <c:v>VRT</c:v>
                </c:pt>
                <c:pt idx="10">
                  <c:v>ZRT</c:v>
                </c:pt>
              </c:strCache>
            </c:strRef>
          </c:cat>
          <c:val>
            <c:numRef>
              <c:f>'TPS Standartu analīze'!$J$40:$J$50</c:f>
              <c:numCache>
                <c:formatCode>0%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3.2786885245901639E-3</c:v>
                </c:pt>
                <c:pt idx="6">
                  <c:v>0</c:v>
                </c:pt>
                <c:pt idx="7">
                  <c:v>0</c:v>
                </c:pt>
                <c:pt idx="8">
                  <c:v>2.7E-2</c:v>
                </c:pt>
                <c:pt idx="9">
                  <c:v>0</c:v>
                </c:pt>
                <c:pt idx="10">
                  <c:v>1.4705882352941176E-2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46-4F70-9410-E1CF3F25212E}"/>
            </c:ext>
          </c:extLst>
        </c:ser>
        <c:ser>
          <c:idx val="1"/>
          <c:order val="1"/>
          <c:tx>
            <c:strRef>
              <c:f>'TPS Standartu analīze'!$K$1</c:f>
              <c:strCache>
                <c:ptCount val="1"/>
                <c:pt idx="0">
                  <c:v>Ieilgušās lietas 5g+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cat>
            <c:strRef>
              <c:f>'TPS Standartu analīze'!$B$40:$B$50</c:f>
              <c:strCache>
                <c:ptCount val="11"/>
                <c:pt idx="0">
                  <c:v>RAT</c:v>
                </c:pt>
                <c:pt idx="1">
                  <c:v>KAT</c:v>
                </c:pt>
                <c:pt idx="2">
                  <c:v>LAT</c:v>
                </c:pt>
                <c:pt idx="3">
                  <c:v>VAT</c:v>
                </c:pt>
                <c:pt idx="4">
                  <c:v>ZAT</c:v>
                </c:pt>
                <c:pt idx="5">
                  <c:v>RPT</c:v>
                </c:pt>
                <c:pt idx="6">
                  <c:v>RRT</c:v>
                </c:pt>
                <c:pt idx="7">
                  <c:v>KRT</c:v>
                </c:pt>
                <c:pt idx="8">
                  <c:v>LRT</c:v>
                </c:pt>
                <c:pt idx="9">
                  <c:v>VRT</c:v>
                </c:pt>
                <c:pt idx="10">
                  <c:v>ZRT</c:v>
                </c:pt>
              </c:strCache>
            </c:strRef>
          </c:cat>
          <c:val>
            <c:numRef>
              <c:f>'TPS Standartu analīze'!$K$40:$K$50</c:f>
              <c:numCache>
                <c:formatCode>0%</c:formatCode>
                <c:ptCount val="11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46-4F70-9410-E1CF3F25212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0382992"/>
        <c:axId val="250385072"/>
      </c:barChart>
      <c:catAx>
        <c:axId val="25038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5072"/>
        <c:crosses val="autoZero"/>
        <c:auto val="1"/>
        <c:lblAlgn val="ctr"/>
        <c:lblOffset val="100"/>
        <c:noMultiLvlLbl val="0"/>
      </c:catAx>
      <c:valAx>
        <c:axId val="250385072"/>
        <c:scaling>
          <c:orientation val="minMax"/>
          <c:max val="0.2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250382992"/>
        <c:crosses val="autoZero"/>
        <c:crossBetween val="between"/>
        <c:majorUnit val="5.000000000000001E-2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b="1"/>
              <a:t>Summēti</a:t>
            </a:r>
            <a:r>
              <a:rPr lang="lv-LV" b="1" baseline="0"/>
              <a:t> III instanču </a:t>
            </a:r>
            <a:r>
              <a:rPr lang="lv-LV" b="1"/>
              <a:t>vidējie termiņi katrā nozarē 2023 / 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0.10235802383109191"/>
          <c:y val="0.12423845734057821"/>
          <c:w val="0.87290743966738671"/>
          <c:h val="0.78150836853927375"/>
        </c:manualLayout>
      </c:layout>
      <c:barChart>
        <c:barDir val="bar"/>
        <c:grouping val="stacked"/>
        <c:varyColors val="0"/>
        <c:ser>
          <c:idx val="0"/>
          <c:order val="0"/>
          <c:tx>
            <c:strRef>
              <c:f>'TPS Standartu analīze'!$AG$7</c:f>
              <c:strCache>
                <c:ptCount val="1"/>
                <c:pt idx="0">
                  <c:v>1.inst. (vid.)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'TPS Standartu analīze'!$AE$8:$AF$22</c:f>
              <c:multiLvlStrCache>
                <c:ptCount val="15"/>
                <c:lvl>
                  <c:pt idx="0">
                    <c:v>standarts 2023</c:v>
                  </c:pt>
                  <c:pt idx="1">
                    <c:v>izpilde 2023</c:v>
                  </c:pt>
                  <c:pt idx="2">
                    <c:v>standarts 2024</c:v>
                  </c:pt>
                  <c:pt idx="4">
                    <c:v>standarts 2023</c:v>
                  </c:pt>
                  <c:pt idx="5">
                    <c:v>izpilde 2023</c:v>
                  </c:pt>
                  <c:pt idx="6">
                    <c:v>standarts 2024</c:v>
                  </c:pt>
                  <c:pt idx="8">
                    <c:v>standarts 2023</c:v>
                  </c:pt>
                  <c:pt idx="9">
                    <c:v>izpilde 2023</c:v>
                  </c:pt>
                  <c:pt idx="10">
                    <c:v>standarts 2024</c:v>
                  </c:pt>
                  <c:pt idx="12">
                    <c:v>standarts 2023</c:v>
                  </c:pt>
                  <c:pt idx="13">
                    <c:v>izpilde 2023</c:v>
                  </c:pt>
                  <c:pt idx="14">
                    <c:v>standarts 2024</c:v>
                  </c:pt>
                </c:lvl>
                <c:lvl>
                  <c:pt idx="0">
                    <c:v>AL</c:v>
                  </c:pt>
                  <c:pt idx="3">
                    <c:v> </c:v>
                  </c:pt>
                  <c:pt idx="4">
                    <c:v>CL</c:v>
                  </c:pt>
                  <c:pt idx="7">
                    <c:v> </c:v>
                  </c:pt>
                  <c:pt idx="8">
                    <c:v>KL</c:v>
                  </c:pt>
                  <c:pt idx="11">
                    <c:v> </c:v>
                  </c:pt>
                  <c:pt idx="12">
                    <c:v>APL</c:v>
                  </c:pt>
                </c:lvl>
              </c:multiLvlStrCache>
            </c:multiLvlStrRef>
          </c:cat>
          <c:val>
            <c:numRef>
              <c:f>'TPS Standartu analīze'!$AG$8:$AG$22</c:f>
              <c:numCache>
                <c:formatCode>0.0</c:formatCode>
                <c:ptCount val="15"/>
                <c:pt idx="0">
                  <c:v>8</c:v>
                </c:pt>
                <c:pt idx="1">
                  <c:v>8.4</c:v>
                </c:pt>
                <c:pt idx="2">
                  <c:v>9</c:v>
                </c:pt>
                <c:pt idx="4">
                  <c:v>6.9642857142857144</c:v>
                </c:pt>
                <c:pt idx="5">
                  <c:v>6.1571428571428575</c:v>
                </c:pt>
                <c:pt idx="6">
                  <c:v>7.45</c:v>
                </c:pt>
                <c:pt idx="8">
                  <c:v>7.6642857142857137</c:v>
                </c:pt>
                <c:pt idx="9">
                  <c:v>7.8999999999999995</c:v>
                </c:pt>
                <c:pt idx="10">
                  <c:v>8.7428571428571438</c:v>
                </c:pt>
                <c:pt idx="12">
                  <c:v>5.0916666666666659</c:v>
                </c:pt>
                <c:pt idx="13">
                  <c:v>4.1166666666666671</c:v>
                </c:pt>
                <c:pt idx="14">
                  <c:v>5.333333333333333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0F-4CB4-80D6-CAA94440B11B}"/>
            </c:ext>
          </c:extLst>
        </c:ser>
        <c:ser>
          <c:idx val="1"/>
          <c:order val="1"/>
          <c:tx>
            <c:strRef>
              <c:f>'TPS Standartu analīze'!$AH$7</c:f>
              <c:strCache>
                <c:ptCount val="1"/>
                <c:pt idx="0">
                  <c:v>Apelācija (vid.)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'TPS Standartu analīze'!$AE$8:$AF$22</c:f>
              <c:multiLvlStrCache>
                <c:ptCount val="15"/>
                <c:lvl>
                  <c:pt idx="0">
                    <c:v>standarts 2023</c:v>
                  </c:pt>
                  <c:pt idx="1">
                    <c:v>izpilde 2023</c:v>
                  </c:pt>
                  <c:pt idx="2">
                    <c:v>standarts 2024</c:v>
                  </c:pt>
                  <c:pt idx="4">
                    <c:v>standarts 2023</c:v>
                  </c:pt>
                  <c:pt idx="5">
                    <c:v>izpilde 2023</c:v>
                  </c:pt>
                  <c:pt idx="6">
                    <c:v>standarts 2024</c:v>
                  </c:pt>
                  <c:pt idx="8">
                    <c:v>standarts 2023</c:v>
                  </c:pt>
                  <c:pt idx="9">
                    <c:v>izpilde 2023</c:v>
                  </c:pt>
                  <c:pt idx="10">
                    <c:v>standarts 2024</c:v>
                  </c:pt>
                  <c:pt idx="12">
                    <c:v>standarts 2023</c:v>
                  </c:pt>
                  <c:pt idx="13">
                    <c:v>izpilde 2023</c:v>
                  </c:pt>
                  <c:pt idx="14">
                    <c:v>standarts 2024</c:v>
                  </c:pt>
                </c:lvl>
                <c:lvl>
                  <c:pt idx="0">
                    <c:v>AL</c:v>
                  </c:pt>
                  <c:pt idx="3">
                    <c:v> </c:v>
                  </c:pt>
                  <c:pt idx="4">
                    <c:v>CL</c:v>
                  </c:pt>
                  <c:pt idx="7">
                    <c:v> </c:v>
                  </c:pt>
                  <c:pt idx="8">
                    <c:v>KL</c:v>
                  </c:pt>
                  <c:pt idx="11">
                    <c:v> </c:v>
                  </c:pt>
                  <c:pt idx="12">
                    <c:v>APL</c:v>
                  </c:pt>
                </c:lvl>
              </c:multiLvlStrCache>
            </c:multiLvlStrRef>
          </c:cat>
          <c:val>
            <c:numRef>
              <c:f>'TPS Standartu analīze'!$AH$8:$AH$22</c:f>
              <c:numCache>
                <c:formatCode>0.0</c:formatCode>
                <c:ptCount val="15"/>
                <c:pt idx="0">
                  <c:v>6.5</c:v>
                </c:pt>
                <c:pt idx="1">
                  <c:v>8.9</c:v>
                </c:pt>
                <c:pt idx="2">
                  <c:v>8.9</c:v>
                </c:pt>
                <c:pt idx="4">
                  <c:v>4.66</c:v>
                </c:pt>
                <c:pt idx="5">
                  <c:v>5.660000000000001</c:v>
                </c:pt>
                <c:pt idx="6">
                  <c:v>5.6</c:v>
                </c:pt>
                <c:pt idx="8">
                  <c:v>4.4000000000000004</c:v>
                </c:pt>
                <c:pt idx="9">
                  <c:v>4.24</c:v>
                </c:pt>
                <c:pt idx="10">
                  <c:v>5.66</c:v>
                </c:pt>
                <c:pt idx="12">
                  <c:v>2.94</c:v>
                </c:pt>
                <c:pt idx="13">
                  <c:v>3.5</c:v>
                </c:pt>
                <c:pt idx="14">
                  <c:v>3.04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0F-4CB4-80D6-CAA94440B11B}"/>
            </c:ext>
          </c:extLst>
        </c:ser>
        <c:ser>
          <c:idx val="2"/>
          <c:order val="2"/>
          <c:tx>
            <c:strRef>
              <c:f>'TPS Standartu analīze'!$AI$7</c:f>
              <c:strCache>
                <c:ptCount val="1"/>
                <c:pt idx="0">
                  <c:v>Kasācija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lv-L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'TPS Standartu analīze'!$AE$8:$AF$22</c:f>
              <c:multiLvlStrCache>
                <c:ptCount val="15"/>
                <c:lvl>
                  <c:pt idx="0">
                    <c:v>standarts 2023</c:v>
                  </c:pt>
                  <c:pt idx="1">
                    <c:v>izpilde 2023</c:v>
                  </c:pt>
                  <c:pt idx="2">
                    <c:v>standarts 2024</c:v>
                  </c:pt>
                  <c:pt idx="4">
                    <c:v>standarts 2023</c:v>
                  </c:pt>
                  <c:pt idx="5">
                    <c:v>izpilde 2023</c:v>
                  </c:pt>
                  <c:pt idx="6">
                    <c:v>standarts 2024</c:v>
                  </c:pt>
                  <c:pt idx="8">
                    <c:v>standarts 2023</c:v>
                  </c:pt>
                  <c:pt idx="9">
                    <c:v>izpilde 2023</c:v>
                  </c:pt>
                  <c:pt idx="10">
                    <c:v>standarts 2024</c:v>
                  </c:pt>
                  <c:pt idx="12">
                    <c:v>standarts 2023</c:v>
                  </c:pt>
                  <c:pt idx="13">
                    <c:v>izpilde 2023</c:v>
                  </c:pt>
                  <c:pt idx="14">
                    <c:v>standarts 2024</c:v>
                  </c:pt>
                </c:lvl>
                <c:lvl>
                  <c:pt idx="0">
                    <c:v>AL</c:v>
                  </c:pt>
                  <c:pt idx="3">
                    <c:v> </c:v>
                  </c:pt>
                  <c:pt idx="4">
                    <c:v>CL</c:v>
                  </c:pt>
                  <c:pt idx="7">
                    <c:v> </c:v>
                  </c:pt>
                  <c:pt idx="8">
                    <c:v>KL</c:v>
                  </c:pt>
                  <c:pt idx="11">
                    <c:v> </c:v>
                  </c:pt>
                  <c:pt idx="12">
                    <c:v>APL</c:v>
                  </c:pt>
                </c:lvl>
              </c:multiLvlStrCache>
            </c:multiLvlStrRef>
          </c:cat>
          <c:val>
            <c:numRef>
              <c:f>'TPS Standartu analīze'!$AI$8:$AI$22</c:f>
              <c:numCache>
                <c:formatCode>0.0</c:formatCode>
                <c:ptCount val="15"/>
                <c:pt idx="0">
                  <c:v>18</c:v>
                </c:pt>
                <c:pt idx="1">
                  <c:v>32.1</c:v>
                </c:pt>
                <c:pt idx="2">
                  <c:v>24</c:v>
                </c:pt>
                <c:pt idx="4">
                  <c:v>18</c:v>
                </c:pt>
                <c:pt idx="5">
                  <c:v>17</c:v>
                </c:pt>
                <c:pt idx="6">
                  <c:v>18</c:v>
                </c:pt>
                <c:pt idx="8">
                  <c:v>10</c:v>
                </c:pt>
                <c:pt idx="9">
                  <c:v>9.1999999999999993</c:v>
                </c:pt>
                <c:pt idx="10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0F-4CB4-80D6-CAA94440B11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337910159"/>
        <c:axId val="1540636447"/>
      </c:barChart>
      <c:catAx>
        <c:axId val="1337910159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540636447"/>
        <c:crosses val="autoZero"/>
        <c:auto val="1"/>
        <c:lblAlgn val="ctr"/>
        <c:lblOffset val="100"/>
        <c:noMultiLvlLbl val="0"/>
      </c:catAx>
      <c:valAx>
        <c:axId val="1540636447"/>
        <c:scaling>
          <c:orientation val="minMax"/>
          <c:max val="50"/>
          <c:min val="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337910159"/>
        <c:crosses val="autoZero"/>
        <c:crossBetween val="between"/>
        <c:majorUnit val="12"/>
        <c:minorUnit val="6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>
            <a:extLst>
              <a:ext uri="{FF2B5EF4-FFF2-40B4-BE49-F238E27FC236}">
                <a16:creationId xmlns:a16="http://schemas.microsoft.com/office/drawing/2014/main" id="{9379F09E-4C60-45F7-8449-A93EBCE3B8B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D949DD65-AD15-4445-B50A-376DB3EA9E2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DD2E1E-74F1-46D2-A519-CFE0E793EB53}" type="datetime1">
              <a:rPr lang="lv-LV" smtClean="0"/>
              <a:t>04.03.2024</a:t>
            </a:fld>
            <a:endParaRPr lang="lv-LV" dirty="0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2BE4CB01-1AF4-496F-B25A-C0CBA86C262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0BC68D3A-243F-4B5A-876E-DC9BAB0F2EA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324247-3D82-459C-B1ED-40B8E081DF92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148060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 noProof="0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2B4E18-4C9F-42E9-81D7-17284957D0CE}" type="datetime1">
              <a:rPr lang="lv-LV" noProof="0" smtClean="0"/>
              <a:pPr/>
              <a:t>04.03.2024</a:t>
            </a:fld>
            <a:endParaRPr lang="lv-LV" noProof="0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 noProof="0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 noProof="0"/>
              <a:t>Noklikšķiniet, lai rediģētu šablona teksta stilus</a:t>
            </a:r>
          </a:p>
          <a:p>
            <a:pPr lvl="1"/>
            <a:r>
              <a:rPr lang="lv-LV" noProof="0"/>
              <a:t>Otrais līmenis</a:t>
            </a:r>
          </a:p>
          <a:p>
            <a:pPr lvl="2"/>
            <a:r>
              <a:rPr lang="lv-LV" noProof="0"/>
              <a:t>Trešais līmenis</a:t>
            </a:r>
          </a:p>
          <a:p>
            <a:pPr lvl="3"/>
            <a:r>
              <a:rPr lang="lv-LV" noProof="0"/>
              <a:t>Ceturtais līmenis</a:t>
            </a:r>
          </a:p>
          <a:p>
            <a:pPr lvl="4"/>
            <a:r>
              <a:rPr lang="lv-LV" noProof="0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 noProof="0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FA3A6C-5B2A-4743-802B-3F22EFECA128}" type="slidenum">
              <a:rPr lang="lv-LV" noProof="0" smtClean="0"/>
              <a:t>‹#›</a:t>
            </a:fld>
            <a:endParaRPr lang="lv-LV" noProof="0"/>
          </a:p>
        </p:txBody>
      </p:sp>
    </p:spTree>
    <p:extLst>
      <p:ext uri="{BB962C8B-B14F-4D97-AF65-F5344CB8AC3E}">
        <p14:creationId xmlns:p14="http://schemas.microsoft.com/office/powerpoint/2010/main" val="116030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ida attēla vietturi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iezīmju vietturi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FA3A6C-5B2A-4743-802B-3F22EFECA128}" type="slidenum">
              <a:rPr lang="lv-LV" smtClean="0"/>
              <a:t>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055576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  <a:prstGeom prst="rect">
            <a:avLst/>
          </a:prstGeo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158984" y="1792224"/>
            <a:ext cx="990599" cy="304799"/>
          </a:xfrm>
        </p:spPr>
        <p:txBody>
          <a:bodyPr/>
          <a:lstStyle>
            <a:lvl1pPr algn="l">
              <a:defRPr b="0">
                <a:solidFill>
                  <a:schemeClr val="bg1"/>
                </a:solidFill>
              </a:defRPr>
            </a:lvl1pPr>
          </a:lstStyle>
          <a:p>
            <a:fld id="{5923F103-BC34-4FE4-A40E-EDDEECFDA5D0}" type="datetimeFigureOut">
              <a:rPr lang="en-US" smtClean="0"/>
              <a:pPr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1976" y="3227832"/>
            <a:ext cx="3867912" cy="310896"/>
          </a:xfrm>
        </p:spPr>
        <p:txBody>
          <a:bodyPr/>
          <a:lstStyle>
            <a:lvl1pPr>
              <a:defRPr sz="1000" b="0">
                <a:solidFill>
                  <a:schemeClr val="bg1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10151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969927"/>
            <a:ext cx="8825657" cy="56673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7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12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0704"/>
            <a:ext cx="8833104" cy="1371600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2144" y="3547872"/>
            <a:ext cx="8825659" cy="2478024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0610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2" name="TextBox 11"/>
          <p:cNvSpPr txBox="1"/>
          <p:nvPr/>
        </p:nvSpPr>
        <p:spPr bwMode="gray">
          <a:xfrm>
            <a:off x="898295" y="59676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 bwMode="gray">
          <a:xfrm>
            <a:off x="9715063" y="2629300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>
                <a:solidFill>
                  <a:schemeClr val="tx2">
                    <a:lumMod val="40000"/>
                    <a:lumOff val="60000"/>
                  </a:schemeClr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698249"/>
          </a:xfrm>
          <a:prstGeom prst="rect">
            <a:avLst/>
          </a:prstGeom>
        </p:spPr>
        <p:txBody>
          <a:bodyPr anchor="ctr" anchorCtr="0"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 bwMode="gray">
          <a:xfrm>
            <a:off x="1945945" y="3679987"/>
            <a:ext cx="7725772" cy="342174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400" cap="small" dirty="0">
                <a:solidFill>
                  <a:schemeClr val="tx2">
                    <a:lumMod val="40000"/>
                    <a:lumOff val="60000"/>
                  </a:schemeClr>
                </a:solidFill>
                <a:latin typeface="+mn-lt"/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8"/>
            <a:ext cx="8825659" cy="997858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3970006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3525"/>
            <a:ext cx="8865623" cy="1819656"/>
          </a:xfrm>
          <a:prstGeom prst="rect">
            <a:avLst/>
          </a:prstGeo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9200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94832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312916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79764"/>
            <a:ext cx="3129168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5380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4"/>
            <a:ext cx="3145380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595032"/>
            <a:ext cx="3161029" cy="58473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79764"/>
            <a:ext cx="3161029" cy="2847290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991" y="2603500"/>
            <a:ext cx="32564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5824" y="2603500"/>
            <a:ext cx="0" cy="3423554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034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 anchor="ctr" anchorCtr="0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5"/>
            <a:ext cx="3050438" cy="57626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0916"/>
            <a:ext cx="2691242" cy="158409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7"/>
            <a:ext cx="3050438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8"/>
            <a:ext cx="3050438" cy="91257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3" y="4532842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3" y="5109107"/>
            <a:ext cx="3050438" cy="917947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4245" y="2603500"/>
            <a:ext cx="1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7352" y="2603500"/>
            <a:ext cx="0" cy="3461811"/>
          </a:xfrm>
          <a:prstGeom prst="line">
            <a:avLst/>
          </a:prstGeom>
          <a:ln w="12700" cmpd="sng">
            <a:solidFill>
              <a:schemeClr val="tx1">
                <a:lumMod val="75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96277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595033"/>
            <a:ext cx="8825659" cy="3424768"/>
          </a:xfrm>
        </p:spPr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6D93-FCAC-47E0-A2EE-787E62CA814C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800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6"/>
            <a:ext cx="1441567" cy="4748591"/>
          </a:xfrm>
          <a:prstGeom prst="rect">
            <a:avLst/>
          </a:prstGeo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5"/>
            <a:ext cx="6256025" cy="474859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A879A6-0FD0-4734-A311-86BFCA472E6E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667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9"/>
            <a:ext cx="8825659" cy="706964"/>
          </a:xfrm>
          <a:prstGeom prst="rect">
            <a:avLst/>
          </a:prstGeom>
        </p:spPr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574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8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9192"/>
            <a:ext cx="4343400" cy="2286000"/>
          </a:xfrm>
          <a:prstGeom prst="rect">
            <a:avLst/>
          </a:prstGeom>
        </p:spPr>
        <p:txBody>
          <a:bodyPr anchor="ctr" anchorCtr="0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76" y="2679192"/>
            <a:ext cx="3758184" cy="2286000"/>
          </a:xfrm>
        </p:spPr>
        <p:txBody>
          <a:bodyPr anchor="ctr" anchorCtr="0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000" b="1"/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4542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8032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76" y="2603500"/>
            <a:ext cx="4828032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910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69264"/>
            <a:ext cx="8825659" cy="704088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98448"/>
            <a:ext cx="4828032" cy="284378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76" y="2606040"/>
            <a:ext cx="48280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1" y="3187921"/>
            <a:ext cx="4825160" cy="2854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907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2144" y="969264"/>
            <a:ext cx="8825659" cy="704088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1967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74552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298448"/>
            <a:ext cx="2793159" cy="1597152"/>
          </a:xfrm>
          <a:prstGeom prst="rect">
            <a:avLst/>
          </a:prstGeo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79008" y="1447800"/>
            <a:ext cx="5195997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3" y="3129280"/>
            <a:ext cx="2793159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306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8225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7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30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2760" y="6391656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smtClean="0"/>
              <a:t>3/4/2024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7784" y="6391656"/>
            <a:ext cx="3867912" cy="310896"/>
          </a:xfrm>
          <a:prstGeom prst="rect">
            <a:avLst/>
          </a:prstGeom>
        </p:spPr>
        <p:txBody>
          <a:bodyPr vert="horz" lIns="91440" tIns="45720" rIns="91440" bIns="45720" rtlCol="0" anchor="ctr" anchorCtr="0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29" name="Rectangle 2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9352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  <p:sldLayoutId id="2147483754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vintage weighing scales">
            <a:extLst>
              <a:ext uri="{FF2B5EF4-FFF2-40B4-BE49-F238E27FC236}">
                <a16:creationId xmlns:a16="http://schemas.microsoft.com/office/drawing/2014/main" id="{C1668208-E23F-5065-7968-C1DCE9ABE6D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duotone>
              <a:prstClr val="black"/>
              <a:schemeClr val="accent5">
                <a:tint val="45000"/>
                <a:satMod val="400000"/>
              </a:schemeClr>
            </a:duotone>
            <a:alphaModFix amt="25000"/>
          </a:blip>
          <a:srcRect t="26699" r="9090" b="41407"/>
          <a:stretch/>
        </p:blipFill>
        <p:spPr>
          <a:xfrm>
            <a:off x="0" y="1587"/>
            <a:ext cx="12162067" cy="6856413"/>
          </a:xfrm>
          <a:prstGeom prst="rect">
            <a:avLst/>
          </a:prstGeom>
        </p:spPr>
      </p:pic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904052" y="947441"/>
            <a:ext cx="8827245" cy="2131319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lnSpc>
                <a:spcPct val="90000"/>
              </a:lnSpc>
            </a:pPr>
            <a:r>
              <a:rPr lang="lv-LV" sz="3600" b="1" dirty="0">
                <a:ea typeface="Times New Roman" panose="02020603050405020304" pitchFamily="18" charset="0"/>
              </a:rPr>
              <a:t>Lietu izskatīšanas </a:t>
            </a:r>
            <a:br>
              <a:rPr lang="lv-LV" sz="3600" b="1" dirty="0">
                <a:ea typeface="Times New Roman" panose="02020603050405020304" pitchFamily="18" charset="0"/>
              </a:rPr>
            </a:br>
            <a:r>
              <a:rPr lang="lv-LV" sz="3600" b="1" dirty="0">
                <a:ea typeface="Times New Roman" panose="02020603050405020304" pitchFamily="18" charset="0"/>
              </a:rPr>
              <a:t>termiņu standarts </a:t>
            </a:r>
            <a:br>
              <a:rPr lang="lv-LV" sz="3600" b="1" dirty="0">
                <a:ea typeface="Times New Roman" panose="02020603050405020304" pitchFamily="18" charset="0"/>
              </a:rPr>
            </a:br>
            <a:r>
              <a:rPr lang="lv-LV" sz="3600" b="1" dirty="0">
                <a:ea typeface="Times New Roman" panose="02020603050405020304" pitchFamily="18" charset="0"/>
              </a:rPr>
              <a:t>2024.gadā</a:t>
            </a:r>
            <a:endParaRPr lang="lv-LV" sz="3600" b="1" dirty="0"/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9840287" y="4999839"/>
            <a:ext cx="1744910" cy="1259116"/>
          </a:xfrm>
        </p:spPr>
        <p:txBody>
          <a:bodyPr rtlCol="0">
            <a:normAutofit fontScale="85000" lnSpcReduction="20000"/>
          </a:bodyPr>
          <a:lstStyle/>
          <a:p>
            <a:pPr algn="r"/>
            <a:r>
              <a:rPr lang="lv-LV" b="1" dirty="0">
                <a:solidFill>
                  <a:schemeClr val="bg1"/>
                </a:solidFill>
              </a:rPr>
              <a:t>Tieslietu</a:t>
            </a:r>
          </a:p>
          <a:p>
            <a:pPr algn="r"/>
            <a:r>
              <a:rPr lang="lv-LV" b="1" dirty="0">
                <a:solidFill>
                  <a:schemeClr val="bg1"/>
                </a:solidFill>
              </a:rPr>
              <a:t>Padomes</a:t>
            </a:r>
          </a:p>
          <a:p>
            <a:pPr algn="r"/>
            <a:r>
              <a:rPr lang="lv-LV" b="1" dirty="0">
                <a:solidFill>
                  <a:schemeClr val="bg1"/>
                </a:solidFill>
              </a:rPr>
              <a:t>Sekretariāts</a:t>
            </a:r>
          </a:p>
          <a:p>
            <a:pPr algn="r"/>
            <a:r>
              <a:rPr lang="lv-LV" b="1">
                <a:solidFill>
                  <a:schemeClr val="bg1"/>
                </a:solidFill>
              </a:rPr>
              <a:t>23.02.2024</a:t>
            </a:r>
            <a:r>
              <a:rPr lang="lv-LV" b="1" dirty="0">
                <a:solidFill>
                  <a:schemeClr val="bg1"/>
                </a:solidFill>
              </a:rPr>
              <a:t>.</a:t>
            </a:r>
          </a:p>
          <a:p>
            <a:pPr algn="r"/>
            <a:endParaRPr lang="lv-LV" dirty="0">
              <a:solidFill>
                <a:schemeClr val="bg1"/>
              </a:solidFill>
            </a:endParaRPr>
          </a:p>
          <a:p>
            <a:endParaRPr lang="lv-LV" dirty="0">
              <a:solidFill>
                <a:schemeClr val="bg1"/>
              </a:solidFill>
            </a:endParaRPr>
          </a:p>
        </p:txBody>
      </p:sp>
      <p:sp>
        <p:nvSpPr>
          <p:cNvPr id="4" name="Apakšvirsraksts 2">
            <a:extLst>
              <a:ext uri="{FF2B5EF4-FFF2-40B4-BE49-F238E27FC236}">
                <a16:creationId xmlns:a16="http://schemas.microsoft.com/office/drawing/2014/main" id="{F88E8DC2-9C69-54C6-91B4-0BB5D0B11B79}"/>
              </a:ext>
            </a:extLst>
          </p:cNvPr>
          <p:cNvSpPr txBox="1">
            <a:spLocks/>
          </p:cNvSpPr>
          <p:nvPr/>
        </p:nvSpPr>
        <p:spPr bwMode="gray">
          <a:xfrm>
            <a:off x="672517" y="5646559"/>
            <a:ext cx="2414632" cy="8703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b="0" i="0" kern="1200" cap="all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b="0" i="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500" b="1" dirty="0">
                <a:solidFill>
                  <a:schemeClr val="bg1"/>
                </a:solidFill>
              </a:rPr>
              <a:t>Rihards Veinbergs</a:t>
            </a:r>
          </a:p>
          <a:p>
            <a:pPr>
              <a:spcBef>
                <a:spcPts val="0"/>
              </a:spcBef>
            </a:pPr>
            <a:r>
              <a:rPr lang="lv-LV" sz="1200" cap="none" dirty="0" err="1">
                <a:solidFill>
                  <a:schemeClr val="bg1"/>
                </a:solidFill>
              </a:rPr>
              <a:t>Rihards.Veinbergs@at.gov.lv</a:t>
            </a:r>
            <a:endParaRPr lang="lv-LV" sz="1200" cap="none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A7017F2-358D-CF5D-00FD-8E490ECE0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F6D86-0C5A-F991-6B41-63F72485F7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lv-LV" b="1">
                <a:solidFill>
                  <a:srgbClr val="EBEBEB"/>
                </a:solidFill>
              </a:rPr>
              <a:t>Krimināllietas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C4D475B-2D5C-EFD9-763C-138AC724570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05097" y="2272937"/>
          <a:ext cx="11146971" cy="40233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498710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1D4F4DA4-C427-4DEF-91E0-8E7129A4B3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1588" y="0"/>
            <a:ext cx="12193588" cy="6861555"/>
            <a:chOff x="-1588" y="0"/>
            <a:chExt cx="12193588" cy="6861555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A59FAFC-7B5E-427D-A4B0-8DD38FC5CB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108000"/>
                    <a:satMod val="164000"/>
                    <a:lumMod val="74000"/>
                  </a:schemeClr>
                  <a:schemeClr val="dk2">
                    <a:tint val="96000"/>
                    <a:hueMod val="88000"/>
                    <a:satMod val="140000"/>
                    <a:lumMod val="13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B5E46F92-B11F-4D04-84C1-B48CE43C66D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1412" y="18288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E49A7C8E-F405-4731-86CC-6F65E0AD6C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761412" y="5870955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C61AA71F-D19D-4361-A8DD-FB1505D4AD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Freeform 5">
              <a:extLst>
                <a:ext uri="{FF2B5EF4-FFF2-40B4-BE49-F238E27FC236}">
                  <a16:creationId xmlns:a16="http://schemas.microsoft.com/office/drawing/2014/main" id="{9A66077B-2F4D-4996-B9E4-70A41DC7B9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7" name="Freeform 5">
              <a:extLst>
                <a:ext uri="{FF2B5EF4-FFF2-40B4-BE49-F238E27FC236}">
                  <a16:creationId xmlns:a16="http://schemas.microsoft.com/office/drawing/2014/main" id="{8E765F22-322F-4361-8A97-254C7B4422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78" name="Freeform 5">
              <a:extLst>
                <a:ext uri="{FF2B5EF4-FFF2-40B4-BE49-F238E27FC236}">
                  <a16:creationId xmlns:a16="http://schemas.microsoft.com/office/drawing/2014/main" id="{509B3A9B-4394-4305-9D7B-FD39CE4331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80" name="Rectangle 79">
            <a:extLst>
              <a:ext uri="{FF2B5EF4-FFF2-40B4-BE49-F238E27FC236}">
                <a16:creationId xmlns:a16="http://schemas.microsoft.com/office/drawing/2014/main" id="{8DCAC2A9-D869-46E1-9DD3-353AE3254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90E09D7-F1C5-43FE-96CD-3F1A3834DB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5001DD6-D179-4D98-93F4-A13554CBFB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343043" y="402165"/>
            <a:ext cx="6738659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B84C9BD-F730-4863-A8E3-7A731080D5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99519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8" name="Freeform 5">
            <a:extLst>
              <a:ext uri="{FF2B5EF4-FFF2-40B4-BE49-F238E27FC236}">
                <a16:creationId xmlns:a16="http://schemas.microsoft.com/office/drawing/2014/main" id="{F3B38B2E-C6A6-4E5B-9A65-94DC43FBCB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677511" flipH="1">
            <a:off x="6355223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90" name="Freeform 5">
            <a:extLst>
              <a:ext uri="{FF2B5EF4-FFF2-40B4-BE49-F238E27FC236}">
                <a16:creationId xmlns:a16="http://schemas.microsoft.com/office/drawing/2014/main" id="{2EB425DF-B52B-4DC5-8652-BF768DFA33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5400000" flipH="1">
            <a:off x="4512068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A9DCACD8-3796-4053-AD88-B22C15F980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981884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4" name="Freeform 5">
            <a:extLst>
              <a:ext uri="{FF2B5EF4-FFF2-40B4-BE49-F238E27FC236}">
                <a16:creationId xmlns:a16="http://schemas.microsoft.com/office/drawing/2014/main" id="{B310D740-173C-452A-9CE4-4A0FE37C7A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flipH="1"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72CCB2-ED4F-6CE1-A520-5EDC5CFE6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71239" y="973667"/>
            <a:ext cx="2942210" cy="483374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100" b="1" dirty="0" err="1">
                <a:solidFill>
                  <a:srgbClr val="EBEBEB"/>
                </a:solidFill>
              </a:rPr>
              <a:t>Administratīvo</a:t>
            </a:r>
            <a:r>
              <a:rPr lang="en-US" sz="3100" b="1" dirty="0">
                <a:solidFill>
                  <a:srgbClr val="EBEBEB"/>
                </a:solidFill>
              </a:rPr>
              <a:t> </a:t>
            </a:r>
            <a:r>
              <a:rPr lang="en-US" sz="3100" b="1" dirty="0" err="1">
                <a:solidFill>
                  <a:srgbClr val="EBEBEB"/>
                </a:solidFill>
              </a:rPr>
              <a:t>pārkāpumu</a:t>
            </a:r>
            <a:r>
              <a:rPr lang="en-US" sz="3100" b="1" dirty="0">
                <a:solidFill>
                  <a:srgbClr val="EBEBEB"/>
                </a:solidFill>
              </a:rPr>
              <a:t> </a:t>
            </a:r>
            <a:r>
              <a:rPr lang="en-US" sz="3100" b="1" dirty="0" err="1">
                <a:solidFill>
                  <a:srgbClr val="EBEBEB"/>
                </a:solidFill>
              </a:rPr>
              <a:t>lietas</a:t>
            </a:r>
            <a:endParaRPr lang="en-US" sz="3100" b="1" dirty="0">
              <a:solidFill>
                <a:srgbClr val="EBEBEB"/>
              </a:solidFill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2603B99A-AF02-4BA1-999E-2814246A5A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A4DEB61-CD29-F36C-5887-480E44749379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16138042"/>
              </p:ext>
            </p:extLst>
          </p:nvPr>
        </p:nvGraphicFramePr>
        <p:xfrm>
          <a:off x="761205" y="514894"/>
          <a:ext cx="6295720" cy="5511433"/>
        </p:xfrm>
        <a:graphic>
          <a:graphicData uri="http://schemas.openxmlformats.org/drawingml/2006/table">
            <a:tbl>
              <a:tblPr/>
              <a:tblGrid>
                <a:gridCol w="468777">
                  <a:extLst>
                    <a:ext uri="{9D8B030D-6E8A-4147-A177-3AD203B41FA5}">
                      <a16:colId xmlns:a16="http://schemas.microsoft.com/office/drawing/2014/main" val="190695767"/>
                    </a:ext>
                  </a:extLst>
                </a:gridCol>
                <a:gridCol w="685522">
                  <a:extLst>
                    <a:ext uri="{9D8B030D-6E8A-4147-A177-3AD203B41FA5}">
                      <a16:colId xmlns:a16="http://schemas.microsoft.com/office/drawing/2014/main" val="24757861"/>
                    </a:ext>
                  </a:extLst>
                </a:gridCol>
                <a:gridCol w="967797">
                  <a:extLst>
                    <a:ext uri="{9D8B030D-6E8A-4147-A177-3AD203B41FA5}">
                      <a16:colId xmlns:a16="http://schemas.microsoft.com/office/drawing/2014/main" val="3566812384"/>
                    </a:ext>
                  </a:extLst>
                </a:gridCol>
                <a:gridCol w="967797">
                  <a:extLst>
                    <a:ext uri="{9D8B030D-6E8A-4147-A177-3AD203B41FA5}">
                      <a16:colId xmlns:a16="http://schemas.microsoft.com/office/drawing/2014/main" val="2943010862"/>
                    </a:ext>
                  </a:extLst>
                </a:gridCol>
                <a:gridCol w="1068609">
                  <a:extLst>
                    <a:ext uri="{9D8B030D-6E8A-4147-A177-3AD203B41FA5}">
                      <a16:colId xmlns:a16="http://schemas.microsoft.com/office/drawing/2014/main" val="539574567"/>
                    </a:ext>
                  </a:extLst>
                </a:gridCol>
                <a:gridCol w="1068609">
                  <a:extLst>
                    <a:ext uri="{9D8B030D-6E8A-4147-A177-3AD203B41FA5}">
                      <a16:colId xmlns:a16="http://schemas.microsoft.com/office/drawing/2014/main" val="2518387745"/>
                    </a:ext>
                  </a:extLst>
                </a:gridCol>
                <a:gridCol w="1068609">
                  <a:extLst>
                    <a:ext uri="{9D8B030D-6E8A-4147-A177-3AD203B41FA5}">
                      <a16:colId xmlns:a16="http://schemas.microsoft.com/office/drawing/2014/main" val="1352679521"/>
                    </a:ext>
                  </a:extLst>
                </a:gridCol>
              </a:tblGrid>
              <a:tr h="1274232">
                <a:tc>
                  <a:txBody>
                    <a:bodyPr/>
                    <a:lstStyle/>
                    <a:p>
                      <a:pPr algn="l" fontAlgn="b"/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Standarts 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Izpilde 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Izp.2023</a:t>
                      </a:r>
                      <a:b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Stnd.2023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Standarts 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Stnd.2024</a:t>
                      </a:r>
                      <a:b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4261647"/>
                  </a:ext>
                </a:extLst>
              </a:tr>
              <a:tr h="326782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847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8FCA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479753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DD8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27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28794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8026783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1927579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9368808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756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9606381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B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+45%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532411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1898350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242870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5D1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9A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4107640"/>
                  </a:ext>
                </a:extLst>
              </a:tr>
              <a:tr h="326782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3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2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9518496"/>
                  </a:ext>
                </a:extLst>
              </a:tr>
              <a:tr h="642599">
                <a:tc>
                  <a:txBody>
                    <a:bodyPr/>
                    <a:lstStyle/>
                    <a:p>
                      <a:pPr algn="l" fontAlgn="b"/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Vidēji: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+12%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24321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759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598E9-D209-B7C2-289A-5E8D85074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Administratīvo pārkāpumu lietas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DC9E1D8D-3259-4F25-857B-AAC5C471AF8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4072992"/>
              </p:ext>
            </p:extLst>
          </p:nvPr>
        </p:nvGraphicFramePr>
        <p:xfrm>
          <a:off x="522514" y="2311690"/>
          <a:ext cx="11146971" cy="4206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44110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6BE637-D2BB-F674-2AEB-875549DBB4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4AC49-A9AE-98CE-3512-4F73421AF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b="1" dirty="0"/>
              <a:t>Administratīvo pārkāpumu lietas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7414C74-DABE-1EAB-73C5-0BB576F61BA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2090472"/>
              </p:ext>
            </p:extLst>
          </p:nvPr>
        </p:nvGraphicFramePr>
        <p:xfrm>
          <a:off x="653144" y="2377440"/>
          <a:ext cx="10972800" cy="38666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903898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5793E7-F63A-04DB-8BAA-973E85810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70" y="814251"/>
            <a:ext cx="9843972" cy="706964"/>
          </a:xfrm>
        </p:spPr>
        <p:txBody>
          <a:bodyPr/>
          <a:lstStyle/>
          <a:p>
            <a:r>
              <a:rPr lang="lv-LV" b="1" dirty="0"/>
              <a:t>Summētie termiņi visā tiesu sistēmā 2023/2024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88E2838F-5E93-360C-95EA-1F3F40D323F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0925082"/>
              </p:ext>
            </p:extLst>
          </p:nvPr>
        </p:nvGraphicFramePr>
        <p:xfrm>
          <a:off x="261257" y="2285999"/>
          <a:ext cx="11560629" cy="43760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70110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B7679-8909-D36A-FC54-20C41836922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lv-LV" dirty="0"/>
              <a:t>Pateicos par uzmanību!</a:t>
            </a:r>
          </a:p>
        </p:txBody>
      </p:sp>
    </p:spTree>
    <p:extLst>
      <p:ext uri="{BB962C8B-B14F-4D97-AF65-F5344CB8AC3E}">
        <p14:creationId xmlns:p14="http://schemas.microsoft.com/office/powerpoint/2010/main" val="10828805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1C085-C719-F299-420D-39EAD1853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4324" y="2508069"/>
            <a:ext cx="3225458" cy="1597152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 b="1" dirty="0" err="1">
                <a:solidFill>
                  <a:srgbClr val="EBEBEB"/>
                </a:solidFill>
              </a:rPr>
              <a:t>Administratīvās</a:t>
            </a:r>
            <a:r>
              <a:rPr lang="en-US" sz="3200" b="1" dirty="0">
                <a:solidFill>
                  <a:srgbClr val="EBEBEB"/>
                </a:solidFill>
              </a:rPr>
              <a:t> </a:t>
            </a:r>
            <a:r>
              <a:rPr lang="en-US" sz="3200" b="1" dirty="0" err="1">
                <a:solidFill>
                  <a:srgbClr val="EBEBEB"/>
                </a:solidFill>
              </a:rPr>
              <a:t>lietas</a:t>
            </a:r>
            <a:endParaRPr lang="en-US" sz="3200" b="1" dirty="0">
              <a:solidFill>
                <a:srgbClr val="EBEBEB"/>
              </a:solidFill>
            </a:endParaRPr>
          </a:p>
        </p:txBody>
      </p:sp>
      <p:graphicFrame>
        <p:nvGraphicFramePr>
          <p:cNvPr id="39" name="Content Placeholder 38">
            <a:extLst>
              <a:ext uri="{FF2B5EF4-FFF2-40B4-BE49-F238E27FC236}">
                <a16:creationId xmlns:a16="http://schemas.microsoft.com/office/drawing/2014/main" id="{25F0F7D5-2479-85B3-72B9-001D87D863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785567"/>
              </p:ext>
            </p:extLst>
          </p:nvPr>
        </p:nvGraphicFramePr>
        <p:xfrm>
          <a:off x="5529943" y="2508069"/>
          <a:ext cx="6331130" cy="2290354"/>
        </p:xfrm>
        <a:graphic>
          <a:graphicData uri="http://schemas.openxmlformats.org/drawingml/2006/table">
            <a:tbl>
              <a:tblPr/>
              <a:tblGrid>
                <a:gridCol w="471413">
                  <a:extLst>
                    <a:ext uri="{9D8B030D-6E8A-4147-A177-3AD203B41FA5}">
                      <a16:colId xmlns:a16="http://schemas.microsoft.com/office/drawing/2014/main" val="3470527877"/>
                    </a:ext>
                  </a:extLst>
                </a:gridCol>
                <a:gridCol w="689379">
                  <a:extLst>
                    <a:ext uri="{9D8B030D-6E8A-4147-A177-3AD203B41FA5}">
                      <a16:colId xmlns:a16="http://schemas.microsoft.com/office/drawing/2014/main" val="2188029734"/>
                    </a:ext>
                  </a:extLst>
                </a:gridCol>
                <a:gridCol w="973239">
                  <a:extLst>
                    <a:ext uri="{9D8B030D-6E8A-4147-A177-3AD203B41FA5}">
                      <a16:colId xmlns:a16="http://schemas.microsoft.com/office/drawing/2014/main" val="1856720043"/>
                    </a:ext>
                  </a:extLst>
                </a:gridCol>
                <a:gridCol w="973239">
                  <a:extLst>
                    <a:ext uri="{9D8B030D-6E8A-4147-A177-3AD203B41FA5}">
                      <a16:colId xmlns:a16="http://schemas.microsoft.com/office/drawing/2014/main" val="83686011"/>
                    </a:ext>
                  </a:extLst>
                </a:gridCol>
                <a:gridCol w="1074620">
                  <a:extLst>
                    <a:ext uri="{9D8B030D-6E8A-4147-A177-3AD203B41FA5}">
                      <a16:colId xmlns:a16="http://schemas.microsoft.com/office/drawing/2014/main" val="3052228268"/>
                    </a:ext>
                  </a:extLst>
                </a:gridCol>
                <a:gridCol w="1074620">
                  <a:extLst>
                    <a:ext uri="{9D8B030D-6E8A-4147-A177-3AD203B41FA5}">
                      <a16:colId xmlns:a16="http://schemas.microsoft.com/office/drawing/2014/main" val="518945780"/>
                    </a:ext>
                  </a:extLst>
                </a:gridCol>
                <a:gridCol w="1074620">
                  <a:extLst>
                    <a:ext uri="{9D8B030D-6E8A-4147-A177-3AD203B41FA5}">
                      <a16:colId xmlns:a16="http://schemas.microsoft.com/office/drawing/2014/main" val="4116422201"/>
                    </a:ext>
                  </a:extLst>
                </a:gridCol>
              </a:tblGrid>
              <a:tr h="776070">
                <a:tc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Standarts 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Izpilde 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Izp.2023</a:t>
                      </a:r>
                      <a:b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Stnd.2023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Standarts 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Stnd.2024</a:t>
                      </a:r>
                      <a:b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4834760"/>
                  </a:ext>
                </a:extLst>
              </a:tr>
              <a:tr h="378571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S-ALD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+78%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13213344"/>
                  </a:ext>
                </a:extLst>
              </a:tr>
              <a:tr h="37857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4682416"/>
                  </a:ext>
                </a:extLst>
              </a:tr>
              <a:tr h="378571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C0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AE7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1005551"/>
                  </a:ext>
                </a:extLst>
              </a:tr>
              <a:tr h="378571">
                <a:tc>
                  <a:txBody>
                    <a:bodyPr/>
                    <a:lstStyle/>
                    <a:p>
                      <a:pPr algn="ctr" fontAlgn="ctr"/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Vidēji: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10,8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16,5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+52%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2321916"/>
                  </a:ext>
                </a:extLst>
              </a:tr>
            </a:tbl>
          </a:graphicData>
        </a:graphic>
      </p:graphicFrame>
      <p:sp>
        <p:nvSpPr>
          <p:cNvPr id="40" name="Speech Bubble: Rectangle 39">
            <a:extLst>
              <a:ext uri="{FF2B5EF4-FFF2-40B4-BE49-F238E27FC236}">
                <a16:creationId xmlns:a16="http://schemas.microsoft.com/office/drawing/2014/main" id="{809DB7FE-4DAC-E2D9-ABC8-EE8FA2EF592B}"/>
              </a:ext>
            </a:extLst>
          </p:cNvPr>
          <p:cNvSpPr/>
          <p:nvPr/>
        </p:nvSpPr>
        <p:spPr>
          <a:xfrm>
            <a:off x="8386354" y="1753035"/>
            <a:ext cx="1515292" cy="687977"/>
          </a:xfrm>
          <a:prstGeom prst="wedgeRectCallout">
            <a:avLst>
              <a:gd name="adj1" fmla="val -20258"/>
              <a:gd name="adj2" fmla="val 96677"/>
            </a:avLst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>
                <a:solidFill>
                  <a:schemeClr val="tx1"/>
                </a:solidFill>
              </a:rPr>
              <a:t>Kā veicās ar pagājušā gada plāna izpildi?</a:t>
            </a:r>
          </a:p>
        </p:txBody>
      </p:sp>
      <p:sp>
        <p:nvSpPr>
          <p:cNvPr id="41" name="Speech Bubble: Rectangle 40">
            <a:extLst>
              <a:ext uri="{FF2B5EF4-FFF2-40B4-BE49-F238E27FC236}">
                <a16:creationId xmlns:a16="http://schemas.microsoft.com/office/drawing/2014/main" id="{6E26EAA8-8115-2CB7-F100-2384A816D783}"/>
              </a:ext>
            </a:extLst>
          </p:cNvPr>
          <p:cNvSpPr/>
          <p:nvPr/>
        </p:nvSpPr>
        <p:spPr>
          <a:xfrm>
            <a:off x="10506891" y="1753034"/>
            <a:ext cx="1515292" cy="687977"/>
          </a:xfrm>
          <a:prstGeom prst="wedgeRectCallout">
            <a:avLst>
              <a:gd name="adj1" fmla="val -20258"/>
              <a:gd name="adj2" fmla="val 96677"/>
            </a:avLst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>
                <a:solidFill>
                  <a:schemeClr val="tx1"/>
                </a:solidFill>
              </a:rPr>
              <a:t>Kādas izmaiņas plānotas šajā gadā?</a:t>
            </a:r>
          </a:p>
        </p:txBody>
      </p:sp>
      <p:sp>
        <p:nvSpPr>
          <p:cNvPr id="42" name="Speech Bubble: Rectangle 41">
            <a:extLst>
              <a:ext uri="{FF2B5EF4-FFF2-40B4-BE49-F238E27FC236}">
                <a16:creationId xmlns:a16="http://schemas.microsoft.com/office/drawing/2014/main" id="{E3BCD6F8-34C9-9DD5-CAF2-C4FBB980A87F}"/>
              </a:ext>
            </a:extLst>
          </p:cNvPr>
          <p:cNvSpPr/>
          <p:nvPr/>
        </p:nvSpPr>
        <p:spPr>
          <a:xfrm>
            <a:off x="10097588" y="5188567"/>
            <a:ext cx="1515292" cy="687977"/>
          </a:xfrm>
          <a:prstGeom prst="wedgeRectCallout">
            <a:avLst>
              <a:gd name="adj1" fmla="val -22557"/>
              <a:gd name="adj2" fmla="val -102057"/>
            </a:avLst>
          </a:prstGeom>
        </p:spPr>
        <p:style>
          <a:lnRef idx="2">
            <a:schemeClr val="accent4">
              <a:shade val="15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100" dirty="0">
                <a:solidFill>
                  <a:schemeClr val="tx1"/>
                </a:solidFill>
              </a:rPr>
              <a:t>Tiesas sagatavotais lietu izskatīšanas termiņu standarts</a:t>
            </a:r>
          </a:p>
        </p:txBody>
      </p:sp>
      <p:pic>
        <p:nvPicPr>
          <p:cNvPr id="4" name="Graphic 3" descr="Smiling face with no fill">
            <a:extLst>
              <a:ext uri="{FF2B5EF4-FFF2-40B4-BE49-F238E27FC236}">
                <a16:creationId xmlns:a16="http://schemas.microsoft.com/office/drawing/2014/main" id="{DAD10F02-C98A-9676-72BD-DC747803B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7940" y="5507134"/>
            <a:ext cx="914400" cy="914400"/>
          </a:xfrm>
          <a:prstGeom prst="rect">
            <a:avLst/>
          </a:prstGeom>
        </p:spPr>
      </p:pic>
      <p:pic>
        <p:nvPicPr>
          <p:cNvPr id="6" name="Graphic 5" descr="Sad face with no fill">
            <a:extLst>
              <a:ext uri="{FF2B5EF4-FFF2-40B4-BE49-F238E27FC236}">
                <a16:creationId xmlns:a16="http://schemas.microsoft.com/office/drawing/2014/main" id="{217F6FDF-218A-BED5-5DB8-735B7999C41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6552732" y="5507134"/>
            <a:ext cx="914400" cy="914400"/>
          </a:xfrm>
          <a:prstGeom prst="rect">
            <a:avLst/>
          </a:prstGeom>
        </p:spPr>
      </p:pic>
      <p:pic>
        <p:nvPicPr>
          <p:cNvPr id="8" name="Graphic 7" descr="Neutral face with no fill">
            <a:extLst>
              <a:ext uri="{FF2B5EF4-FFF2-40B4-BE49-F238E27FC236}">
                <a16:creationId xmlns:a16="http://schemas.microsoft.com/office/drawing/2014/main" id="{5308CA8D-CA01-A89B-4608-A9F475AD5B0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670336" y="5507134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62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A14B6D-1D5C-9357-1767-210386C391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93869-C2DC-991F-0F21-4A7417EF98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/>
          <a:p>
            <a:r>
              <a:rPr lang="en-US" b="1" dirty="0" err="1">
                <a:solidFill>
                  <a:srgbClr val="EBEBEB"/>
                </a:solidFill>
              </a:rPr>
              <a:t>Administratīvās</a:t>
            </a:r>
            <a:r>
              <a:rPr lang="en-US" b="1" dirty="0">
                <a:solidFill>
                  <a:srgbClr val="EBEBEB"/>
                </a:solidFill>
              </a:rPr>
              <a:t> </a:t>
            </a:r>
            <a:r>
              <a:rPr lang="en-US" b="1" dirty="0" err="1">
                <a:solidFill>
                  <a:srgbClr val="EBEBEB"/>
                </a:solidFill>
              </a:rPr>
              <a:t>lietas</a:t>
            </a:r>
            <a:endParaRPr lang="en-US" b="1" dirty="0">
              <a:solidFill>
                <a:srgbClr val="EBEBEB"/>
              </a:solidFill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944BE0D-574F-90E4-C3ED-0C825FF030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028093"/>
              </p:ext>
            </p:extLst>
          </p:nvPr>
        </p:nvGraphicFramePr>
        <p:xfrm>
          <a:off x="783772" y="2290354"/>
          <a:ext cx="10798628" cy="38927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10679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12B9AF5A-F938-82B7-13FE-B4D14EB00A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lv-LV" b="1">
                <a:solidFill>
                  <a:srgbClr val="EBEBEB"/>
                </a:solidFill>
              </a:rPr>
              <a:t>Administratīvās lietas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42CF441-7940-4405-9901-0480D1A99F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1290420"/>
              </p:ext>
            </p:extLst>
          </p:nvPr>
        </p:nvGraphicFramePr>
        <p:xfrm>
          <a:off x="588579" y="2259725"/>
          <a:ext cx="10993821" cy="3760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93237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>
            <a:extLst>
              <a:ext uri="{FF2B5EF4-FFF2-40B4-BE49-F238E27FC236}">
                <a16:creationId xmlns:a16="http://schemas.microsoft.com/office/drawing/2014/main" id="{C43A114B-CAF8-402E-A898-DEE2C2022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64E68BB1-DCF6-49AB-8FF1-7E68DCBC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412" y="18288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DA9B8539-604B-420E-BA1B-0A2E64CD7C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412" y="5870955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7236CAA2-54C3-4136-B0CC-6837B14D8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40F86E67-9E86-453F-92BC-648189829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F73C5439-21D4-46F3-9CF4-FF1CE786F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4E1C085-C719-F299-420D-39EAD1853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5" y="1241266"/>
            <a:ext cx="3161016" cy="315375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b="1" dirty="0" err="1"/>
              <a:t>Civillietas</a:t>
            </a:r>
            <a:endParaRPr lang="en-US" sz="5000" b="1" dirty="0"/>
          </a:p>
        </p:txBody>
      </p:sp>
      <p:grpSp>
        <p:nvGrpSpPr>
          <p:cNvPr id="41" name="Group 40">
            <a:extLst>
              <a:ext uri="{FF2B5EF4-FFF2-40B4-BE49-F238E27FC236}">
                <a16:creationId xmlns:a16="http://schemas.microsoft.com/office/drawing/2014/main" id="{227140B8-92FC-43F0-8CCA-F40052CE5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3332" y="396837"/>
            <a:ext cx="7906665" cy="6058999"/>
            <a:chOff x="423332" y="396837"/>
            <a:chExt cx="7906665" cy="6058999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E14FEF32-7604-4713-A9F1-9D90A6F78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2" y="402165"/>
              <a:ext cx="678513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3" name="Freeform 5">
              <a:extLst>
                <a:ext uri="{FF2B5EF4-FFF2-40B4-BE49-F238E27FC236}">
                  <a16:creationId xmlns:a16="http://schemas.microsoft.com/office/drawing/2014/main" id="{95AD3905-A7DD-4026-B7FD-C203CC305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4616676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44" name="Freeform 5">
              <a:extLst>
                <a:ext uri="{FF2B5EF4-FFF2-40B4-BE49-F238E27FC236}">
                  <a16:creationId xmlns:a16="http://schemas.microsoft.com/office/drawing/2014/main" id="{467A9BDB-6572-473C-B2E5-C1AC2F7163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6459831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BA440C0F-72B6-0191-9D83-E73F132A2011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015684513"/>
              </p:ext>
            </p:extLst>
          </p:nvPr>
        </p:nvGraphicFramePr>
        <p:xfrm>
          <a:off x="775062" y="583473"/>
          <a:ext cx="6239581" cy="5747652"/>
        </p:xfrm>
        <a:graphic>
          <a:graphicData uri="http://schemas.openxmlformats.org/drawingml/2006/table">
            <a:tbl>
              <a:tblPr/>
              <a:tblGrid>
                <a:gridCol w="464598">
                  <a:extLst>
                    <a:ext uri="{9D8B030D-6E8A-4147-A177-3AD203B41FA5}">
                      <a16:colId xmlns:a16="http://schemas.microsoft.com/office/drawing/2014/main" val="2482712231"/>
                    </a:ext>
                  </a:extLst>
                </a:gridCol>
                <a:gridCol w="679409">
                  <a:extLst>
                    <a:ext uri="{9D8B030D-6E8A-4147-A177-3AD203B41FA5}">
                      <a16:colId xmlns:a16="http://schemas.microsoft.com/office/drawing/2014/main" val="351164238"/>
                    </a:ext>
                  </a:extLst>
                </a:gridCol>
                <a:gridCol w="959167">
                  <a:extLst>
                    <a:ext uri="{9D8B030D-6E8A-4147-A177-3AD203B41FA5}">
                      <a16:colId xmlns:a16="http://schemas.microsoft.com/office/drawing/2014/main" val="19393082"/>
                    </a:ext>
                  </a:extLst>
                </a:gridCol>
                <a:gridCol w="959167">
                  <a:extLst>
                    <a:ext uri="{9D8B030D-6E8A-4147-A177-3AD203B41FA5}">
                      <a16:colId xmlns:a16="http://schemas.microsoft.com/office/drawing/2014/main" val="3293136768"/>
                    </a:ext>
                  </a:extLst>
                </a:gridCol>
                <a:gridCol w="1059080">
                  <a:extLst>
                    <a:ext uri="{9D8B030D-6E8A-4147-A177-3AD203B41FA5}">
                      <a16:colId xmlns:a16="http://schemas.microsoft.com/office/drawing/2014/main" val="3015083283"/>
                    </a:ext>
                  </a:extLst>
                </a:gridCol>
                <a:gridCol w="1059080">
                  <a:extLst>
                    <a:ext uri="{9D8B030D-6E8A-4147-A177-3AD203B41FA5}">
                      <a16:colId xmlns:a16="http://schemas.microsoft.com/office/drawing/2014/main" val="2389463633"/>
                    </a:ext>
                  </a:extLst>
                </a:gridCol>
                <a:gridCol w="1059080">
                  <a:extLst>
                    <a:ext uri="{9D8B030D-6E8A-4147-A177-3AD203B41FA5}">
                      <a16:colId xmlns:a16="http://schemas.microsoft.com/office/drawing/2014/main" val="2138644569"/>
                    </a:ext>
                  </a:extLst>
                </a:gridCol>
              </a:tblGrid>
              <a:tr h="749694">
                <a:tc>
                  <a:txBody>
                    <a:bodyPr/>
                    <a:lstStyle/>
                    <a:p>
                      <a:pPr algn="l" fontAlgn="b"/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Standarts 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Izpilde 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Izp.2023</a:t>
                      </a:r>
                      <a:b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Stnd.2023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Standarts 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Stnd.2024</a:t>
                      </a:r>
                      <a:b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6093138"/>
                  </a:ext>
                </a:extLst>
              </a:tr>
              <a:tr h="356997"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S-CLD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5DA8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9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161888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D2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6405895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E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A7F7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8824874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2439176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957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0CF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209493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6D67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641033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E78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C97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5214748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8BF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4151360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+46%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025363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2277935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971238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5D17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9A7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8023312"/>
                  </a:ext>
                </a:extLst>
              </a:tr>
              <a:tr h="35699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A7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007770"/>
                  </a:ext>
                </a:extLst>
              </a:tr>
              <a:tr h="356997">
                <a:tc>
                  <a:txBody>
                    <a:bodyPr/>
                    <a:lstStyle/>
                    <a:p>
                      <a:pPr algn="ctr" fontAlgn="ctr"/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Vidēji: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+11%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903199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13528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8E27F-404B-6C89-4D63-73D33445C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lv-LV" b="1">
                <a:solidFill>
                  <a:srgbClr val="EBEBEB"/>
                </a:solidFill>
              </a:rPr>
              <a:t>Civillietas</a:t>
            </a:r>
          </a:p>
        </p:txBody>
      </p:sp>
      <p:graphicFrame>
        <p:nvGraphicFramePr>
          <p:cNvPr id="9" name="Content Placeholder 8">
            <a:extLst>
              <a:ext uri="{FF2B5EF4-FFF2-40B4-BE49-F238E27FC236}">
                <a16:creationId xmlns:a16="http://schemas.microsoft.com/office/drawing/2014/main" id="{360DF312-ED86-42DE-BB7B-410D842C33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9774791"/>
              </p:ext>
            </p:extLst>
          </p:nvPr>
        </p:nvGraphicFramePr>
        <p:xfrm>
          <a:off x="706266" y="2301240"/>
          <a:ext cx="11112136" cy="4145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5036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B9278-259B-9C86-C347-8624083D13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8EE79-7E55-F7D7-FF1C-91913592A3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lv-LV" b="1">
                <a:solidFill>
                  <a:srgbClr val="EBEBEB"/>
                </a:solidFill>
              </a:rPr>
              <a:t>Civillietas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82D1DD7-53E9-15EA-F43B-BF422C7C8B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38955992"/>
              </p:ext>
            </p:extLst>
          </p:nvPr>
        </p:nvGraphicFramePr>
        <p:xfrm>
          <a:off x="566057" y="2211977"/>
          <a:ext cx="11051178" cy="40494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89392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43A114B-CAF8-402E-A898-DEE2C2022E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blipFill>
            <a:blip r:embed="rId2">
              <a:duotone>
                <a:schemeClr val="dk2">
                  <a:shade val="69000"/>
                  <a:hueMod val="108000"/>
                  <a:satMod val="164000"/>
                  <a:lumMod val="74000"/>
                </a:schemeClr>
                <a:schemeClr val="dk2">
                  <a:tint val="96000"/>
                  <a:hueMod val="88000"/>
                  <a:satMod val="140000"/>
                  <a:lumMod val="132000"/>
                </a:schemeClr>
              </a:duotone>
            </a:blip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4E68BB1-DCF6-49AB-8FF1-7E68DCBC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412" y="18288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A9B8539-604B-420E-BA1B-0A2E64CD7C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61412" y="5870955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236CAA2-54C3-4136-B0CC-6837B14D81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5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Freeform 5">
            <a:extLst>
              <a:ext uri="{FF2B5EF4-FFF2-40B4-BE49-F238E27FC236}">
                <a16:creationId xmlns:a16="http://schemas.microsoft.com/office/drawing/2014/main" id="{40F86E67-9E86-453F-92BC-648189829C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-1588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F73C5439-21D4-46F3-9CF4-FF1CE786FF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CAF731-27B5-551F-6051-986BC835D7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55" y="1241266"/>
            <a:ext cx="3161016" cy="3153753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 b="1" dirty="0" err="1"/>
              <a:t>Krimināllietas</a:t>
            </a:r>
            <a:endParaRPr lang="en-US" sz="3400" b="1" dirty="0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27140B8-92FC-43F0-8CCA-F40052CE50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3332" y="396837"/>
            <a:ext cx="7906665" cy="6058999"/>
            <a:chOff x="423332" y="396837"/>
            <a:chExt cx="7906665" cy="6058999"/>
          </a:xfrm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E14FEF32-7604-4713-A9F1-9D90A6F78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flipH="1">
              <a:off x="423332" y="402165"/>
              <a:ext cx="678513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95AD3905-A7DD-4026-B7FD-C203CC3052E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400000" flipH="1">
              <a:off x="4616676" y="2801722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9" name="Freeform 5">
              <a:extLst>
                <a:ext uri="{FF2B5EF4-FFF2-40B4-BE49-F238E27FC236}">
                  <a16:creationId xmlns:a16="http://schemas.microsoft.com/office/drawing/2014/main" id="{467A9BDB-6572-473C-B2E5-C1AC2F7163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 rot="5677511" flipH="1">
              <a:off x="6459831" y="1826079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B1668A4-BCDD-41E0-5452-C8A36F8E5F30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667399797"/>
              </p:ext>
            </p:extLst>
          </p:nvPr>
        </p:nvGraphicFramePr>
        <p:xfrm>
          <a:off x="648929" y="870856"/>
          <a:ext cx="6664736" cy="5373182"/>
        </p:xfrm>
        <a:graphic>
          <a:graphicData uri="http://schemas.openxmlformats.org/drawingml/2006/table">
            <a:tbl>
              <a:tblPr/>
              <a:tblGrid>
                <a:gridCol w="496254">
                  <a:extLst>
                    <a:ext uri="{9D8B030D-6E8A-4147-A177-3AD203B41FA5}">
                      <a16:colId xmlns:a16="http://schemas.microsoft.com/office/drawing/2014/main" val="1335782232"/>
                    </a:ext>
                  </a:extLst>
                </a:gridCol>
                <a:gridCol w="725704">
                  <a:extLst>
                    <a:ext uri="{9D8B030D-6E8A-4147-A177-3AD203B41FA5}">
                      <a16:colId xmlns:a16="http://schemas.microsoft.com/office/drawing/2014/main" val="1370897782"/>
                    </a:ext>
                  </a:extLst>
                </a:gridCol>
                <a:gridCol w="1024523">
                  <a:extLst>
                    <a:ext uri="{9D8B030D-6E8A-4147-A177-3AD203B41FA5}">
                      <a16:colId xmlns:a16="http://schemas.microsoft.com/office/drawing/2014/main" val="1341372121"/>
                    </a:ext>
                  </a:extLst>
                </a:gridCol>
                <a:gridCol w="1024523">
                  <a:extLst>
                    <a:ext uri="{9D8B030D-6E8A-4147-A177-3AD203B41FA5}">
                      <a16:colId xmlns:a16="http://schemas.microsoft.com/office/drawing/2014/main" val="2928566962"/>
                    </a:ext>
                  </a:extLst>
                </a:gridCol>
                <a:gridCol w="1131244">
                  <a:extLst>
                    <a:ext uri="{9D8B030D-6E8A-4147-A177-3AD203B41FA5}">
                      <a16:colId xmlns:a16="http://schemas.microsoft.com/office/drawing/2014/main" val="1888321549"/>
                    </a:ext>
                  </a:extLst>
                </a:gridCol>
                <a:gridCol w="1131244">
                  <a:extLst>
                    <a:ext uri="{9D8B030D-6E8A-4147-A177-3AD203B41FA5}">
                      <a16:colId xmlns:a16="http://schemas.microsoft.com/office/drawing/2014/main" val="3497648805"/>
                    </a:ext>
                  </a:extLst>
                </a:gridCol>
                <a:gridCol w="1131244">
                  <a:extLst>
                    <a:ext uri="{9D8B030D-6E8A-4147-A177-3AD203B41FA5}">
                      <a16:colId xmlns:a16="http://schemas.microsoft.com/office/drawing/2014/main" val="3352951710"/>
                    </a:ext>
                  </a:extLst>
                </a:gridCol>
              </a:tblGrid>
              <a:tr h="700850">
                <a:tc>
                  <a:txBody>
                    <a:bodyPr/>
                    <a:lstStyle/>
                    <a:p>
                      <a:pPr algn="l" fontAlgn="b"/>
                      <a:endParaRPr lang="lv-LV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lv-LV" sz="1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Standarts 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Izpilde 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Izp.2023</a:t>
                      </a:r>
                      <a:b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Stnd.2023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Standarts 2024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sng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Stnd.2024</a:t>
                      </a:r>
                      <a:b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Izp.2023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29773404"/>
                  </a:ext>
                </a:extLst>
              </a:tr>
              <a:tr h="333738">
                <a:tc rowSpan="13">
                  <a:txBody>
                    <a:bodyPr/>
                    <a:lstStyle/>
                    <a:p>
                      <a:pPr algn="ctr" fontAlgn="ctr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KL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S-KLD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024719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2D47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+90%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0570240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6C3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2548158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E7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62662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1008872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ED88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8633374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RPT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+36%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DE68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1077735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70C1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404196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+30%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288807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+5%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BD7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DB8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4243463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3BE7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+20%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4137522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ZRT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+14%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9706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EB8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5221006"/>
                  </a:ext>
                </a:extLst>
              </a:tr>
              <a:tr h="333738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6,4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7,0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+9%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9A7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8,2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+17%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696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8582584"/>
                  </a:ext>
                </a:extLst>
              </a:tr>
              <a:tr h="333738">
                <a:tc>
                  <a:txBody>
                    <a:bodyPr/>
                    <a:lstStyle/>
                    <a:p>
                      <a:pPr algn="ctr" fontAlgn="ctr"/>
                      <a:endParaRPr lang="lv-LV" sz="1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Vidēji: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6,6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-1%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7,7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+17%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4471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17069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B2F9D-CAAB-3452-BE31-F59EF842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>
            <a:normAutofit/>
          </a:bodyPr>
          <a:lstStyle/>
          <a:p>
            <a:r>
              <a:rPr lang="lv-LV" b="1">
                <a:solidFill>
                  <a:srgbClr val="EBEBEB"/>
                </a:solidFill>
              </a:rPr>
              <a:t>Krimināllietas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44E79B73-C79C-47D3-ADF6-76FF7D82906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56842383"/>
              </p:ext>
            </p:extLst>
          </p:nvPr>
        </p:nvGraphicFramePr>
        <p:xfrm>
          <a:off x="444137" y="2272937"/>
          <a:ext cx="11207931" cy="4101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922868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EC7F02AD-9687-440F-A9DF-FAA6F22270D7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7396</TotalTime>
  <Words>647</Words>
  <Application>Microsoft Office PowerPoint</Application>
  <PresentationFormat>Widescreen</PresentationFormat>
  <Paragraphs>322</Paragraphs>
  <Slides>15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Calibri</vt:lpstr>
      <vt:lpstr>Century Gothic</vt:lpstr>
      <vt:lpstr>Times New Roman</vt:lpstr>
      <vt:lpstr>Wingdings 3</vt:lpstr>
      <vt:lpstr>Ion Boardroom</vt:lpstr>
      <vt:lpstr>Lietu izskatīšanas  termiņu standarts  2024.gadā</vt:lpstr>
      <vt:lpstr>Administratīvās lietas</vt:lpstr>
      <vt:lpstr>Administratīvās lietas</vt:lpstr>
      <vt:lpstr>Administratīvās lietas</vt:lpstr>
      <vt:lpstr>Civillietas</vt:lpstr>
      <vt:lpstr>Civillietas</vt:lpstr>
      <vt:lpstr>Civillietas</vt:lpstr>
      <vt:lpstr>Krimināllietas</vt:lpstr>
      <vt:lpstr>Krimināllietas</vt:lpstr>
      <vt:lpstr>Krimināllietas</vt:lpstr>
      <vt:lpstr>Administratīvo pārkāpumu lietas</vt:lpstr>
      <vt:lpstr>Administratīvo pārkāpumu lietas</vt:lpstr>
      <vt:lpstr>Administratīvo pārkāpumu lietas</vt:lpstr>
      <vt:lpstr>Summētie termiņi visā tiesu sistēmā 2023/2024</vt:lpstr>
      <vt:lpstr>Pateicos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Alla Spale</dc:creator>
  <cp:lastModifiedBy>Rihards Veinbergs</cp:lastModifiedBy>
  <cp:revision>360</cp:revision>
  <dcterms:created xsi:type="dcterms:W3CDTF">2022-03-18T14:34:05Z</dcterms:created>
  <dcterms:modified xsi:type="dcterms:W3CDTF">2024-03-04T09:44:14Z</dcterms:modified>
</cp:coreProperties>
</file>