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9" r:id="rId1"/>
  </p:sldMasterIdLst>
  <p:notesMasterIdLst>
    <p:notesMasterId r:id="rId26"/>
  </p:notesMasterIdLst>
  <p:handoutMasterIdLst>
    <p:handoutMasterId r:id="rId27"/>
  </p:handoutMasterIdLst>
  <p:sldIdLst>
    <p:sldId id="256" r:id="rId2"/>
    <p:sldId id="287" r:id="rId3"/>
    <p:sldId id="306" r:id="rId4"/>
    <p:sldId id="308" r:id="rId5"/>
    <p:sldId id="309" r:id="rId6"/>
    <p:sldId id="307" r:id="rId7"/>
    <p:sldId id="303" r:id="rId8"/>
    <p:sldId id="279" r:id="rId9"/>
    <p:sldId id="280" r:id="rId10"/>
    <p:sldId id="281" r:id="rId11"/>
    <p:sldId id="286" r:id="rId12"/>
    <p:sldId id="282" r:id="rId13"/>
    <p:sldId id="283" r:id="rId14"/>
    <p:sldId id="284" r:id="rId15"/>
    <p:sldId id="310" r:id="rId16"/>
    <p:sldId id="289" r:id="rId17"/>
    <p:sldId id="288" r:id="rId18"/>
    <p:sldId id="285" r:id="rId19"/>
    <p:sldId id="311" r:id="rId20"/>
    <p:sldId id="290" r:id="rId21"/>
    <p:sldId id="291" r:id="rId22"/>
    <p:sldId id="292" r:id="rId23"/>
    <p:sldId id="312"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77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7" autoAdjust="0"/>
    <p:restoredTop sz="94660"/>
  </p:normalViewPr>
  <p:slideViewPr>
    <p:cSldViewPr snapToGrid="0">
      <p:cViewPr varScale="1">
        <p:scale>
          <a:sx n="100" d="100"/>
          <a:sy n="100" d="100"/>
        </p:scale>
        <p:origin x="84" y="396"/>
      </p:cViewPr>
      <p:guideLst/>
    </p:cSldViewPr>
  </p:slideViewPr>
  <p:notesTextViewPr>
    <p:cViewPr>
      <p:scale>
        <a:sx n="1" d="1"/>
        <a:sy n="1" d="1"/>
      </p:scale>
      <p:origin x="0" y="0"/>
    </p:cViewPr>
  </p:notesTextViewPr>
  <p:notesViewPr>
    <p:cSldViewPr snapToGrid="0">
      <p:cViewPr varScale="1">
        <p:scale>
          <a:sx n="89" d="100"/>
          <a:sy n="89" d="100"/>
        </p:scale>
        <p:origin x="378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7.02.2023.%20RV.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7.02.2023.%20RV.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7.02.2023.%20RV.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8.02.2023.%20RV.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7.02.2023.%20RV.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7.02.2023.%20RV.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BDC\at247\3.%20Citi%20faili\Biju&#353;o%20kol&#275;&#291;u%20mapes\RihardsVeinbergs\PRIVATE\2023%20Tiesu%20darb&#299;bas%20r&#257;d&#299;t&#257;ji\Tiesu%20darb&#299;bas%20r&#257;d&#299;t&#257;ji%202019-2022%2007.02.2023.%20RV.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Saņ.1T!$C$1</c:f>
          <c:strCache>
            <c:ptCount val="1"/>
            <c:pt idx="0">
              <c:v>Saņemtās lietas uz 1 tiesnesi</c:v>
            </c:pt>
          </c:strCache>
        </c:strRef>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lv-LV"/>
        </a:p>
      </c:txPr>
    </c:title>
    <c:autoTitleDeleted val="0"/>
    <c:plotArea>
      <c:layout/>
      <c:lineChart>
        <c:grouping val="standard"/>
        <c:varyColors val="0"/>
        <c:ser>
          <c:idx val="0"/>
          <c:order val="0"/>
          <c:tx>
            <c:strRef>
              <c:f>Saņ.1T!$B$29</c:f>
              <c:strCache>
                <c:ptCount val="1"/>
                <c:pt idx="0">
                  <c:v>Tiesu sistēma (nesk. ZG) ∑</c:v>
                </c:pt>
              </c:strCache>
            </c:strRef>
          </c:tx>
          <c:spPr>
            <a:ln w="25400" cap="rnd">
              <a:solidFill>
                <a:schemeClr val="lt1"/>
              </a:solidFill>
              <a:round/>
            </a:ln>
            <a:effectLst>
              <a:outerShdw dist="25400" dir="2700000" algn="tl" rotWithShape="0">
                <a:schemeClr val="accent2"/>
              </a:outerShdw>
            </a:effectLst>
          </c:spPr>
          <c:marker>
            <c:symbol val="none"/>
          </c:marker>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60000"/>
                          <a:lumOff val="40000"/>
                        </a:schemeClr>
                      </a:solidFill>
                    </a:ln>
                    <a:effectLst/>
                  </c:spPr>
                </c15:leaderLines>
              </c:ext>
            </c:extLst>
          </c:dLbls>
          <c:cat>
            <c:numRef>
              <c:f>Saņ.1T!$C$2:$F$2</c:f>
              <c:numCache>
                <c:formatCode>General</c:formatCode>
                <c:ptCount val="4"/>
                <c:pt idx="0">
                  <c:v>2019</c:v>
                </c:pt>
                <c:pt idx="1">
                  <c:v>2020</c:v>
                </c:pt>
                <c:pt idx="2">
                  <c:v>2021</c:v>
                </c:pt>
                <c:pt idx="3">
                  <c:v>2022</c:v>
                </c:pt>
              </c:numCache>
            </c:numRef>
          </c:cat>
          <c:val>
            <c:numRef>
              <c:f>Saņ.1T!$C$29:$F$29</c:f>
              <c:numCache>
                <c:formatCode>0.00</c:formatCode>
                <c:ptCount val="4"/>
                <c:pt idx="0">
                  <c:v>120.99582463465553</c:v>
                </c:pt>
                <c:pt idx="1">
                  <c:v>112.95615866388309</c:v>
                </c:pt>
                <c:pt idx="2">
                  <c:v>103.0377358490566</c:v>
                </c:pt>
                <c:pt idx="3">
                  <c:v>104.99785867237688</c:v>
                </c:pt>
              </c:numCache>
            </c:numRef>
          </c:val>
          <c:smooth val="0"/>
          <c:extLst>
            <c:ext xmlns:c16="http://schemas.microsoft.com/office/drawing/2014/chart" uri="{C3380CC4-5D6E-409C-BE32-E72D297353CC}">
              <c16:uniqueId val="{00000000-A785-4039-9FC9-BA0B2FBA519A}"/>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85353872"/>
        <c:axId val="585350960"/>
      </c:lineChart>
      <c:catAx>
        <c:axId val="58535387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lv-LV"/>
          </a:p>
        </c:txPr>
        <c:crossAx val="585353872"/>
        <c:crosses val="autoZero"/>
        <c:crossBetween val="between"/>
      </c:valAx>
      <c:spPr>
        <a:noFill/>
        <a:ln>
          <a:noFill/>
        </a:ln>
        <a:effectLst/>
      </c:spPr>
    </c:plotArea>
    <c:plotVisOnly val="1"/>
    <c:dispBlanksAs val="gap"/>
    <c:showDLblsOverMax val="0"/>
  </c:chart>
  <c:spPr>
    <a:solidFill>
      <a:schemeClr val="accent2"/>
    </a:solidFill>
    <a:ln w="9525" cap="flat" cmpd="sng" algn="ctr">
      <a:solidFill>
        <a:schemeClr val="lt1">
          <a:lumMod val="85000"/>
        </a:schemeClr>
      </a:solidFill>
      <a:round/>
    </a:ln>
    <a:effectLst/>
  </c:spPr>
  <c:txPr>
    <a:bodyPr/>
    <a:lstStyle/>
    <a:p>
      <a:pPr>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b="1" dirty="0"/>
              <a:t>Caurlaidība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CR!$B$3</c:f>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CR!$C$2:$F$2</c:f>
              <c:numCache>
                <c:formatCode>General</c:formatCode>
                <c:ptCount val="4"/>
                <c:pt idx="0">
                  <c:v>2019</c:v>
                </c:pt>
                <c:pt idx="1">
                  <c:v>2020</c:v>
                </c:pt>
                <c:pt idx="2">
                  <c:v>2021</c:v>
                </c:pt>
                <c:pt idx="3">
                  <c:v>2022</c:v>
                </c:pt>
              </c:numCache>
            </c:numRef>
          </c:cat>
          <c:val>
            <c:numRef>
              <c:f>CR!$C$3:$F$3</c:f>
              <c:numCache>
                <c:formatCode>0.00</c:formatCode>
                <c:ptCount val="4"/>
                <c:pt idx="0">
                  <c:v>1.1267772511848342</c:v>
                </c:pt>
                <c:pt idx="1">
                  <c:v>1.1380145278450364</c:v>
                </c:pt>
                <c:pt idx="2">
                  <c:v>1.2053824362606231</c:v>
                </c:pt>
                <c:pt idx="3">
                  <c:v>1.1682539682539683</c:v>
                </c:pt>
              </c:numCache>
            </c:numRef>
          </c:val>
          <c:smooth val="0"/>
          <c:extLst>
            <c:ext xmlns:c16="http://schemas.microsoft.com/office/drawing/2014/chart" uri="{C3380CC4-5D6E-409C-BE32-E72D297353CC}">
              <c16:uniqueId val="{00000000-103B-4C0B-AF89-79745ED64F6A}"/>
            </c:ext>
          </c:extLst>
        </c:ser>
        <c:ser>
          <c:idx val="1"/>
          <c:order val="1"/>
          <c:tx>
            <c:strRef>
              <c:f>CR!$B$4</c:f>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CR!$C$2:$F$2</c:f>
              <c:numCache>
                <c:formatCode>General</c:formatCode>
                <c:ptCount val="4"/>
                <c:pt idx="0">
                  <c:v>2019</c:v>
                </c:pt>
                <c:pt idx="1">
                  <c:v>2020</c:v>
                </c:pt>
                <c:pt idx="2">
                  <c:v>2021</c:v>
                </c:pt>
                <c:pt idx="3">
                  <c:v>2022</c:v>
                </c:pt>
              </c:numCache>
            </c:numRef>
          </c:cat>
          <c:val>
            <c:numRef>
              <c:f>CR!$C$4:$F$4</c:f>
              <c:numCache>
                <c:formatCode>0.00</c:formatCode>
                <c:ptCount val="4"/>
                <c:pt idx="0">
                  <c:v>1.0378006872852235</c:v>
                </c:pt>
                <c:pt idx="1">
                  <c:v>1.2023070097604258</c:v>
                </c:pt>
                <c:pt idx="2">
                  <c:v>0.99633699633699635</c:v>
                </c:pt>
                <c:pt idx="3">
                  <c:v>1.0657174151150055</c:v>
                </c:pt>
              </c:numCache>
            </c:numRef>
          </c:val>
          <c:smooth val="0"/>
          <c:extLst>
            <c:ext xmlns:c16="http://schemas.microsoft.com/office/drawing/2014/chart" uri="{C3380CC4-5D6E-409C-BE32-E72D297353CC}">
              <c16:uniqueId val="{00000001-103B-4C0B-AF89-79745ED64F6A}"/>
            </c:ext>
          </c:extLst>
        </c:ser>
        <c:ser>
          <c:idx val="2"/>
          <c:order val="2"/>
          <c:tx>
            <c:strRef>
              <c:f>CR!$B$5</c:f>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CR!$C$2:$F$2</c:f>
              <c:numCache>
                <c:formatCode>General</c:formatCode>
                <c:ptCount val="4"/>
                <c:pt idx="0">
                  <c:v>2019</c:v>
                </c:pt>
                <c:pt idx="1">
                  <c:v>2020</c:v>
                </c:pt>
                <c:pt idx="2">
                  <c:v>2021</c:v>
                </c:pt>
                <c:pt idx="3">
                  <c:v>2022</c:v>
                </c:pt>
              </c:numCache>
            </c:numRef>
          </c:cat>
          <c:val>
            <c:numRef>
              <c:f>CR!$C$5:$F$5</c:f>
              <c:numCache>
                <c:formatCode>0.00</c:formatCode>
                <c:ptCount val="4"/>
                <c:pt idx="0">
                  <c:v>1.0248691099476439</c:v>
                </c:pt>
                <c:pt idx="1">
                  <c:v>0.94752186588921283</c:v>
                </c:pt>
                <c:pt idx="2">
                  <c:v>0.91238670694864044</c:v>
                </c:pt>
                <c:pt idx="3">
                  <c:v>1.1344086021505377</c:v>
                </c:pt>
              </c:numCache>
            </c:numRef>
          </c:val>
          <c:smooth val="0"/>
          <c:extLst>
            <c:ext xmlns:c16="http://schemas.microsoft.com/office/drawing/2014/chart" uri="{C3380CC4-5D6E-409C-BE32-E72D297353CC}">
              <c16:uniqueId val="{00000002-103B-4C0B-AF89-79745ED64F6A}"/>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3"/>
                <c:order val="3"/>
                <c:tx>
                  <c:strRef>
                    <c:extLst>
                      <c:ext uri="{02D57815-91ED-43cb-92C2-25804820EDAC}">
                        <c15:formulaRef>
                          <c15:sqref>CR!$B$6</c15:sqref>
                        </c15:formulaRef>
                      </c:ext>
                    </c:extLst>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CR!$C$6:$F$6</c15:sqref>
                        </c15:formulaRef>
                      </c:ext>
                    </c:extLst>
                    <c:numCache>
                      <c:formatCode>0.00</c:formatCode>
                      <c:ptCount val="4"/>
                      <c:pt idx="0">
                        <c:v>0.89336917562724016</c:v>
                      </c:pt>
                      <c:pt idx="1">
                        <c:v>1.2041942604856513</c:v>
                      </c:pt>
                      <c:pt idx="2">
                        <c:v>0.92721518987341767</c:v>
                      </c:pt>
                      <c:pt idx="3">
                        <c:v>0.99673558215451574</c:v>
                      </c:pt>
                    </c:numCache>
                  </c:numRef>
                </c:val>
                <c:smooth val="0"/>
                <c:extLst>
                  <c:ext xmlns:c16="http://schemas.microsoft.com/office/drawing/2014/chart" uri="{C3380CC4-5D6E-409C-BE32-E72D297353CC}">
                    <c16:uniqueId val="{00000003-103B-4C0B-AF89-79745ED64F6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CR!$B$7</c15:sqref>
                        </c15:formulaRef>
                      </c:ext>
                    </c:extLst>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CR!$C$7:$F$7</c15:sqref>
                        </c15:formulaRef>
                      </c:ext>
                    </c:extLst>
                    <c:numCache>
                      <c:formatCode>0.00</c:formatCode>
                      <c:ptCount val="4"/>
                      <c:pt idx="0">
                        <c:v>0.95638200183654731</c:v>
                      </c:pt>
                      <c:pt idx="1">
                        <c:v>1.0608143839238497</c:v>
                      </c:pt>
                      <c:pt idx="2">
                        <c:v>0.98683864174782843</c:v>
                      </c:pt>
                      <c:pt idx="3">
                        <c:v>0.92114604462474647</c:v>
                      </c:pt>
                    </c:numCache>
                  </c:numRef>
                </c:val>
                <c:smooth val="0"/>
                <c:extLst xmlns:c15="http://schemas.microsoft.com/office/drawing/2012/chart">
                  <c:ext xmlns:c16="http://schemas.microsoft.com/office/drawing/2014/chart" uri="{C3380CC4-5D6E-409C-BE32-E72D297353CC}">
                    <c16:uniqueId val="{00000004-103B-4C0B-AF89-79745ED64F6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CR!$B$8</c15:sqref>
                        </c15:formulaRef>
                      </c:ext>
                    </c:extLst>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CR!$C$8:$F$8</c15:sqref>
                        </c15:formulaRef>
                      </c:ext>
                    </c:extLst>
                    <c:numCache>
                      <c:formatCode>0.00</c:formatCode>
                      <c:ptCount val="4"/>
                      <c:pt idx="0">
                        <c:v>0.96795952782462058</c:v>
                      </c:pt>
                      <c:pt idx="1">
                        <c:v>1.0300187617260788</c:v>
                      </c:pt>
                      <c:pt idx="2">
                        <c:v>1.0218253968253967</c:v>
                      </c:pt>
                      <c:pt idx="3">
                        <c:v>0.94736842105263153</c:v>
                      </c:pt>
                    </c:numCache>
                  </c:numRef>
                </c:val>
                <c:smooth val="0"/>
                <c:extLst xmlns:c15="http://schemas.microsoft.com/office/drawing/2012/chart">
                  <c:ext xmlns:c16="http://schemas.microsoft.com/office/drawing/2014/chart" uri="{C3380CC4-5D6E-409C-BE32-E72D297353CC}">
                    <c16:uniqueId val="{00000005-103B-4C0B-AF89-79745ED64F6A}"/>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CR!$B$9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CR!$C$9:$F$9</c15:sqref>
                        </c15:formulaRef>
                      </c:ext>
                    </c:extLst>
                    <c:numCache>
                      <c:formatCode>0.00</c:formatCode>
                      <c:ptCount val="4"/>
                      <c:pt idx="0">
                        <c:v>0.96531791907514453</c:v>
                      </c:pt>
                      <c:pt idx="1">
                        <c:v>1.0751879699248121</c:v>
                      </c:pt>
                      <c:pt idx="2">
                        <c:v>1.017786561264822</c:v>
                      </c:pt>
                      <c:pt idx="3">
                        <c:v>1.0130718954248366</c:v>
                      </c:pt>
                    </c:numCache>
                  </c:numRef>
                </c:val>
                <c:smooth val="0"/>
                <c:extLst xmlns:c15="http://schemas.microsoft.com/office/drawing/2012/chart">
                  <c:ext xmlns:c16="http://schemas.microsoft.com/office/drawing/2014/chart" uri="{C3380CC4-5D6E-409C-BE32-E72D297353CC}">
                    <c16:uniqueId val="{00000006-103B-4C0B-AF89-79745ED64F6A}"/>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CR!$B$10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CR!$C$10:$F$10</c15:sqref>
                        </c15:formulaRef>
                      </c:ext>
                    </c:extLst>
                    <c:numCache>
                      <c:formatCode>0.00</c:formatCode>
                      <c:ptCount val="4"/>
                      <c:pt idx="0">
                        <c:v>0.98987854251012142</c:v>
                      </c:pt>
                      <c:pt idx="1">
                        <c:v>1.1374207188160677</c:v>
                      </c:pt>
                      <c:pt idx="2">
                        <c:v>1.0250569476082005</c:v>
                      </c:pt>
                      <c:pt idx="3">
                        <c:v>1.0673316708229426</c:v>
                      </c:pt>
                    </c:numCache>
                  </c:numRef>
                </c:val>
                <c:smooth val="0"/>
                <c:extLst xmlns:c15="http://schemas.microsoft.com/office/drawing/2012/chart">
                  <c:ext xmlns:c16="http://schemas.microsoft.com/office/drawing/2014/chart" uri="{C3380CC4-5D6E-409C-BE32-E72D297353CC}">
                    <c16:uniqueId val="{00000007-103B-4C0B-AF89-79745ED64F6A}"/>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CR!$B$11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CR!$C$11:$F$11</c15:sqref>
                        </c15:formulaRef>
                      </c:ext>
                    </c:extLst>
                    <c:numCache>
                      <c:formatCode>0.00</c:formatCode>
                      <c:ptCount val="4"/>
                      <c:pt idx="0">
                        <c:v>1.0049019607843137</c:v>
                      </c:pt>
                      <c:pt idx="1">
                        <c:v>0.97627118644067801</c:v>
                      </c:pt>
                      <c:pt idx="2">
                        <c:v>1.0709592641261498</c:v>
                      </c:pt>
                      <c:pt idx="3">
                        <c:v>1.0484848484848486</c:v>
                      </c:pt>
                    </c:numCache>
                  </c:numRef>
                </c:val>
                <c:smooth val="0"/>
                <c:extLst xmlns:c15="http://schemas.microsoft.com/office/drawing/2012/chart">
                  <c:ext xmlns:c16="http://schemas.microsoft.com/office/drawing/2014/chart" uri="{C3380CC4-5D6E-409C-BE32-E72D297353CC}">
                    <c16:uniqueId val="{00000008-103B-4C0B-AF89-79745ED64F6A}"/>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CR!$B$12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CR!$C$12:$F$12</c15:sqref>
                        </c15:formulaRef>
                      </c:ext>
                    </c:extLst>
                    <c:numCache>
                      <c:formatCode>0.00</c:formatCode>
                      <c:ptCount val="4"/>
                      <c:pt idx="0">
                        <c:v>1.0303687635574836</c:v>
                      </c:pt>
                      <c:pt idx="1">
                        <c:v>1.0677052127022169</c:v>
                      </c:pt>
                      <c:pt idx="2">
                        <c:v>0.92654155495978552</c:v>
                      </c:pt>
                      <c:pt idx="3">
                        <c:v>1.0687229437229437</c:v>
                      </c:pt>
                    </c:numCache>
                  </c:numRef>
                </c:val>
                <c:smooth val="0"/>
                <c:extLst xmlns:c15="http://schemas.microsoft.com/office/drawing/2012/chart">
                  <c:ext xmlns:c16="http://schemas.microsoft.com/office/drawing/2014/chart" uri="{C3380CC4-5D6E-409C-BE32-E72D297353CC}">
                    <c16:uniqueId val="{00000009-103B-4C0B-AF89-79745ED64F6A}"/>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CR!$B$13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CR!$C$13:$F$13</c15:sqref>
                        </c15:formulaRef>
                      </c:ext>
                    </c:extLst>
                    <c:numCache>
                      <c:formatCode>0.00</c:formatCode>
                      <c:ptCount val="4"/>
                      <c:pt idx="0">
                        <c:v>1.0840961524149735</c:v>
                      </c:pt>
                      <c:pt idx="1">
                        <c:v>0.83136768052969168</c:v>
                      </c:pt>
                      <c:pt idx="2">
                        <c:v>0.86955385720817824</c:v>
                      </c:pt>
                      <c:pt idx="3">
                        <c:v>0.77442520414663807</c:v>
                      </c:pt>
                    </c:numCache>
                  </c:numRef>
                </c:val>
                <c:smooth val="0"/>
                <c:extLst xmlns:c15="http://schemas.microsoft.com/office/drawing/2012/chart">
                  <c:ext xmlns:c16="http://schemas.microsoft.com/office/drawing/2014/chart" uri="{C3380CC4-5D6E-409C-BE32-E72D297353CC}">
                    <c16:uniqueId val="{0000000A-103B-4C0B-AF89-79745ED64F6A}"/>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CR!$B$14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CR!$C$14:$F$14</c15:sqref>
                        </c15:formulaRef>
                      </c:ext>
                    </c:extLst>
                    <c:numCache>
                      <c:formatCode>0.00</c:formatCode>
                      <c:ptCount val="4"/>
                      <c:pt idx="0">
                        <c:v>1.0211524434719184</c:v>
                      </c:pt>
                      <c:pt idx="1">
                        <c:v>0.85370370370370374</c:v>
                      </c:pt>
                      <c:pt idx="2">
                        <c:v>0.97406614323102547</c:v>
                      </c:pt>
                      <c:pt idx="3">
                        <c:v>1.080754716981132</c:v>
                      </c:pt>
                    </c:numCache>
                  </c:numRef>
                </c:val>
                <c:smooth val="0"/>
                <c:extLst xmlns:c15="http://schemas.microsoft.com/office/drawing/2012/chart">
                  <c:ext xmlns:c16="http://schemas.microsoft.com/office/drawing/2014/chart" uri="{C3380CC4-5D6E-409C-BE32-E72D297353CC}">
                    <c16:uniqueId val="{0000000B-103B-4C0B-AF89-79745ED64F6A}"/>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CR!$B$15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CR!$C$15:$F$15</c15:sqref>
                        </c15:formulaRef>
                      </c:ext>
                    </c:extLst>
                    <c:numCache>
                      <c:formatCode>0.00</c:formatCode>
                      <c:ptCount val="4"/>
                      <c:pt idx="0">
                        <c:v>0.97931034482758617</c:v>
                      </c:pt>
                      <c:pt idx="1">
                        <c:v>1.0026023184291459</c:v>
                      </c:pt>
                      <c:pt idx="2">
                        <c:v>1.0154179715731149</c:v>
                      </c:pt>
                      <c:pt idx="3">
                        <c:v>0.98397669337217775</c:v>
                      </c:pt>
                    </c:numCache>
                  </c:numRef>
                </c:val>
                <c:smooth val="0"/>
                <c:extLst xmlns:c15="http://schemas.microsoft.com/office/drawing/2012/chart">
                  <c:ext xmlns:c16="http://schemas.microsoft.com/office/drawing/2014/chart" uri="{C3380CC4-5D6E-409C-BE32-E72D297353CC}">
                    <c16:uniqueId val="{0000000C-103B-4C0B-AF89-79745ED64F6A}"/>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CR!$B$16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CR!$C$16:$F$16</c15:sqref>
                        </c15:formulaRef>
                      </c:ext>
                    </c:extLst>
                    <c:numCache>
                      <c:formatCode>0.00</c:formatCode>
                      <c:ptCount val="4"/>
                      <c:pt idx="0">
                        <c:v>0.99903915445592117</c:v>
                      </c:pt>
                      <c:pt idx="1">
                        <c:v>0.99440447641886487</c:v>
                      </c:pt>
                      <c:pt idx="2">
                        <c:v>1.021294964028777</c:v>
                      </c:pt>
                      <c:pt idx="3">
                        <c:v>1.0761044824250241</c:v>
                      </c:pt>
                    </c:numCache>
                  </c:numRef>
                </c:val>
                <c:smooth val="0"/>
                <c:extLst xmlns:c15="http://schemas.microsoft.com/office/drawing/2012/chart">
                  <c:ext xmlns:c16="http://schemas.microsoft.com/office/drawing/2014/chart" uri="{C3380CC4-5D6E-409C-BE32-E72D297353CC}">
                    <c16:uniqueId val="{0000000D-103B-4C0B-AF89-79745ED64F6A}"/>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CR!$B$17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CR!$C$17:$F$17</c15:sqref>
                        </c15:formulaRef>
                      </c:ext>
                    </c:extLst>
                    <c:numCache>
                      <c:formatCode>0.00</c:formatCode>
                      <c:ptCount val="4"/>
                      <c:pt idx="0">
                        <c:v>0.98437269644699987</c:v>
                      </c:pt>
                      <c:pt idx="1">
                        <c:v>0.98391719745222928</c:v>
                      </c:pt>
                      <c:pt idx="2">
                        <c:v>1.0484702646957718</c:v>
                      </c:pt>
                      <c:pt idx="3">
                        <c:v>0.96907966533284828</c:v>
                      </c:pt>
                    </c:numCache>
                  </c:numRef>
                </c:val>
                <c:smooth val="0"/>
                <c:extLst xmlns:c15="http://schemas.microsoft.com/office/drawing/2012/chart">
                  <c:ext xmlns:c16="http://schemas.microsoft.com/office/drawing/2014/chart" uri="{C3380CC4-5D6E-409C-BE32-E72D297353CC}">
                    <c16:uniqueId val="{0000000E-103B-4C0B-AF89-79745ED64F6A}"/>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CR!$B$18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CR!$C$18:$F$18</c15:sqref>
                        </c15:formulaRef>
                      </c:ext>
                    </c:extLst>
                    <c:numCache>
                      <c:formatCode>0.00</c:formatCode>
                      <c:ptCount val="4"/>
                      <c:pt idx="0">
                        <c:v>1.022380106571936</c:v>
                      </c:pt>
                      <c:pt idx="1">
                        <c:v>0.96605431309904155</c:v>
                      </c:pt>
                      <c:pt idx="2">
                        <c:v>0.99788404570461275</c:v>
                      </c:pt>
                      <c:pt idx="3">
                        <c:v>1.0695187165775402</c:v>
                      </c:pt>
                    </c:numCache>
                  </c:numRef>
                </c:val>
                <c:smooth val="0"/>
                <c:extLst xmlns:c15="http://schemas.microsoft.com/office/drawing/2012/chart">
                  <c:ext xmlns:c16="http://schemas.microsoft.com/office/drawing/2014/chart" uri="{C3380CC4-5D6E-409C-BE32-E72D297353CC}">
                    <c16:uniqueId val="{0000000F-103B-4C0B-AF89-79745ED64F6A}"/>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CR!$B$19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CR!$C$19:$F$19</c15:sqref>
                        </c15:formulaRef>
                      </c:ext>
                    </c:extLst>
                    <c:numCache>
                      <c:formatCode>0.00</c:formatCode>
                      <c:ptCount val="4"/>
                      <c:pt idx="0">
                        <c:v>0.95702730030333671</c:v>
                      </c:pt>
                      <c:pt idx="1">
                        <c:v>1.0040579710144928</c:v>
                      </c:pt>
                      <c:pt idx="2">
                        <c:v>1.0860685630926332</c:v>
                      </c:pt>
                      <c:pt idx="3">
                        <c:v>1.1189964157706094</c:v>
                      </c:pt>
                    </c:numCache>
                  </c:numRef>
                </c:val>
                <c:smooth val="0"/>
                <c:extLst xmlns:c15="http://schemas.microsoft.com/office/drawing/2012/chart">
                  <c:ext xmlns:c16="http://schemas.microsoft.com/office/drawing/2014/chart" uri="{C3380CC4-5D6E-409C-BE32-E72D297353CC}">
                    <c16:uniqueId val="{00000010-103B-4C0B-AF89-79745ED64F6A}"/>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max val="1.4"/>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b="1" dirty="0"/>
              <a:t>Dispozīcijas laiks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DT!$B$3</c:f>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DT!$C$2:$F$2</c:f>
              <c:numCache>
                <c:formatCode>General</c:formatCode>
                <c:ptCount val="4"/>
                <c:pt idx="0">
                  <c:v>2019</c:v>
                </c:pt>
                <c:pt idx="1">
                  <c:v>2020</c:v>
                </c:pt>
                <c:pt idx="2">
                  <c:v>2021</c:v>
                </c:pt>
                <c:pt idx="3">
                  <c:v>2022</c:v>
                </c:pt>
              </c:numCache>
            </c:numRef>
          </c:cat>
          <c:val>
            <c:numRef>
              <c:f>DT!$C$3:$F$3</c:f>
              <c:numCache>
                <c:formatCode>0.00</c:formatCode>
                <c:ptCount val="4"/>
                <c:pt idx="0">
                  <c:v>10.887311601822642</c:v>
                </c:pt>
                <c:pt idx="1">
                  <c:v>9.5391843971631207</c:v>
                </c:pt>
                <c:pt idx="2">
                  <c:v>8.4637681159420293</c:v>
                </c:pt>
                <c:pt idx="3">
                  <c:v>8.0339673913043477</c:v>
                </c:pt>
              </c:numCache>
            </c:numRef>
          </c:val>
          <c:smooth val="0"/>
          <c:extLst>
            <c:ext xmlns:c16="http://schemas.microsoft.com/office/drawing/2014/chart" uri="{C3380CC4-5D6E-409C-BE32-E72D297353CC}">
              <c16:uniqueId val="{00000000-9525-4710-8E7D-9A4666DD8DAE}"/>
            </c:ext>
          </c:extLst>
        </c:ser>
        <c:ser>
          <c:idx val="1"/>
          <c:order val="1"/>
          <c:tx>
            <c:strRef>
              <c:f>DT!$B$4</c:f>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DT!$C$2:$F$2</c:f>
              <c:numCache>
                <c:formatCode>General</c:formatCode>
                <c:ptCount val="4"/>
                <c:pt idx="0">
                  <c:v>2019</c:v>
                </c:pt>
                <c:pt idx="1">
                  <c:v>2020</c:v>
                </c:pt>
                <c:pt idx="2">
                  <c:v>2021</c:v>
                </c:pt>
                <c:pt idx="3">
                  <c:v>2022</c:v>
                </c:pt>
              </c:numCache>
            </c:numRef>
          </c:cat>
          <c:val>
            <c:numRef>
              <c:f>DT!$C$4:$F$4</c:f>
              <c:numCache>
                <c:formatCode>0.00</c:formatCode>
                <c:ptCount val="4"/>
                <c:pt idx="0">
                  <c:v>6.5365618101545246</c:v>
                </c:pt>
                <c:pt idx="1">
                  <c:v>3.7801968019680197</c:v>
                </c:pt>
                <c:pt idx="2">
                  <c:v>4.752604166666667</c:v>
                </c:pt>
                <c:pt idx="3">
                  <c:v>4.5640630352860567</c:v>
                </c:pt>
              </c:numCache>
            </c:numRef>
          </c:val>
          <c:smooth val="0"/>
          <c:extLst>
            <c:ext xmlns:c16="http://schemas.microsoft.com/office/drawing/2014/chart" uri="{C3380CC4-5D6E-409C-BE32-E72D297353CC}">
              <c16:uniqueId val="{00000001-9525-4710-8E7D-9A4666DD8DAE}"/>
            </c:ext>
          </c:extLst>
        </c:ser>
        <c:ser>
          <c:idx val="2"/>
          <c:order val="2"/>
          <c:tx>
            <c:strRef>
              <c:f>DT!$B$5</c:f>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DT!$C$2:$F$2</c:f>
              <c:numCache>
                <c:formatCode>General</c:formatCode>
                <c:ptCount val="4"/>
                <c:pt idx="0">
                  <c:v>2019</c:v>
                </c:pt>
                <c:pt idx="1">
                  <c:v>2020</c:v>
                </c:pt>
                <c:pt idx="2">
                  <c:v>2021</c:v>
                </c:pt>
                <c:pt idx="3">
                  <c:v>2022</c:v>
                </c:pt>
              </c:numCache>
            </c:numRef>
          </c:cat>
          <c:val>
            <c:numRef>
              <c:f>DT!$C$5:$F$5</c:f>
              <c:numCache>
                <c:formatCode>0.00</c:formatCode>
                <c:ptCount val="4"/>
                <c:pt idx="0">
                  <c:v>2.1909323116219666</c:v>
                </c:pt>
                <c:pt idx="1">
                  <c:v>3.3130769230769226</c:v>
                </c:pt>
                <c:pt idx="2">
                  <c:v>4.7337196467991163</c:v>
                </c:pt>
                <c:pt idx="3">
                  <c:v>3.0753027909426014</c:v>
                </c:pt>
              </c:numCache>
            </c:numRef>
          </c:val>
          <c:smooth val="0"/>
          <c:extLst>
            <c:ext xmlns:c16="http://schemas.microsoft.com/office/drawing/2014/chart" uri="{C3380CC4-5D6E-409C-BE32-E72D297353CC}">
              <c16:uniqueId val="{00000002-9525-4710-8E7D-9A4666DD8DAE}"/>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3"/>
                <c:order val="3"/>
                <c:tx>
                  <c:strRef>
                    <c:extLst>
                      <c:ext uri="{02D57815-91ED-43cb-92C2-25804820EDAC}">
                        <c15:formulaRef>
                          <c15:sqref>DT!$B$6</c15:sqref>
                        </c15:formulaRef>
                      </c:ext>
                    </c:extLst>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DT!$C$6:$F$6</c15:sqref>
                        </c15:formulaRef>
                      </c:ext>
                    </c:extLst>
                    <c:numCache>
                      <c:formatCode>0.00</c:formatCode>
                      <c:ptCount val="4"/>
                      <c:pt idx="0">
                        <c:v>8.0419592109662315</c:v>
                      </c:pt>
                      <c:pt idx="1">
                        <c:v>5.2859761686526126</c:v>
                      </c:pt>
                      <c:pt idx="2">
                        <c:v>7.5159271899886244</c:v>
                      </c:pt>
                      <c:pt idx="3">
                        <c:v>7.2521834061135362</c:v>
                      </c:pt>
                    </c:numCache>
                  </c:numRef>
                </c:val>
                <c:smooth val="0"/>
                <c:extLst>
                  <c:ext xmlns:c16="http://schemas.microsoft.com/office/drawing/2014/chart" uri="{C3380CC4-5D6E-409C-BE32-E72D297353CC}">
                    <c16:uniqueId val="{00000003-9525-4710-8E7D-9A4666DD8DA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DT!$B$7</c15:sqref>
                        </c15:formulaRef>
                      </c:ext>
                    </c:extLst>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DT!$C$7:$F$7</c15:sqref>
                        </c15:formulaRef>
                      </c:ext>
                    </c:extLst>
                    <c:numCache>
                      <c:formatCode>0.00</c:formatCode>
                      <c:ptCount val="4"/>
                      <c:pt idx="0">
                        <c:v>3.8491758681389023</c:v>
                      </c:pt>
                      <c:pt idx="1">
                        <c:v>3.2994350282485878</c:v>
                      </c:pt>
                      <c:pt idx="2">
                        <c:v>3.6931626211434159</c:v>
                      </c:pt>
                      <c:pt idx="3">
                        <c:v>4.9463712267180471</c:v>
                      </c:pt>
                    </c:numCache>
                  </c:numRef>
                </c:val>
                <c:smooth val="0"/>
                <c:extLst xmlns:c15="http://schemas.microsoft.com/office/drawing/2012/chart">
                  <c:ext xmlns:c16="http://schemas.microsoft.com/office/drawing/2014/chart" uri="{C3380CC4-5D6E-409C-BE32-E72D297353CC}">
                    <c16:uniqueId val="{00000004-9525-4710-8E7D-9A4666DD8DA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DT!$B$8</c15:sqref>
                        </c15:formulaRef>
                      </c:ext>
                    </c:extLst>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DT!$C$8:$F$8</c15:sqref>
                        </c15:formulaRef>
                      </c:ext>
                    </c:extLst>
                    <c:numCache>
                      <c:formatCode>0.00</c:formatCode>
                      <c:ptCount val="4"/>
                      <c:pt idx="0">
                        <c:v>3.5397793263646924</c:v>
                      </c:pt>
                      <c:pt idx="1">
                        <c:v>3.3463873709775345</c:v>
                      </c:pt>
                      <c:pt idx="2">
                        <c:v>3.3074433656957933</c:v>
                      </c:pt>
                      <c:pt idx="3">
                        <c:v>4.3415242165242169</c:v>
                      </c:pt>
                    </c:numCache>
                  </c:numRef>
                </c:val>
                <c:smooth val="0"/>
                <c:extLst xmlns:c15="http://schemas.microsoft.com/office/drawing/2012/chart">
                  <c:ext xmlns:c16="http://schemas.microsoft.com/office/drawing/2014/chart" uri="{C3380CC4-5D6E-409C-BE32-E72D297353CC}">
                    <c16:uniqueId val="{00000005-9525-4710-8E7D-9A4666DD8DA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DT!$B$9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DT!$C$9:$F$9</c15:sqref>
                        </c15:formulaRef>
                      </c:ext>
                    </c:extLst>
                    <c:numCache>
                      <c:formatCode>0.00</c:formatCode>
                      <c:ptCount val="4"/>
                      <c:pt idx="0">
                        <c:v>2.6045409181636723</c:v>
                      </c:pt>
                      <c:pt idx="1">
                        <c:v>2.1908508158508155</c:v>
                      </c:pt>
                      <c:pt idx="2">
                        <c:v>2.2207119741100323</c:v>
                      </c:pt>
                      <c:pt idx="3">
                        <c:v>2.3025089605734768</c:v>
                      </c:pt>
                    </c:numCache>
                  </c:numRef>
                </c:val>
                <c:smooth val="0"/>
                <c:extLst xmlns:c15="http://schemas.microsoft.com/office/drawing/2012/chart">
                  <c:ext xmlns:c16="http://schemas.microsoft.com/office/drawing/2014/chart" uri="{C3380CC4-5D6E-409C-BE32-E72D297353CC}">
                    <c16:uniqueId val="{00000006-9525-4710-8E7D-9A4666DD8DA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DT!$B$10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DT!$C$10:$F$10</c15:sqref>
                        </c15:formulaRef>
                      </c:ext>
                    </c:extLst>
                    <c:numCache>
                      <c:formatCode>0.00</c:formatCode>
                      <c:ptCount val="4"/>
                      <c:pt idx="0">
                        <c:v>4.951261077027949</c:v>
                      </c:pt>
                      <c:pt idx="1">
                        <c:v>3.0303593556381658</c:v>
                      </c:pt>
                      <c:pt idx="2">
                        <c:v>3.3255555555555554</c:v>
                      </c:pt>
                      <c:pt idx="3">
                        <c:v>2.8142523364485981</c:v>
                      </c:pt>
                    </c:numCache>
                  </c:numRef>
                </c:val>
                <c:smooth val="0"/>
                <c:extLst xmlns:c15="http://schemas.microsoft.com/office/drawing/2012/chart">
                  <c:ext xmlns:c16="http://schemas.microsoft.com/office/drawing/2014/chart" uri="{C3380CC4-5D6E-409C-BE32-E72D297353CC}">
                    <c16:uniqueId val="{00000007-9525-4710-8E7D-9A4666DD8DA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DT!$B$11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DT!$C$11:$F$11</c15:sqref>
                        </c15:formulaRef>
                      </c:ext>
                    </c:extLst>
                    <c:numCache>
                      <c:formatCode>0.00</c:formatCode>
                      <c:ptCount val="4"/>
                      <c:pt idx="0">
                        <c:v>4.6589430894308945</c:v>
                      </c:pt>
                      <c:pt idx="1">
                        <c:v>4.7173996913580245</c:v>
                      </c:pt>
                      <c:pt idx="2">
                        <c:v>4.1948875255623728</c:v>
                      </c:pt>
                      <c:pt idx="3">
                        <c:v>4.377890173410405</c:v>
                      </c:pt>
                    </c:numCache>
                  </c:numRef>
                </c:val>
                <c:smooth val="0"/>
                <c:extLst xmlns:c15="http://schemas.microsoft.com/office/drawing/2012/chart">
                  <c:ext xmlns:c16="http://schemas.microsoft.com/office/drawing/2014/chart" uri="{C3380CC4-5D6E-409C-BE32-E72D297353CC}">
                    <c16:uniqueId val="{00000008-9525-4710-8E7D-9A4666DD8DAE}"/>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DT!$B$12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DT!$C$12:$F$12</c15:sqref>
                        </c15:formulaRef>
                      </c:ext>
                    </c:extLst>
                    <c:numCache>
                      <c:formatCode>0.00</c:formatCode>
                      <c:ptCount val="4"/>
                      <c:pt idx="0">
                        <c:v>7.6137719298245612</c:v>
                      </c:pt>
                      <c:pt idx="1">
                        <c:v>7.3464272353161242</c:v>
                      </c:pt>
                      <c:pt idx="2">
                        <c:v>8.5406057098765427</c:v>
                      </c:pt>
                      <c:pt idx="3">
                        <c:v>6.6901265822784808</c:v>
                      </c:pt>
                    </c:numCache>
                  </c:numRef>
                </c:val>
                <c:smooth val="0"/>
                <c:extLst xmlns:c15="http://schemas.microsoft.com/office/drawing/2012/chart">
                  <c:ext xmlns:c16="http://schemas.microsoft.com/office/drawing/2014/chart" uri="{C3380CC4-5D6E-409C-BE32-E72D297353CC}">
                    <c16:uniqueId val="{00000009-9525-4710-8E7D-9A4666DD8DAE}"/>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DT!$B$13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DT!$C$13:$F$13</c15:sqref>
                        </c15:formulaRef>
                      </c:ext>
                    </c:extLst>
                    <c:numCache>
                      <c:formatCode>0.00</c:formatCode>
                      <c:ptCount val="4"/>
                      <c:pt idx="0">
                        <c:v>7.0526074918194093</c:v>
                      </c:pt>
                      <c:pt idx="1">
                        <c:v>10.99077761185775</c:v>
                      </c:pt>
                      <c:pt idx="2">
                        <c:v>11.777318709935896</c:v>
                      </c:pt>
                      <c:pt idx="3">
                        <c:v>7.8730307109382789</c:v>
                      </c:pt>
                    </c:numCache>
                  </c:numRef>
                </c:val>
                <c:smooth val="0"/>
                <c:extLst xmlns:c15="http://schemas.microsoft.com/office/drawing/2012/chart">
                  <c:ext xmlns:c16="http://schemas.microsoft.com/office/drawing/2014/chart" uri="{C3380CC4-5D6E-409C-BE32-E72D297353CC}">
                    <c16:uniqueId val="{0000000A-9525-4710-8E7D-9A4666DD8DAE}"/>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DT!$B$14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DT!$C$14:$F$14</c15:sqref>
                        </c15:formulaRef>
                      </c:ext>
                    </c:extLst>
                    <c:numCache>
                      <c:formatCode>0.00</c:formatCode>
                      <c:ptCount val="4"/>
                      <c:pt idx="0">
                        <c:v>6.1963095238095232</c:v>
                      </c:pt>
                      <c:pt idx="1">
                        <c:v>9.141494938539406</c:v>
                      </c:pt>
                      <c:pt idx="2">
                        <c:v>8.5588666340986812</c:v>
                      </c:pt>
                      <c:pt idx="3">
                        <c:v>7.2756440099317201</c:v>
                      </c:pt>
                    </c:numCache>
                  </c:numRef>
                </c:val>
                <c:smooth val="0"/>
                <c:extLst xmlns:c15="http://schemas.microsoft.com/office/drawing/2012/chart">
                  <c:ext xmlns:c16="http://schemas.microsoft.com/office/drawing/2014/chart" uri="{C3380CC4-5D6E-409C-BE32-E72D297353CC}">
                    <c16:uniqueId val="{0000000B-9525-4710-8E7D-9A4666DD8DAE}"/>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DT!$B$15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DT!$C$15:$F$15</c15:sqref>
                        </c15:formulaRef>
                      </c:ext>
                    </c:extLst>
                    <c:numCache>
                      <c:formatCode>0.00</c:formatCode>
                      <c:ptCount val="4"/>
                      <c:pt idx="0">
                        <c:v>3.917216842723005</c:v>
                      </c:pt>
                      <c:pt idx="1">
                        <c:v>4.1684756960830587</c:v>
                      </c:pt>
                      <c:pt idx="2">
                        <c:v>4.0064847765915381</c:v>
                      </c:pt>
                      <c:pt idx="3">
                        <c:v>4.3707541738629816</c:v>
                      </c:pt>
                    </c:numCache>
                  </c:numRef>
                </c:val>
                <c:smooth val="0"/>
                <c:extLst xmlns:c15="http://schemas.microsoft.com/office/drawing/2012/chart">
                  <c:ext xmlns:c16="http://schemas.microsoft.com/office/drawing/2014/chart" uri="{C3380CC4-5D6E-409C-BE32-E72D297353CC}">
                    <c16:uniqueId val="{0000000C-9525-4710-8E7D-9A4666DD8DAE}"/>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DT!$B$16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DT!$C$16:$F$16</c15:sqref>
                        </c15:formulaRef>
                      </c:ext>
                    </c:extLst>
                    <c:numCache>
                      <c:formatCode>0.00</c:formatCode>
                      <c:ptCount val="4"/>
                      <c:pt idx="0">
                        <c:v>3.8761320830327803</c:v>
                      </c:pt>
                      <c:pt idx="1">
                        <c:v>4.3880850303679884</c:v>
                      </c:pt>
                      <c:pt idx="2">
                        <c:v>4.3606649760495912</c:v>
                      </c:pt>
                      <c:pt idx="3">
                        <c:v>3.7735990410548395</c:v>
                      </c:pt>
                    </c:numCache>
                  </c:numRef>
                </c:val>
                <c:smooth val="0"/>
                <c:extLst xmlns:c15="http://schemas.microsoft.com/office/drawing/2012/chart">
                  <c:ext xmlns:c16="http://schemas.microsoft.com/office/drawing/2014/chart" uri="{C3380CC4-5D6E-409C-BE32-E72D297353CC}">
                    <c16:uniqueId val="{0000000D-9525-4710-8E7D-9A4666DD8DAE}"/>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DT!$B$17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DT!$C$17:$F$17</c15:sqref>
                        </c15:formulaRef>
                      </c:ext>
                    </c:extLst>
                    <c:numCache>
                      <c:formatCode>0.00</c:formatCode>
                      <c:ptCount val="4"/>
                      <c:pt idx="0">
                        <c:v>5.0802256502421246</c:v>
                      </c:pt>
                      <c:pt idx="1">
                        <c:v>5.6885418352484214</c:v>
                      </c:pt>
                      <c:pt idx="2">
                        <c:v>5.1997540983606552</c:v>
                      </c:pt>
                      <c:pt idx="3">
                        <c:v>6.3482232232232239</c:v>
                      </c:pt>
                    </c:numCache>
                  </c:numRef>
                </c:val>
                <c:smooth val="0"/>
                <c:extLst xmlns:c15="http://schemas.microsoft.com/office/drawing/2012/chart">
                  <c:ext xmlns:c16="http://schemas.microsoft.com/office/drawing/2014/chart" uri="{C3380CC4-5D6E-409C-BE32-E72D297353CC}">
                    <c16:uniqueId val="{0000000E-9525-4710-8E7D-9A4666DD8DAE}"/>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DT!$B$18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DT!$C$18:$F$18</c15:sqref>
                        </c15:formulaRef>
                      </c:ext>
                    </c:extLst>
                    <c:numCache>
                      <c:formatCode>0.00</c:formatCode>
                      <c:ptCount val="4"/>
                      <c:pt idx="0">
                        <c:v>4.2317002548065785</c:v>
                      </c:pt>
                      <c:pt idx="1">
                        <c:v>5.4621744522529978</c:v>
                      </c:pt>
                      <c:pt idx="2">
                        <c:v>5.6292762227876745</c:v>
                      </c:pt>
                      <c:pt idx="3">
                        <c:v>4.7122435897435899</c:v>
                      </c:pt>
                    </c:numCache>
                  </c:numRef>
                </c:val>
                <c:smooth val="0"/>
                <c:extLst xmlns:c15="http://schemas.microsoft.com/office/drawing/2012/chart">
                  <c:ext xmlns:c16="http://schemas.microsoft.com/office/drawing/2014/chart" uri="{C3380CC4-5D6E-409C-BE32-E72D297353CC}">
                    <c16:uniqueId val="{0000000F-9525-4710-8E7D-9A4666DD8DAE}"/>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DT!$B$19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DT!$C$19:$F$19</c15:sqref>
                        </c15:formulaRef>
                      </c:ext>
                    </c:extLst>
                    <c:numCache>
                      <c:formatCode>0.00</c:formatCode>
                      <c:ptCount val="4"/>
                      <c:pt idx="0">
                        <c:v>5.5145272054939252</c:v>
                      </c:pt>
                      <c:pt idx="1">
                        <c:v>5.9779638183217854</c:v>
                      </c:pt>
                      <c:pt idx="2">
                        <c:v>5.989366465189164</c:v>
                      </c:pt>
                      <c:pt idx="3">
                        <c:v>4.4660474055092889</c:v>
                      </c:pt>
                    </c:numCache>
                  </c:numRef>
                </c:val>
                <c:smooth val="0"/>
                <c:extLst xmlns:c15="http://schemas.microsoft.com/office/drawing/2012/chart">
                  <c:ext xmlns:c16="http://schemas.microsoft.com/office/drawing/2014/chart" uri="{C3380CC4-5D6E-409C-BE32-E72D297353CC}">
                    <c16:uniqueId val="{00000010-9525-4710-8E7D-9A4666DD8DAE}"/>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b="1" dirty="0"/>
              <a:t>Vidējais lietu izskatīšanas termiņš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'Vid.term.'!$B$3</c:f>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'Vid.term.'!$C$2:$F$2</c:f>
              <c:numCache>
                <c:formatCode>General</c:formatCode>
                <c:ptCount val="4"/>
                <c:pt idx="0">
                  <c:v>2019</c:v>
                </c:pt>
                <c:pt idx="1">
                  <c:v>2020</c:v>
                </c:pt>
                <c:pt idx="2">
                  <c:v>2021</c:v>
                </c:pt>
                <c:pt idx="3">
                  <c:v>2022</c:v>
                </c:pt>
              </c:numCache>
            </c:numRef>
          </c:cat>
          <c:val>
            <c:numRef>
              <c:f>'Vid.term.'!$C$3:$F$3</c:f>
              <c:numCache>
                <c:formatCode>0.00</c:formatCode>
                <c:ptCount val="4"/>
                <c:pt idx="0">
                  <c:v>13.2</c:v>
                </c:pt>
                <c:pt idx="1">
                  <c:v>12.5</c:v>
                </c:pt>
                <c:pt idx="2">
                  <c:v>10.5</c:v>
                </c:pt>
                <c:pt idx="3">
                  <c:v>11.9</c:v>
                </c:pt>
              </c:numCache>
            </c:numRef>
          </c:val>
          <c:smooth val="0"/>
          <c:extLst>
            <c:ext xmlns:c16="http://schemas.microsoft.com/office/drawing/2014/chart" uri="{C3380CC4-5D6E-409C-BE32-E72D297353CC}">
              <c16:uniqueId val="{00000000-0C44-43F5-A557-FF8BB8969922}"/>
            </c:ext>
          </c:extLst>
        </c:ser>
        <c:ser>
          <c:idx val="1"/>
          <c:order val="1"/>
          <c:tx>
            <c:strRef>
              <c:f>'Vid.term.'!$B$4</c:f>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'Vid.term.'!$C$2:$F$2</c:f>
              <c:numCache>
                <c:formatCode>General</c:formatCode>
                <c:ptCount val="4"/>
                <c:pt idx="0">
                  <c:v>2019</c:v>
                </c:pt>
                <c:pt idx="1">
                  <c:v>2020</c:v>
                </c:pt>
                <c:pt idx="2">
                  <c:v>2021</c:v>
                </c:pt>
                <c:pt idx="3">
                  <c:v>2022</c:v>
                </c:pt>
              </c:numCache>
            </c:numRef>
          </c:cat>
          <c:val>
            <c:numRef>
              <c:f>'Vid.term.'!$C$4:$F$4</c:f>
              <c:numCache>
                <c:formatCode>0.00</c:formatCode>
                <c:ptCount val="4"/>
                <c:pt idx="0">
                  <c:v>7.9</c:v>
                </c:pt>
                <c:pt idx="1">
                  <c:v>6.1</c:v>
                </c:pt>
                <c:pt idx="2">
                  <c:v>4.8</c:v>
                </c:pt>
                <c:pt idx="3">
                  <c:v>5.7</c:v>
                </c:pt>
              </c:numCache>
            </c:numRef>
          </c:val>
          <c:smooth val="0"/>
          <c:extLst>
            <c:ext xmlns:c16="http://schemas.microsoft.com/office/drawing/2014/chart" uri="{C3380CC4-5D6E-409C-BE32-E72D297353CC}">
              <c16:uniqueId val="{00000001-0C44-43F5-A557-FF8BB8969922}"/>
            </c:ext>
          </c:extLst>
        </c:ser>
        <c:ser>
          <c:idx val="2"/>
          <c:order val="2"/>
          <c:tx>
            <c:strRef>
              <c:f>'Vid.term.'!$B$5</c:f>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'Vid.term.'!$C$2:$F$2</c:f>
              <c:numCache>
                <c:formatCode>General</c:formatCode>
                <c:ptCount val="4"/>
                <c:pt idx="0">
                  <c:v>2019</c:v>
                </c:pt>
                <c:pt idx="1">
                  <c:v>2020</c:v>
                </c:pt>
                <c:pt idx="2">
                  <c:v>2021</c:v>
                </c:pt>
                <c:pt idx="3">
                  <c:v>2022</c:v>
                </c:pt>
              </c:numCache>
            </c:numRef>
          </c:cat>
          <c:val>
            <c:numRef>
              <c:f>'Vid.term.'!$C$5:$F$5</c:f>
              <c:numCache>
                <c:formatCode>0.00</c:formatCode>
                <c:ptCount val="4"/>
                <c:pt idx="0">
                  <c:v>2.9</c:v>
                </c:pt>
                <c:pt idx="1">
                  <c:v>3</c:v>
                </c:pt>
                <c:pt idx="2">
                  <c:v>4.3</c:v>
                </c:pt>
                <c:pt idx="3">
                  <c:v>4.7</c:v>
                </c:pt>
              </c:numCache>
            </c:numRef>
          </c:val>
          <c:smooth val="0"/>
          <c:extLst>
            <c:ext xmlns:c16="http://schemas.microsoft.com/office/drawing/2014/chart" uri="{C3380CC4-5D6E-409C-BE32-E72D297353CC}">
              <c16:uniqueId val="{00000002-0C44-43F5-A557-FF8BB8969922}"/>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3"/>
                <c:order val="3"/>
                <c:tx>
                  <c:strRef>
                    <c:extLst>
                      <c:ext uri="{02D57815-91ED-43cb-92C2-25804820EDAC}">
                        <c15:formulaRef>
                          <c15:sqref>'Vid.term.'!$B$6</c15:sqref>
                        </c15:formulaRef>
                      </c:ext>
                    </c:extLst>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'Vid.term.'!$C$6:$F$6</c15:sqref>
                        </c15:formulaRef>
                      </c:ext>
                    </c:extLst>
                    <c:numCache>
                      <c:formatCode>0.00</c:formatCode>
                      <c:ptCount val="4"/>
                      <c:pt idx="0">
                        <c:v>6.5</c:v>
                      </c:pt>
                      <c:pt idx="1">
                        <c:v>6.4</c:v>
                      </c:pt>
                      <c:pt idx="2">
                        <c:v>5.7</c:v>
                      </c:pt>
                      <c:pt idx="3">
                        <c:v>6</c:v>
                      </c:pt>
                    </c:numCache>
                  </c:numRef>
                </c:val>
                <c:smooth val="0"/>
                <c:extLst>
                  <c:ext xmlns:c16="http://schemas.microsoft.com/office/drawing/2014/chart" uri="{C3380CC4-5D6E-409C-BE32-E72D297353CC}">
                    <c16:uniqueId val="{00000003-0C44-43F5-A557-FF8BB896992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'Vid.term.'!$B$7</c15:sqref>
                        </c15:formulaRef>
                      </c:ext>
                    </c:extLst>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'Vid.term.'!$C$7:$F$7</c15:sqref>
                        </c15:formulaRef>
                      </c:ext>
                    </c:extLst>
                    <c:numCache>
                      <c:formatCode>0.00</c:formatCode>
                      <c:ptCount val="4"/>
                      <c:pt idx="0">
                        <c:v>3.4</c:v>
                      </c:pt>
                      <c:pt idx="1">
                        <c:v>3.6</c:v>
                      </c:pt>
                      <c:pt idx="2">
                        <c:v>3.3</c:v>
                      </c:pt>
                      <c:pt idx="3">
                        <c:v>3.5</c:v>
                      </c:pt>
                    </c:numCache>
                  </c:numRef>
                </c:val>
                <c:smooth val="0"/>
                <c:extLst xmlns:c15="http://schemas.microsoft.com/office/drawing/2012/chart">
                  <c:ext xmlns:c16="http://schemas.microsoft.com/office/drawing/2014/chart" uri="{C3380CC4-5D6E-409C-BE32-E72D297353CC}">
                    <c16:uniqueId val="{00000004-0C44-43F5-A557-FF8BB896992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'Vid.term.'!$B$8</c15:sqref>
                        </c15:formulaRef>
                      </c:ext>
                    </c:extLst>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'Vid.term.'!$C$8:$F$8</c15:sqref>
                        </c15:formulaRef>
                      </c:ext>
                    </c:extLst>
                    <c:numCache>
                      <c:formatCode>0.00</c:formatCode>
                      <c:ptCount val="4"/>
                      <c:pt idx="0">
                        <c:v>3.1</c:v>
                      </c:pt>
                      <c:pt idx="1">
                        <c:v>2.8</c:v>
                      </c:pt>
                      <c:pt idx="2">
                        <c:v>3.4</c:v>
                      </c:pt>
                      <c:pt idx="3">
                        <c:v>3.4</c:v>
                      </c:pt>
                    </c:numCache>
                  </c:numRef>
                </c:val>
                <c:smooth val="0"/>
                <c:extLst xmlns:c15="http://schemas.microsoft.com/office/drawing/2012/chart">
                  <c:ext xmlns:c16="http://schemas.microsoft.com/office/drawing/2014/chart" uri="{C3380CC4-5D6E-409C-BE32-E72D297353CC}">
                    <c16:uniqueId val="{00000005-0C44-43F5-A557-FF8BB896992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'Vid.term.'!$B$9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'Vid.term.'!$C$9:$F$9</c15:sqref>
                        </c15:formulaRef>
                      </c:ext>
                    </c:extLst>
                    <c:numCache>
                      <c:formatCode>0.00</c:formatCode>
                      <c:ptCount val="4"/>
                      <c:pt idx="0">
                        <c:v>2.1</c:v>
                      </c:pt>
                      <c:pt idx="1">
                        <c:v>2.8</c:v>
                      </c:pt>
                      <c:pt idx="2">
                        <c:v>2.2999999999999998</c:v>
                      </c:pt>
                      <c:pt idx="3">
                        <c:v>2.7</c:v>
                      </c:pt>
                    </c:numCache>
                  </c:numRef>
                </c:val>
                <c:smooth val="0"/>
                <c:extLst xmlns:c15="http://schemas.microsoft.com/office/drawing/2012/chart">
                  <c:ext xmlns:c16="http://schemas.microsoft.com/office/drawing/2014/chart" uri="{C3380CC4-5D6E-409C-BE32-E72D297353CC}">
                    <c16:uniqueId val="{00000006-0C44-43F5-A557-FF8BB896992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'Vid.term.'!$B$10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'Vid.term.'!$C$10:$F$10</c15:sqref>
                        </c15:formulaRef>
                      </c:ext>
                    </c:extLst>
                    <c:numCache>
                      <c:formatCode>0.00</c:formatCode>
                      <c:ptCount val="4"/>
                      <c:pt idx="0">
                        <c:v>5.6</c:v>
                      </c:pt>
                      <c:pt idx="1">
                        <c:v>5</c:v>
                      </c:pt>
                      <c:pt idx="2">
                        <c:v>3.3</c:v>
                      </c:pt>
                      <c:pt idx="3">
                        <c:v>3.2</c:v>
                      </c:pt>
                    </c:numCache>
                  </c:numRef>
                </c:val>
                <c:smooth val="0"/>
                <c:extLst xmlns:c15="http://schemas.microsoft.com/office/drawing/2012/chart">
                  <c:ext xmlns:c16="http://schemas.microsoft.com/office/drawing/2014/chart" uri="{C3380CC4-5D6E-409C-BE32-E72D297353CC}">
                    <c16:uniqueId val="{00000007-0C44-43F5-A557-FF8BB896992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'Vid.term.'!$B$11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'Vid.term.'!$C$11:$F$11</c15:sqref>
                        </c15:formulaRef>
                      </c:ext>
                    </c:extLst>
                    <c:numCache>
                      <c:formatCode>0.00</c:formatCode>
                      <c:ptCount val="4"/>
                      <c:pt idx="0">
                        <c:v>4.4000000000000004</c:v>
                      </c:pt>
                      <c:pt idx="1">
                        <c:v>4.5</c:v>
                      </c:pt>
                      <c:pt idx="2">
                        <c:v>4.5</c:v>
                      </c:pt>
                      <c:pt idx="3">
                        <c:v>4.4000000000000004</c:v>
                      </c:pt>
                    </c:numCache>
                  </c:numRef>
                </c:val>
                <c:smooth val="0"/>
                <c:extLst xmlns:c15="http://schemas.microsoft.com/office/drawing/2012/chart">
                  <c:ext xmlns:c16="http://schemas.microsoft.com/office/drawing/2014/chart" uri="{C3380CC4-5D6E-409C-BE32-E72D297353CC}">
                    <c16:uniqueId val="{00000008-0C44-43F5-A557-FF8BB896992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'Vid.term.'!$B$12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'Vid.term.'!$C$12:$F$12</c15:sqref>
                        </c15:formulaRef>
                      </c:ext>
                    </c:extLst>
                    <c:numCache>
                      <c:formatCode>0.00</c:formatCode>
                      <c:ptCount val="4"/>
                      <c:pt idx="0">
                        <c:v>8.1</c:v>
                      </c:pt>
                      <c:pt idx="1">
                        <c:v>8.3000000000000007</c:v>
                      </c:pt>
                      <c:pt idx="2">
                        <c:v>7.9</c:v>
                      </c:pt>
                      <c:pt idx="3">
                        <c:v>7.9</c:v>
                      </c:pt>
                    </c:numCache>
                  </c:numRef>
                </c:val>
                <c:smooth val="0"/>
                <c:extLst xmlns:c15="http://schemas.microsoft.com/office/drawing/2012/chart">
                  <c:ext xmlns:c16="http://schemas.microsoft.com/office/drawing/2014/chart" uri="{C3380CC4-5D6E-409C-BE32-E72D297353CC}">
                    <c16:uniqueId val="{00000009-0C44-43F5-A557-FF8BB8969922}"/>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'Vid.term.'!$B$13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'Vid.term.'!$C$13:$F$13</c15:sqref>
                        </c15:formulaRef>
                      </c:ext>
                    </c:extLst>
                    <c:numCache>
                      <c:formatCode>0.00</c:formatCode>
                      <c:ptCount val="4"/>
                      <c:pt idx="0">
                        <c:v>7.6</c:v>
                      </c:pt>
                      <c:pt idx="1">
                        <c:v>7</c:v>
                      </c:pt>
                      <c:pt idx="2">
                        <c:v>7.5</c:v>
                      </c:pt>
                      <c:pt idx="3">
                        <c:v>9.1</c:v>
                      </c:pt>
                    </c:numCache>
                  </c:numRef>
                </c:val>
                <c:smooth val="0"/>
                <c:extLst xmlns:c15="http://schemas.microsoft.com/office/drawing/2012/chart">
                  <c:ext xmlns:c16="http://schemas.microsoft.com/office/drawing/2014/chart" uri="{C3380CC4-5D6E-409C-BE32-E72D297353CC}">
                    <c16:uniqueId val="{0000000A-0C44-43F5-A557-FF8BB8969922}"/>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'Vid.term.'!$B$14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'Vid.term.'!$C$14:$F$14</c15:sqref>
                        </c15:formulaRef>
                      </c:ext>
                    </c:extLst>
                    <c:numCache>
                      <c:formatCode>0.00</c:formatCode>
                      <c:ptCount val="4"/>
                      <c:pt idx="0">
                        <c:v>6.4</c:v>
                      </c:pt>
                      <c:pt idx="1">
                        <c:v>6.7</c:v>
                      </c:pt>
                      <c:pt idx="2">
                        <c:v>7.7</c:v>
                      </c:pt>
                      <c:pt idx="3">
                        <c:v>8.4</c:v>
                      </c:pt>
                    </c:numCache>
                  </c:numRef>
                </c:val>
                <c:smooth val="0"/>
                <c:extLst xmlns:c15="http://schemas.microsoft.com/office/drawing/2012/chart">
                  <c:ext xmlns:c16="http://schemas.microsoft.com/office/drawing/2014/chart" uri="{C3380CC4-5D6E-409C-BE32-E72D297353CC}">
                    <c16:uniqueId val="{0000000B-0C44-43F5-A557-FF8BB8969922}"/>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'Vid.term.'!$B$15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'Vid.term.'!$C$15:$F$15</c15:sqref>
                        </c15:formulaRef>
                      </c:ext>
                    </c:extLst>
                    <c:numCache>
                      <c:formatCode>0.00</c:formatCode>
                      <c:ptCount val="4"/>
                      <c:pt idx="0">
                        <c:v>3.9</c:v>
                      </c:pt>
                      <c:pt idx="1">
                        <c:v>3.9</c:v>
                      </c:pt>
                      <c:pt idx="2">
                        <c:v>4.2</c:v>
                      </c:pt>
                      <c:pt idx="3">
                        <c:v>4.3</c:v>
                      </c:pt>
                    </c:numCache>
                  </c:numRef>
                </c:val>
                <c:smooth val="0"/>
                <c:extLst xmlns:c15="http://schemas.microsoft.com/office/drawing/2012/chart">
                  <c:ext xmlns:c16="http://schemas.microsoft.com/office/drawing/2014/chart" uri="{C3380CC4-5D6E-409C-BE32-E72D297353CC}">
                    <c16:uniqueId val="{0000000C-0C44-43F5-A557-FF8BB8969922}"/>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'Vid.term.'!$B$16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'Vid.term.'!$C$16:$F$16</c15:sqref>
                        </c15:formulaRef>
                      </c:ext>
                    </c:extLst>
                    <c:numCache>
                      <c:formatCode>0.00</c:formatCode>
                      <c:ptCount val="4"/>
                      <c:pt idx="0">
                        <c:v>4.3</c:v>
                      </c:pt>
                      <c:pt idx="1">
                        <c:v>4.4000000000000004</c:v>
                      </c:pt>
                      <c:pt idx="2">
                        <c:v>4.5999999999999996</c:v>
                      </c:pt>
                      <c:pt idx="3">
                        <c:v>4.8</c:v>
                      </c:pt>
                    </c:numCache>
                  </c:numRef>
                </c:val>
                <c:smooth val="0"/>
                <c:extLst xmlns:c15="http://schemas.microsoft.com/office/drawing/2012/chart">
                  <c:ext xmlns:c16="http://schemas.microsoft.com/office/drawing/2014/chart" uri="{C3380CC4-5D6E-409C-BE32-E72D297353CC}">
                    <c16:uniqueId val="{0000000D-0C44-43F5-A557-FF8BB8969922}"/>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'Vid.term.'!$B$17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'Vid.term.'!$C$17:$F$17</c15:sqref>
                        </c15:formulaRef>
                      </c:ext>
                    </c:extLst>
                    <c:numCache>
                      <c:formatCode>0.00</c:formatCode>
                      <c:ptCount val="4"/>
                      <c:pt idx="0">
                        <c:v>5.2</c:v>
                      </c:pt>
                      <c:pt idx="1">
                        <c:v>5.3</c:v>
                      </c:pt>
                      <c:pt idx="2">
                        <c:v>5.7</c:v>
                      </c:pt>
                      <c:pt idx="3">
                        <c:v>6.1</c:v>
                      </c:pt>
                    </c:numCache>
                  </c:numRef>
                </c:val>
                <c:smooth val="0"/>
                <c:extLst xmlns:c15="http://schemas.microsoft.com/office/drawing/2012/chart">
                  <c:ext xmlns:c16="http://schemas.microsoft.com/office/drawing/2014/chart" uri="{C3380CC4-5D6E-409C-BE32-E72D297353CC}">
                    <c16:uniqueId val="{0000000E-0C44-43F5-A557-FF8BB8969922}"/>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'Vid.term.'!$B$18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'Vid.term.'!$C$18:$F$18</c15:sqref>
                        </c15:formulaRef>
                      </c:ext>
                    </c:extLst>
                    <c:numCache>
                      <c:formatCode>0.00</c:formatCode>
                      <c:ptCount val="4"/>
                      <c:pt idx="0">
                        <c:v>4.4000000000000004</c:v>
                      </c:pt>
                      <c:pt idx="1">
                        <c:v>4</c:v>
                      </c:pt>
                      <c:pt idx="2">
                        <c:v>5.0999999999999996</c:v>
                      </c:pt>
                      <c:pt idx="3">
                        <c:v>6</c:v>
                      </c:pt>
                    </c:numCache>
                  </c:numRef>
                </c:val>
                <c:smooth val="0"/>
                <c:extLst xmlns:c15="http://schemas.microsoft.com/office/drawing/2012/chart">
                  <c:ext xmlns:c16="http://schemas.microsoft.com/office/drawing/2014/chart" uri="{C3380CC4-5D6E-409C-BE32-E72D297353CC}">
                    <c16:uniqueId val="{0000000F-0C44-43F5-A557-FF8BB8969922}"/>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'Vid.term.'!$B$19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'Vid.term.'!$C$19:$F$19</c15:sqref>
                        </c15:formulaRef>
                      </c:ext>
                    </c:extLst>
                    <c:numCache>
                      <c:formatCode>0.00</c:formatCode>
                      <c:ptCount val="4"/>
                      <c:pt idx="0">
                        <c:v>5</c:v>
                      </c:pt>
                      <c:pt idx="1">
                        <c:v>5.4</c:v>
                      </c:pt>
                      <c:pt idx="2">
                        <c:v>6.4</c:v>
                      </c:pt>
                      <c:pt idx="3">
                        <c:v>6.6</c:v>
                      </c:pt>
                    </c:numCache>
                  </c:numRef>
                </c:val>
                <c:smooth val="0"/>
                <c:extLst xmlns:c15="http://schemas.microsoft.com/office/drawing/2012/chart">
                  <c:ext xmlns:c16="http://schemas.microsoft.com/office/drawing/2014/chart" uri="{C3380CC4-5D6E-409C-BE32-E72D297353CC}">
                    <c16:uniqueId val="{00000010-0C44-43F5-A557-FF8BB8969922}"/>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Saņ.1T!$C$1</c:f>
          <c:strCache>
            <c:ptCount val="1"/>
            <c:pt idx="0">
              <c:v>Saņemtās lietas uz 1 tiesnesi</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3"/>
          <c:order val="3"/>
          <c:tx>
            <c:strRef>
              <c:f>Saņ.1T!$B$6</c:f>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Saņ.1T!$C$2:$F$2</c:f>
              <c:numCache>
                <c:formatCode>General</c:formatCode>
                <c:ptCount val="4"/>
                <c:pt idx="0">
                  <c:v>2019</c:v>
                </c:pt>
                <c:pt idx="1">
                  <c:v>2020</c:v>
                </c:pt>
                <c:pt idx="2">
                  <c:v>2021</c:v>
                </c:pt>
                <c:pt idx="3">
                  <c:v>2022</c:v>
                </c:pt>
              </c:numCache>
            </c:numRef>
          </c:cat>
          <c:val>
            <c:numRef>
              <c:f>Saņ.1T!$C$6:$F$6</c:f>
              <c:numCache>
                <c:formatCode>0.00</c:formatCode>
                <c:ptCount val="4"/>
                <c:pt idx="0">
                  <c:v>50.727272727272727</c:v>
                </c:pt>
                <c:pt idx="1">
                  <c:v>41.18181818181818</c:v>
                </c:pt>
                <c:pt idx="2">
                  <c:v>49.89473684210526</c:v>
                </c:pt>
                <c:pt idx="3">
                  <c:v>48.368421052631582</c:v>
                </c:pt>
              </c:numCache>
            </c:numRef>
          </c:val>
          <c:smooth val="0"/>
          <c:extLst>
            <c:ext xmlns:c16="http://schemas.microsoft.com/office/drawing/2014/chart" uri="{C3380CC4-5D6E-409C-BE32-E72D297353CC}">
              <c16:uniqueId val="{00000000-D787-4E31-BB46-505BF7B99BC8}"/>
            </c:ext>
          </c:extLst>
        </c:ser>
        <c:ser>
          <c:idx val="4"/>
          <c:order val="4"/>
          <c:tx>
            <c:strRef>
              <c:f>Saņ.1T!$B$7</c:f>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Saņ.1T!$C$2:$F$2</c:f>
              <c:numCache>
                <c:formatCode>General</c:formatCode>
                <c:ptCount val="4"/>
                <c:pt idx="0">
                  <c:v>2019</c:v>
                </c:pt>
                <c:pt idx="1">
                  <c:v>2020</c:v>
                </c:pt>
                <c:pt idx="2">
                  <c:v>2021</c:v>
                </c:pt>
                <c:pt idx="3">
                  <c:v>2022</c:v>
                </c:pt>
              </c:numCache>
            </c:numRef>
          </c:cat>
          <c:val>
            <c:numRef>
              <c:f>Saņ.1T!$C$7:$F$7</c:f>
              <c:numCache>
                <c:formatCode>0.00</c:formatCode>
                <c:ptCount val="4"/>
                <c:pt idx="0">
                  <c:v>73.081967213114751</c:v>
                </c:pt>
                <c:pt idx="1">
                  <c:v>69.142857142857139</c:v>
                </c:pt>
                <c:pt idx="2">
                  <c:v>68.017543859649123</c:v>
                </c:pt>
                <c:pt idx="3">
                  <c:v>69.192982456140356</c:v>
                </c:pt>
              </c:numCache>
            </c:numRef>
          </c:val>
          <c:smooth val="0"/>
          <c:extLst>
            <c:ext xmlns:c16="http://schemas.microsoft.com/office/drawing/2014/chart" uri="{C3380CC4-5D6E-409C-BE32-E72D297353CC}">
              <c16:uniqueId val="{00000001-D787-4E31-BB46-505BF7B99BC8}"/>
            </c:ext>
          </c:extLst>
        </c:ser>
        <c:ser>
          <c:idx val="5"/>
          <c:order val="5"/>
          <c:tx>
            <c:strRef>
              <c:f>Saņ.1T!$B$8</c:f>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Saņ.1T!$C$2:$F$2</c:f>
              <c:numCache>
                <c:formatCode>General</c:formatCode>
                <c:ptCount val="4"/>
                <c:pt idx="0">
                  <c:v>2019</c:v>
                </c:pt>
                <c:pt idx="1">
                  <c:v>2020</c:v>
                </c:pt>
                <c:pt idx="2">
                  <c:v>2021</c:v>
                </c:pt>
                <c:pt idx="3">
                  <c:v>2022</c:v>
                </c:pt>
              </c:numCache>
            </c:numRef>
          </c:cat>
          <c:val>
            <c:numRef>
              <c:f>Saņ.1T!$C$8:$F$8</c:f>
              <c:numCache>
                <c:formatCode>0.00</c:formatCode>
                <c:ptCount val="4"/>
                <c:pt idx="0">
                  <c:v>45.615384615384613</c:v>
                </c:pt>
                <c:pt idx="1">
                  <c:v>41</c:v>
                </c:pt>
                <c:pt idx="2">
                  <c:v>38.692307692307693</c:v>
                </c:pt>
                <c:pt idx="3">
                  <c:v>38</c:v>
                </c:pt>
              </c:numCache>
            </c:numRef>
          </c:val>
          <c:smooth val="0"/>
          <c:extLst>
            <c:ext xmlns:c16="http://schemas.microsoft.com/office/drawing/2014/chart" uri="{C3380CC4-5D6E-409C-BE32-E72D297353CC}">
              <c16:uniqueId val="{00000002-D787-4E31-BB46-505BF7B99BC8}"/>
            </c:ext>
          </c:extLst>
        </c:ser>
        <c:ser>
          <c:idx val="6"/>
          <c:order val="6"/>
          <c:tx>
            <c:strRef>
              <c:f>Saņ.1T!$B$9</c:f>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Saņ.1T!$C$2:$F$2</c:f>
              <c:numCache>
                <c:formatCode>General</c:formatCode>
                <c:ptCount val="4"/>
                <c:pt idx="0">
                  <c:v>2019</c:v>
                </c:pt>
                <c:pt idx="1">
                  <c:v>2020</c:v>
                </c:pt>
                <c:pt idx="2">
                  <c:v>2021</c:v>
                </c:pt>
                <c:pt idx="3">
                  <c:v>2022</c:v>
                </c:pt>
              </c:numCache>
            </c:numRef>
          </c:cat>
          <c:val>
            <c:numRef>
              <c:f>Saņ.1T!$C$9:$F$9</c:f>
              <c:numCache>
                <c:formatCode>0.00</c:formatCode>
                <c:ptCount val="4"/>
                <c:pt idx="0">
                  <c:v>53.230769230769234</c:v>
                </c:pt>
                <c:pt idx="1">
                  <c:v>40.92307692307692</c:v>
                </c:pt>
                <c:pt idx="2">
                  <c:v>38.92307692307692</c:v>
                </c:pt>
                <c:pt idx="3">
                  <c:v>38.25</c:v>
                </c:pt>
              </c:numCache>
            </c:numRef>
          </c:val>
          <c:smooth val="0"/>
          <c:extLst>
            <c:ext xmlns:c16="http://schemas.microsoft.com/office/drawing/2014/chart" uri="{C3380CC4-5D6E-409C-BE32-E72D297353CC}">
              <c16:uniqueId val="{00000003-D787-4E31-BB46-505BF7B99BC8}"/>
            </c:ext>
          </c:extLst>
        </c:ser>
        <c:ser>
          <c:idx val="7"/>
          <c:order val="7"/>
          <c:tx>
            <c:strRef>
              <c:f>Saņ.1T!$B$10</c:f>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Saņ.1T!$C$2:$F$2</c:f>
              <c:numCache>
                <c:formatCode>General</c:formatCode>
                <c:ptCount val="4"/>
                <c:pt idx="0">
                  <c:v>2019</c:v>
                </c:pt>
                <c:pt idx="1">
                  <c:v>2020</c:v>
                </c:pt>
                <c:pt idx="2">
                  <c:v>2021</c:v>
                </c:pt>
                <c:pt idx="3">
                  <c:v>2022</c:v>
                </c:pt>
              </c:numCache>
            </c:numRef>
          </c:cat>
          <c:val>
            <c:numRef>
              <c:f>Saņ.1T!$C$10:$F$10</c:f>
              <c:numCache>
                <c:formatCode>0.00</c:formatCode>
                <c:ptCount val="4"/>
                <c:pt idx="0">
                  <c:v>38.92307692307692</c:v>
                </c:pt>
                <c:pt idx="1">
                  <c:v>37.46153846153846</c:v>
                </c:pt>
                <c:pt idx="2">
                  <c:v>34.384615384615387</c:v>
                </c:pt>
                <c:pt idx="3">
                  <c:v>33.416666666666664</c:v>
                </c:pt>
              </c:numCache>
            </c:numRef>
          </c:val>
          <c:smooth val="0"/>
          <c:extLst>
            <c:ext xmlns:c16="http://schemas.microsoft.com/office/drawing/2014/chart" uri="{C3380CC4-5D6E-409C-BE32-E72D297353CC}">
              <c16:uniqueId val="{00000004-D787-4E31-BB46-505BF7B99BC8}"/>
            </c:ext>
          </c:extLst>
        </c:ser>
        <c:ser>
          <c:idx val="8"/>
          <c:order val="8"/>
          <c:tx>
            <c:strRef>
              <c:f>Saņ.1T!$B$11</c:f>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Saņ.1T!$C$2:$F$2</c:f>
              <c:numCache>
                <c:formatCode>General</c:formatCode>
                <c:ptCount val="4"/>
                <c:pt idx="0">
                  <c:v>2019</c:v>
                </c:pt>
                <c:pt idx="1">
                  <c:v>2020</c:v>
                </c:pt>
                <c:pt idx="2">
                  <c:v>2021</c:v>
                </c:pt>
                <c:pt idx="3">
                  <c:v>2022</c:v>
                </c:pt>
              </c:numCache>
            </c:numRef>
          </c:cat>
          <c:val>
            <c:numRef>
              <c:f>Saņ.1T!$C$11:$F$11</c:f>
              <c:numCache>
                <c:formatCode>0.00</c:formatCode>
                <c:ptCount val="4"/>
                <c:pt idx="0">
                  <c:v>54.4</c:v>
                </c:pt>
                <c:pt idx="1">
                  <c:v>59</c:v>
                </c:pt>
                <c:pt idx="2">
                  <c:v>54.357142857142854</c:v>
                </c:pt>
                <c:pt idx="3">
                  <c:v>47.142857142857146</c:v>
                </c:pt>
              </c:numCache>
            </c:numRef>
          </c:val>
          <c:smooth val="0"/>
          <c:extLst>
            <c:ext xmlns:c16="http://schemas.microsoft.com/office/drawing/2014/chart" uri="{C3380CC4-5D6E-409C-BE32-E72D297353CC}">
              <c16:uniqueId val="{00000005-D787-4E31-BB46-505BF7B99BC8}"/>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Saņ.1T!$B$3</c15:sqref>
                        </c15:formulaRef>
                      </c:ext>
                    </c:extLst>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Saņ.1T!$C$3:$F$3</c15:sqref>
                        </c15:formulaRef>
                      </c:ext>
                    </c:extLst>
                    <c:numCache>
                      <c:formatCode>0.00</c:formatCode>
                      <c:ptCount val="4"/>
                      <c:pt idx="0">
                        <c:v>76.727272727272734</c:v>
                      </c:pt>
                      <c:pt idx="1">
                        <c:v>75.090909090909093</c:v>
                      </c:pt>
                      <c:pt idx="2">
                        <c:v>54.307692307692307</c:v>
                      </c:pt>
                      <c:pt idx="3">
                        <c:v>57.272727272727273</c:v>
                      </c:pt>
                    </c:numCache>
                  </c:numRef>
                </c:val>
                <c:smooth val="0"/>
                <c:extLst>
                  <c:ext xmlns:c16="http://schemas.microsoft.com/office/drawing/2014/chart" uri="{C3380CC4-5D6E-409C-BE32-E72D297353CC}">
                    <c16:uniqueId val="{00000006-D787-4E31-BB46-505BF7B99BC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Saņ.1T!$B$4</c15:sqref>
                        </c15:formulaRef>
                      </c:ext>
                    </c:extLst>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Saņ.1T!$C$4:$F$4</c15:sqref>
                        </c15:formulaRef>
                      </c:ext>
                    </c:extLst>
                    <c:numCache>
                      <c:formatCode>0.00</c:formatCode>
                      <c:ptCount val="4"/>
                      <c:pt idx="0">
                        <c:v>72.75</c:v>
                      </c:pt>
                      <c:pt idx="1">
                        <c:v>80.5</c:v>
                      </c:pt>
                      <c:pt idx="2">
                        <c:v>78</c:v>
                      </c:pt>
                      <c:pt idx="3">
                        <c:v>70.230769230769226</c:v>
                      </c:pt>
                    </c:numCache>
                  </c:numRef>
                </c:val>
                <c:smooth val="0"/>
                <c:extLst xmlns:c15="http://schemas.microsoft.com/office/drawing/2012/chart">
                  <c:ext xmlns:c16="http://schemas.microsoft.com/office/drawing/2014/chart" uri="{C3380CC4-5D6E-409C-BE32-E72D297353CC}">
                    <c16:uniqueId val="{00000007-D787-4E31-BB46-505BF7B99BC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Saņ.1T!$B$5</c15:sqref>
                        </c15:formulaRef>
                      </c:ext>
                    </c:extLst>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Saņ.1T!$C$5:$F$5</c15:sqref>
                        </c15:formulaRef>
                      </c:ext>
                    </c:extLst>
                    <c:numCache>
                      <c:formatCode>0.00</c:formatCode>
                      <c:ptCount val="4"/>
                      <c:pt idx="0">
                        <c:v>127.33333333333333</c:v>
                      </c:pt>
                      <c:pt idx="1">
                        <c:v>85.75</c:v>
                      </c:pt>
                      <c:pt idx="2">
                        <c:v>82.75</c:v>
                      </c:pt>
                      <c:pt idx="3">
                        <c:v>62</c:v>
                      </c:pt>
                    </c:numCache>
                  </c:numRef>
                </c:val>
                <c:smooth val="0"/>
                <c:extLst xmlns:c15="http://schemas.microsoft.com/office/drawing/2012/chart">
                  <c:ext xmlns:c16="http://schemas.microsoft.com/office/drawing/2014/chart" uri="{C3380CC4-5D6E-409C-BE32-E72D297353CC}">
                    <c16:uniqueId val="{00000008-D787-4E31-BB46-505BF7B99BC8}"/>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Saņ.1T!$B$12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Saņ.1T!$C$12:$F$12</c15:sqref>
                        </c15:formulaRef>
                      </c:ext>
                    </c:extLst>
                    <c:numCache>
                      <c:formatCode>0.00</c:formatCode>
                      <c:ptCount val="4"/>
                      <c:pt idx="0">
                        <c:v>49.837837837837839</c:v>
                      </c:pt>
                      <c:pt idx="1">
                        <c:v>42.794871794871796</c:v>
                      </c:pt>
                      <c:pt idx="2">
                        <c:v>46.625</c:v>
                      </c:pt>
                      <c:pt idx="3">
                        <c:v>48.631578947368418</c:v>
                      </c:pt>
                    </c:numCache>
                  </c:numRef>
                </c:val>
                <c:smooth val="0"/>
                <c:extLst xmlns:c15="http://schemas.microsoft.com/office/drawing/2012/chart">
                  <c:ext xmlns:c16="http://schemas.microsoft.com/office/drawing/2014/chart" uri="{C3380CC4-5D6E-409C-BE32-E72D297353CC}">
                    <c16:uniqueId val="{00000009-D787-4E31-BB46-505BF7B99BC8}"/>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Saņ.1T!$B$13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Saņ.1T!$C$13:$F$13</c15:sqref>
                        </c15:formulaRef>
                      </c:ext>
                    </c:extLst>
                    <c:numCache>
                      <c:formatCode>0.00</c:formatCode>
                      <c:ptCount val="4"/>
                      <c:pt idx="0">
                        <c:v>168.90721649484536</c:v>
                      </c:pt>
                      <c:pt idx="1">
                        <c:v>169.01010101010101</c:v>
                      </c:pt>
                      <c:pt idx="2">
                        <c:v>164.85263157894738</c:v>
                      </c:pt>
                      <c:pt idx="3">
                        <c:v>183.69148936170214</c:v>
                      </c:pt>
                    </c:numCache>
                  </c:numRef>
                </c:val>
                <c:smooth val="0"/>
                <c:extLst xmlns:c15="http://schemas.microsoft.com/office/drawing/2012/chart">
                  <c:ext xmlns:c16="http://schemas.microsoft.com/office/drawing/2014/chart" uri="{C3380CC4-5D6E-409C-BE32-E72D297353CC}">
                    <c16:uniqueId val="{0000000A-D787-4E31-BB46-505BF7B99BC8}"/>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Saņ.1T!$B$14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Saņ.1T!$C$14:$F$14</c15:sqref>
                        </c15:formulaRef>
                      </c:ext>
                    </c:extLst>
                    <c:numCache>
                      <c:formatCode>0.00</c:formatCode>
                      <c:ptCount val="4"/>
                      <c:pt idx="0">
                        <c:v>218.10344827586206</c:v>
                      </c:pt>
                      <c:pt idx="1">
                        <c:v>182.9</c:v>
                      </c:pt>
                      <c:pt idx="2">
                        <c:v>146.0344827586207</c:v>
                      </c:pt>
                      <c:pt idx="3">
                        <c:v>132.5</c:v>
                      </c:pt>
                    </c:numCache>
                  </c:numRef>
                </c:val>
                <c:smooth val="0"/>
                <c:extLst xmlns:c15="http://schemas.microsoft.com/office/drawing/2012/chart">
                  <c:ext xmlns:c16="http://schemas.microsoft.com/office/drawing/2014/chart" uri="{C3380CC4-5D6E-409C-BE32-E72D297353CC}">
                    <c16:uniqueId val="{0000000B-D787-4E31-BB46-505BF7B99BC8}"/>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Saņ.1T!$B$15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Saņ.1T!$C$15:$F$15</c15:sqref>
                        </c15:formulaRef>
                      </c:ext>
                    </c:extLst>
                    <c:numCache>
                      <c:formatCode>0.00</c:formatCode>
                      <c:ptCount val="4"/>
                      <c:pt idx="0">
                        <c:v>151.8235294117647</c:v>
                      </c:pt>
                      <c:pt idx="1">
                        <c:v>136</c:v>
                      </c:pt>
                      <c:pt idx="2">
                        <c:v>135.16129032258064</c:v>
                      </c:pt>
                      <c:pt idx="3">
                        <c:v>132.87096774193549</c:v>
                      </c:pt>
                    </c:numCache>
                  </c:numRef>
                </c:val>
                <c:smooth val="0"/>
                <c:extLst xmlns:c15="http://schemas.microsoft.com/office/drawing/2012/chart">
                  <c:ext xmlns:c16="http://schemas.microsoft.com/office/drawing/2014/chart" uri="{C3380CC4-5D6E-409C-BE32-E72D297353CC}">
                    <c16:uniqueId val="{0000000C-D787-4E31-BB46-505BF7B99BC8}"/>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Saņ.1T!$B$16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Saņ.1T!$C$16:$F$16</c15:sqref>
                        </c15:formulaRef>
                      </c:ext>
                    </c:extLst>
                    <c:numCache>
                      <c:formatCode>0.00</c:formatCode>
                      <c:ptCount val="4"/>
                      <c:pt idx="0">
                        <c:v>160</c:v>
                      </c:pt>
                      <c:pt idx="1">
                        <c:v>139.41379310344828</c:v>
                      </c:pt>
                      <c:pt idx="2">
                        <c:v>129.62962962962962</c:v>
                      </c:pt>
                      <c:pt idx="3">
                        <c:v>119.26923076923077</c:v>
                      </c:pt>
                    </c:numCache>
                  </c:numRef>
                </c:val>
                <c:smooth val="0"/>
                <c:extLst xmlns:c15="http://schemas.microsoft.com/office/drawing/2012/chart">
                  <c:ext xmlns:c16="http://schemas.microsoft.com/office/drawing/2014/chart" uri="{C3380CC4-5D6E-409C-BE32-E72D297353CC}">
                    <c16:uniqueId val="{0000000D-D787-4E31-BB46-505BF7B99BC8}"/>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Saņ.1T!$B$17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Saņ.1T!$C$17:$F$17</c15:sqref>
                        </c15:formulaRef>
                      </c:ext>
                    </c:extLst>
                    <c:numCache>
                      <c:formatCode>0.00</c:formatCode>
                      <c:ptCount val="4"/>
                      <c:pt idx="0">
                        <c:v>150.36734693877551</c:v>
                      </c:pt>
                      <c:pt idx="1">
                        <c:v>139.38775510204081</c:v>
                      </c:pt>
                      <c:pt idx="2">
                        <c:v>122.02083333333333</c:v>
                      </c:pt>
                      <c:pt idx="3">
                        <c:v>116.97872340425532</c:v>
                      </c:pt>
                    </c:numCache>
                  </c:numRef>
                </c:val>
                <c:smooth val="0"/>
                <c:extLst xmlns:c15="http://schemas.microsoft.com/office/drawing/2012/chart">
                  <c:ext xmlns:c16="http://schemas.microsoft.com/office/drawing/2014/chart" uri="{C3380CC4-5D6E-409C-BE32-E72D297353CC}">
                    <c16:uniqueId val="{0000000E-D787-4E31-BB46-505BF7B99BC8}"/>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Saņ.1T!$B$18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Saņ.1T!$C$18:$F$18</c15:sqref>
                        </c15:formulaRef>
                      </c:ext>
                    </c:extLst>
                    <c:numCache>
                      <c:formatCode>0.00</c:formatCode>
                      <c:ptCount val="4"/>
                      <c:pt idx="0">
                        <c:v>167.85</c:v>
                      </c:pt>
                      <c:pt idx="1">
                        <c:v>140.0952380952381</c:v>
                      </c:pt>
                      <c:pt idx="2">
                        <c:v>136.73684210526315</c:v>
                      </c:pt>
                      <c:pt idx="3">
                        <c:v>143</c:v>
                      </c:pt>
                    </c:numCache>
                  </c:numRef>
                </c:val>
                <c:smooth val="0"/>
                <c:extLst xmlns:c15="http://schemas.microsoft.com/office/drawing/2012/chart">
                  <c:ext xmlns:c16="http://schemas.microsoft.com/office/drawing/2014/chart" uri="{C3380CC4-5D6E-409C-BE32-E72D297353CC}">
                    <c16:uniqueId val="{0000000F-D787-4E31-BB46-505BF7B99BC8}"/>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Saņ.1T!$B$19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Saņ.1T!$C$19:$F$19</c15:sqref>
                        </c15:formulaRef>
                      </c:ext>
                    </c:extLst>
                    <c:numCache>
                      <c:formatCode>0.00</c:formatCode>
                      <c:ptCount val="4"/>
                      <c:pt idx="0">
                        <c:v>148.85714285714286</c:v>
                      </c:pt>
                      <c:pt idx="1">
                        <c:v>158.53846153846155</c:v>
                      </c:pt>
                      <c:pt idx="2">
                        <c:v>98.071428571428569</c:v>
                      </c:pt>
                      <c:pt idx="3">
                        <c:v>107.30769230769231</c:v>
                      </c:pt>
                    </c:numCache>
                  </c:numRef>
                </c:val>
                <c:smooth val="0"/>
                <c:extLst xmlns:c15="http://schemas.microsoft.com/office/drawing/2012/chart">
                  <c:ext xmlns:c16="http://schemas.microsoft.com/office/drawing/2014/chart" uri="{C3380CC4-5D6E-409C-BE32-E72D297353CC}">
                    <c16:uniqueId val="{00000010-D787-4E31-BB46-505BF7B99BC8}"/>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Izsk.1T!$C$1</c:f>
          <c:strCache>
            <c:ptCount val="1"/>
            <c:pt idx="0">
              <c:v>Izskatītās lietas uz 1 tiesnesi</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3"/>
          <c:order val="3"/>
          <c:tx>
            <c:strRef>
              <c:f>Izsk.1T!$B$6</c:f>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Izsk.1T!$C$2:$F$2</c:f>
              <c:numCache>
                <c:formatCode>General</c:formatCode>
                <c:ptCount val="4"/>
                <c:pt idx="0">
                  <c:v>2019</c:v>
                </c:pt>
                <c:pt idx="1">
                  <c:v>2020</c:v>
                </c:pt>
                <c:pt idx="2">
                  <c:v>2021</c:v>
                </c:pt>
                <c:pt idx="3">
                  <c:v>2022</c:v>
                </c:pt>
              </c:numCache>
            </c:numRef>
          </c:cat>
          <c:val>
            <c:numRef>
              <c:f>Izsk.1T!$C$6:$F$6</c:f>
              <c:numCache>
                <c:formatCode>0.00</c:formatCode>
                <c:ptCount val="4"/>
                <c:pt idx="0">
                  <c:v>45.31818181818182</c:v>
                </c:pt>
                <c:pt idx="1">
                  <c:v>49.590909090909093</c:v>
                </c:pt>
                <c:pt idx="2">
                  <c:v>46.263157894736842</c:v>
                </c:pt>
                <c:pt idx="3">
                  <c:v>48.210526315789473</c:v>
                </c:pt>
              </c:numCache>
            </c:numRef>
          </c:val>
          <c:smooth val="0"/>
          <c:extLst>
            <c:ext xmlns:c16="http://schemas.microsoft.com/office/drawing/2014/chart" uri="{C3380CC4-5D6E-409C-BE32-E72D297353CC}">
              <c16:uniqueId val="{00000000-0162-479E-8C08-08DAB9A8F0F1}"/>
            </c:ext>
          </c:extLst>
        </c:ser>
        <c:ser>
          <c:idx val="4"/>
          <c:order val="4"/>
          <c:tx>
            <c:strRef>
              <c:f>Izsk.1T!$B$7</c:f>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Izsk.1T!$C$2:$F$2</c:f>
              <c:numCache>
                <c:formatCode>General</c:formatCode>
                <c:ptCount val="4"/>
                <c:pt idx="0">
                  <c:v>2019</c:v>
                </c:pt>
                <c:pt idx="1">
                  <c:v>2020</c:v>
                </c:pt>
                <c:pt idx="2">
                  <c:v>2021</c:v>
                </c:pt>
                <c:pt idx="3">
                  <c:v>2022</c:v>
                </c:pt>
              </c:numCache>
            </c:numRef>
          </c:cat>
          <c:val>
            <c:numRef>
              <c:f>Izsk.1T!$C$7:$F$7</c:f>
              <c:numCache>
                <c:formatCode>0.00</c:formatCode>
                <c:ptCount val="4"/>
                <c:pt idx="0">
                  <c:v>70.163934426229503</c:v>
                </c:pt>
                <c:pt idx="1">
                  <c:v>73.232142857142861</c:v>
                </c:pt>
                <c:pt idx="2">
                  <c:v>67.228070175438603</c:v>
                </c:pt>
                <c:pt idx="3">
                  <c:v>63.736842105263158</c:v>
                </c:pt>
              </c:numCache>
            </c:numRef>
          </c:val>
          <c:smooth val="0"/>
          <c:extLst>
            <c:ext xmlns:c16="http://schemas.microsoft.com/office/drawing/2014/chart" uri="{C3380CC4-5D6E-409C-BE32-E72D297353CC}">
              <c16:uniqueId val="{00000001-0162-479E-8C08-08DAB9A8F0F1}"/>
            </c:ext>
          </c:extLst>
        </c:ser>
        <c:ser>
          <c:idx val="5"/>
          <c:order val="5"/>
          <c:tx>
            <c:strRef>
              <c:f>Izsk.1T!$B$8</c:f>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Izsk.1T!$C$2:$F$2</c:f>
              <c:numCache>
                <c:formatCode>General</c:formatCode>
                <c:ptCount val="4"/>
                <c:pt idx="0">
                  <c:v>2019</c:v>
                </c:pt>
                <c:pt idx="1">
                  <c:v>2020</c:v>
                </c:pt>
                <c:pt idx="2">
                  <c:v>2021</c:v>
                </c:pt>
                <c:pt idx="3">
                  <c:v>2022</c:v>
                </c:pt>
              </c:numCache>
            </c:numRef>
          </c:cat>
          <c:val>
            <c:numRef>
              <c:f>Izsk.1T!$C$8:$F$8</c:f>
              <c:numCache>
                <c:formatCode>0.00</c:formatCode>
                <c:ptCount val="4"/>
                <c:pt idx="0">
                  <c:v>44.153846153846153</c:v>
                </c:pt>
                <c:pt idx="1">
                  <c:v>42.230769230769234</c:v>
                </c:pt>
                <c:pt idx="2">
                  <c:v>39.615384615384613</c:v>
                </c:pt>
                <c:pt idx="3">
                  <c:v>36</c:v>
                </c:pt>
              </c:numCache>
            </c:numRef>
          </c:val>
          <c:smooth val="0"/>
          <c:extLst>
            <c:ext xmlns:c16="http://schemas.microsoft.com/office/drawing/2014/chart" uri="{C3380CC4-5D6E-409C-BE32-E72D297353CC}">
              <c16:uniqueId val="{00000002-0162-479E-8C08-08DAB9A8F0F1}"/>
            </c:ext>
          </c:extLst>
        </c:ser>
        <c:ser>
          <c:idx val="6"/>
          <c:order val="6"/>
          <c:tx>
            <c:strRef>
              <c:f>Izsk.1T!$B$9</c:f>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Izsk.1T!$C$2:$F$2</c:f>
              <c:numCache>
                <c:formatCode>General</c:formatCode>
                <c:ptCount val="4"/>
                <c:pt idx="0">
                  <c:v>2019</c:v>
                </c:pt>
                <c:pt idx="1">
                  <c:v>2020</c:v>
                </c:pt>
                <c:pt idx="2">
                  <c:v>2021</c:v>
                </c:pt>
                <c:pt idx="3">
                  <c:v>2022</c:v>
                </c:pt>
              </c:numCache>
            </c:numRef>
          </c:cat>
          <c:val>
            <c:numRef>
              <c:f>Izsk.1T!$C$9:$F$9</c:f>
              <c:numCache>
                <c:formatCode>0.00</c:formatCode>
                <c:ptCount val="4"/>
                <c:pt idx="0">
                  <c:v>51.384615384615387</c:v>
                </c:pt>
                <c:pt idx="1">
                  <c:v>44</c:v>
                </c:pt>
                <c:pt idx="2">
                  <c:v>39.615384615384613</c:v>
                </c:pt>
                <c:pt idx="3">
                  <c:v>38.75</c:v>
                </c:pt>
              </c:numCache>
            </c:numRef>
          </c:val>
          <c:smooth val="0"/>
          <c:extLst>
            <c:ext xmlns:c16="http://schemas.microsoft.com/office/drawing/2014/chart" uri="{C3380CC4-5D6E-409C-BE32-E72D297353CC}">
              <c16:uniqueId val="{00000003-0162-479E-8C08-08DAB9A8F0F1}"/>
            </c:ext>
          </c:extLst>
        </c:ser>
        <c:ser>
          <c:idx val="7"/>
          <c:order val="7"/>
          <c:tx>
            <c:strRef>
              <c:f>Izsk.1T!$B$10</c:f>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Izsk.1T!$C$2:$F$2</c:f>
              <c:numCache>
                <c:formatCode>General</c:formatCode>
                <c:ptCount val="4"/>
                <c:pt idx="0">
                  <c:v>2019</c:v>
                </c:pt>
                <c:pt idx="1">
                  <c:v>2020</c:v>
                </c:pt>
                <c:pt idx="2">
                  <c:v>2021</c:v>
                </c:pt>
                <c:pt idx="3">
                  <c:v>2022</c:v>
                </c:pt>
              </c:numCache>
            </c:numRef>
          </c:cat>
          <c:val>
            <c:numRef>
              <c:f>Izsk.1T!$C$10:$F$10</c:f>
              <c:numCache>
                <c:formatCode>0.00</c:formatCode>
                <c:ptCount val="4"/>
                <c:pt idx="0">
                  <c:v>38.46153846153846</c:v>
                </c:pt>
                <c:pt idx="1">
                  <c:v>42.615384615384613</c:v>
                </c:pt>
                <c:pt idx="2">
                  <c:v>35</c:v>
                </c:pt>
                <c:pt idx="3">
                  <c:v>35.666666666666664</c:v>
                </c:pt>
              </c:numCache>
            </c:numRef>
          </c:val>
          <c:smooth val="0"/>
          <c:extLst>
            <c:ext xmlns:c16="http://schemas.microsoft.com/office/drawing/2014/chart" uri="{C3380CC4-5D6E-409C-BE32-E72D297353CC}">
              <c16:uniqueId val="{00000004-0162-479E-8C08-08DAB9A8F0F1}"/>
            </c:ext>
          </c:extLst>
        </c:ser>
        <c:ser>
          <c:idx val="8"/>
          <c:order val="8"/>
          <c:tx>
            <c:strRef>
              <c:f>Izsk.1T!$B$11</c:f>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Izsk.1T!$C$2:$F$2</c:f>
              <c:numCache>
                <c:formatCode>General</c:formatCode>
                <c:ptCount val="4"/>
                <c:pt idx="0">
                  <c:v>2019</c:v>
                </c:pt>
                <c:pt idx="1">
                  <c:v>2020</c:v>
                </c:pt>
                <c:pt idx="2">
                  <c:v>2021</c:v>
                </c:pt>
                <c:pt idx="3">
                  <c:v>2022</c:v>
                </c:pt>
              </c:numCache>
            </c:numRef>
          </c:cat>
          <c:val>
            <c:numRef>
              <c:f>Izsk.1T!$C$11:$F$11</c:f>
              <c:numCache>
                <c:formatCode>0.00</c:formatCode>
                <c:ptCount val="4"/>
                <c:pt idx="0">
                  <c:v>54.666666666666664</c:v>
                </c:pt>
                <c:pt idx="1">
                  <c:v>57.6</c:v>
                </c:pt>
                <c:pt idx="2">
                  <c:v>58.214285714285715</c:v>
                </c:pt>
                <c:pt idx="3">
                  <c:v>49.428571428571431</c:v>
                </c:pt>
              </c:numCache>
            </c:numRef>
          </c:val>
          <c:smooth val="0"/>
          <c:extLst>
            <c:ext xmlns:c16="http://schemas.microsoft.com/office/drawing/2014/chart" uri="{C3380CC4-5D6E-409C-BE32-E72D297353CC}">
              <c16:uniqueId val="{00000005-0162-479E-8C08-08DAB9A8F0F1}"/>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Izsk.1T!$B$3</c15:sqref>
                        </c15:formulaRef>
                      </c:ext>
                    </c:extLst>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Izsk.1T!$C$3:$F$3</c15:sqref>
                        </c15:formulaRef>
                      </c:ext>
                    </c:extLst>
                    <c:numCache>
                      <c:formatCode>0.00</c:formatCode>
                      <c:ptCount val="4"/>
                      <c:pt idx="0">
                        <c:v>86.454545454545453</c:v>
                      </c:pt>
                      <c:pt idx="1">
                        <c:v>85.454545454545453</c:v>
                      </c:pt>
                      <c:pt idx="2">
                        <c:v>65.461538461538467</c:v>
                      </c:pt>
                      <c:pt idx="3">
                        <c:v>66.909090909090907</c:v>
                      </c:pt>
                    </c:numCache>
                  </c:numRef>
                </c:val>
                <c:smooth val="0"/>
                <c:extLst>
                  <c:ext xmlns:c16="http://schemas.microsoft.com/office/drawing/2014/chart" uri="{C3380CC4-5D6E-409C-BE32-E72D297353CC}">
                    <c16:uniqueId val="{00000006-0162-479E-8C08-08DAB9A8F0F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Izsk.1T!$B$4</c15:sqref>
                        </c15:formulaRef>
                      </c:ext>
                    </c:extLst>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Izsk.1T!$C$4:$F$4</c15:sqref>
                        </c15:formulaRef>
                      </c:ext>
                    </c:extLst>
                    <c:numCache>
                      <c:formatCode>0.00</c:formatCode>
                      <c:ptCount val="4"/>
                      <c:pt idx="0">
                        <c:v>75.5</c:v>
                      </c:pt>
                      <c:pt idx="1">
                        <c:v>96.785714285714292</c:v>
                      </c:pt>
                      <c:pt idx="2">
                        <c:v>77.714285714285708</c:v>
                      </c:pt>
                      <c:pt idx="3">
                        <c:v>74.84615384615384</c:v>
                      </c:pt>
                    </c:numCache>
                  </c:numRef>
                </c:val>
                <c:smooth val="0"/>
                <c:extLst xmlns:c15="http://schemas.microsoft.com/office/drawing/2012/chart">
                  <c:ext xmlns:c16="http://schemas.microsoft.com/office/drawing/2014/chart" uri="{C3380CC4-5D6E-409C-BE32-E72D297353CC}">
                    <c16:uniqueId val="{00000007-0162-479E-8C08-08DAB9A8F0F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Izsk.1T!$B$5</c15:sqref>
                        </c15:formulaRef>
                      </c:ext>
                    </c:extLst>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Izsk.1T!$C$5:$F$5</c15:sqref>
                        </c15:formulaRef>
                      </c:ext>
                    </c:extLst>
                    <c:numCache>
                      <c:formatCode>0.00</c:formatCode>
                      <c:ptCount val="4"/>
                      <c:pt idx="0">
                        <c:v>130.5</c:v>
                      </c:pt>
                      <c:pt idx="1">
                        <c:v>81.25</c:v>
                      </c:pt>
                      <c:pt idx="2">
                        <c:v>75.5</c:v>
                      </c:pt>
                      <c:pt idx="3">
                        <c:v>70.333333333333329</c:v>
                      </c:pt>
                    </c:numCache>
                  </c:numRef>
                </c:val>
                <c:smooth val="0"/>
                <c:extLst xmlns:c15="http://schemas.microsoft.com/office/drawing/2012/chart">
                  <c:ext xmlns:c16="http://schemas.microsoft.com/office/drawing/2014/chart" uri="{C3380CC4-5D6E-409C-BE32-E72D297353CC}">
                    <c16:uniqueId val="{00000008-0162-479E-8C08-08DAB9A8F0F1}"/>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Izsk.1T!$B$12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Izsk.1T!$C$12:$F$12</c15:sqref>
                        </c15:formulaRef>
                      </c:ext>
                    </c:extLst>
                    <c:numCache>
                      <c:formatCode>0.00</c:formatCode>
                      <c:ptCount val="4"/>
                      <c:pt idx="0">
                        <c:v>51.351351351351354</c:v>
                      </c:pt>
                      <c:pt idx="1">
                        <c:v>45.692307692307693</c:v>
                      </c:pt>
                      <c:pt idx="2">
                        <c:v>43.2</c:v>
                      </c:pt>
                      <c:pt idx="3">
                        <c:v>51.973684210526315</c:v>
                      </c:pt>
                    </c:numCache>
                  </c:numRef>
                </c:val>
                <c:smooth val="0"/>
                <c:extLst xmlns:c15="http://schemas.microsoft.com/office/drawing/2012/chart">
                  <c:ext xmlns:c16="http://schemas.microsoft.com/office/drawing/2014/chart" uri="{C3380CC4-5D6E-409C-BE32-E72D297353CC}">
                    <c16:uniqueId val="{00000009-0162-479E-8C08-08DAB9A8F0F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Izsk.1T!$B$13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Izsk.1T!$C$13:$F$13</c15:sqref>
                        </c15:formulaRef>
                      </c:ext>
                    </c:extLst>
                    <c:numCache>
                      <c:formatCode>0.00</c:formatCode>
                      <c:ptCount val="4"/>
                      <c:pt idx="0">
                        <c:v>180.4020618556701</c:v>
                      </c:pt>
                      <c:pt idx="1">
                        <c:v>147.08080808080808</c:v>
                      </c:pt>
                      <c:pt idx="2">
                        <c:v>146.61052631578949</c:v>
                      </c:pt>
                      <c:pt idx="3">
                        <c:v>142.25531914893617</c:v>
                      </c:pt>
                    </c:numCache>
                  </c:numRef>
                </c:val>
                <c:smooth val="0"/>
                <c:extLst xmlns:c15="http://schemas.microsoft.com/office/drawing/2012/chart">
                  <c:ext xmlns:c16="http://schemas.microsoft.com/office/drawing/2014/chart" uri="{C3380CC4-5D6E-409C-BE32-E72D297353CC}">
                    <c16:uniqueId val="{0000000A-0162-479E-8C08-08DAB9A8F0F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Izsk.1T!$B$14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Izsk.1T!$C$14:$F$14</c15:sqref>
                        </c15:formulaRef>
                      </c:ext>
                    </c:extLst>
                    <c:numCache>
                      <c:formatCode>0.00</c:formatCode>
                      <c:ptCount val="4"/>
                      <c:pt idx="0">
                        <c:v>209.48275862068965</c:v>
                      </c:pt>
                      <c:pt idx="1">
                        <c:v>179.26666666666668</c:v>
                      </c:pt>
                      <c:pt idx="2">
                        <c:v>149.17241379310346</c:v>
                      </c:pt>
                      <c:pt idx="3">
                        <c:v>143.19999999999999</c:v>
                      </c:pt>
                    </c:numCache>
                  </c:numRef>
                </c:val>
                <c:smooth val="0"/>
                <c:extLst xmlns:c15="http://schemas.microsoft.com/office/drawing/2012/chart">
                  <c:ext xmlns:c16="http://schemas.microsoft.com/office/drawing/2014/chart" uri="{C3380CC4-5D6E-409C-BE32-E72D297353CC}">
                    <c16:uniqueId val="{0000000B-0162-479E-8C08-08DAB9A8F0F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Izsk.1T!$B$15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Izsk.1T!$C$15:$F$15</c15:sqref>
                        </c15:formulaRef>
                      </c:ext>
                    </c:extLst>
                    <c:numCache>
                      <c:formatCode>0.00</c:formatCode>
                      <c:ptCount val="4"/>
                      <c:pt idx="0">
                        <c:v>148.76470588235293</c:v>
                      </c:pt>
                      <c:pt idx="1">
                        <c:v>137.18181818181819</c:v>
                      </c:pt>
                      <c:pt idx="2">
                        <c:v>137.58064516129033</c:v>
                      </c:pt>
                      <c:pt idx="3">
                        <c:v>130.74193548387098</c:v>
                      </c:pt>
                    </c:numCache>
                  </c:numRef>
                </c:val>
                <c:smooth val="0"/>
                <c:extLst xmlns:c15="http://schemas.microsoft.com/office/drawing/2012/chart">
                  <c:ext xmlns:c16="http://schemas.microsoft.com/office/drawing/2014/chart" uri="{C3380CC4-5D6E-409C-BE32-E72D297353CC}">
                    <c16:uniqueId val="{0000000C-0162-479E-8C08-08DAB9A8F0F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Izsk.1T!$B$16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Izsk.1T!$C$16:$F$16</c15:sqref>
                        </c15:formulaRef>
                      </c:ext>
                    </c:extLst>
                    <c:numCache>
                      <c:formatCode>0.00</c:formatCode>
                      <c:ptCount val="4"/>
                      <c:pt idx="0">
                        <c:v>158.89285714285714</c:v>
                      </c:pt>
                      <c:pt idx="1">
                        <c:v>140.13793103448276</c:v>
                      </c:pt>
                      <c:pt idx="2">
                        <c:v>133.14814814814815</c:v>
                      </c:pt>
                      <c:pt idx="3">
                        <c:v>128.34615384615384</c:v>
                      </c:pt>
                    </c:numCache>
                  </c:numRef>
                </c:val>
                <c:smooth val="0"/>
                <c:extLst xmlns:c15="http://schemas.microsoft.com/office/drawing/2012/chart">
                  <c:ext xmlns:c16="http://schemas.microsoft.com/office/drawing/2014/chart" uri="{C3380CC4-5D6E-409C-BE32-E72D297353CC}">
                    <c16:uniqueId val="{0000000D-0162-479E-8C08-08DAB9A8F0F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Izsk.1T!$B$17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Izsk.1T!$C$17:$F$17</c15:sqref>
                        </c15:formulaRef>
                      </c:ext>
                    </c:extLst>
                    <c:numCache>
                      <c:formatCode>0.00</c:formatCode>
                      <c:ptCount val="4"/>
                      <c:pt idx="0">
                        <c:v>145.34693877551021</c:v>
                      </c:pt>
                      <c:pt idx="1">
                        <c:v>139.18367346938774</c:v>
                      </c:pt>
                      <c:pt idx="2">
                        <c:v>129.83333333333334</c:v>
                      </c:pt>
                      <c:pt idx="3">
                        <c:v>113.36170212765957</c:v>
                      </c:pt>
                    </c:numCache>
                  </c:numRef>
                </c:val>
                <c:smooth val="0"/>
                <c:extLst xmlns:c15="http://schemas.microsoft.com/office/drawing/2012/chart">
                  <c:ext xmlns:c16="http://schemas.microsoft.com/office/drawing/2014/chart" uri="{C3380CC4-5D6E-409C-BE32-E72D297353CC}">
                    <c16:uniqueId val="{0000000E-0162-479E-8C08-08DAB9A8F0F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Izsk.1T!$B$18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Izsk.1T!$C$18:$F$18</c15:sqref>
                        </c15:formulaRef>
                      </c:ext>
                    </c:extLst>
                    <c:numCache>
                      <c:formatCode>0.00</c:formatCode>
                      <c:ptCount val="4"/>
                      <c:pt idx="0">
                        <c:v>170.4</c:v>
                      </c:pt>
                      <c:pt idx="1">
                        <c:v>138.0952380952381</c:v>
                      </c:pt>
                      <c:pt idx="2">
                        <c:v>138.52631578947367</c:v>
                      </c:pt>
                      <c:pt idx="3">
                        <c:v>152.94117647058823</c:v>
                      </c:pt>
                    </c:numCache>
                  </c:numRef>
                </c:val>
                <c:smooth val="0"/>
                <c:extLst xmlns:c15="http://schemas.microsoft.com/office/drawing/2012/chart">
                  <c:ext xmlns:c16="http://schemas.microsoft.com/office/drawing/2014/chart" uri="{C3380CC4-5D6E-409C-BE32-E72D297353CC}">
                    <c16:uniqueId val="{0000000F-0162-479E-8C08-08DAB9A8F0F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Izsk.1T!$B$19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Izsk.1T!$C$19:$F$19</c15:sqref>
                        </c15:formulaRef>
                      </c:ext>
                    </c:extLst>
                    <c:numCache>
                      <c:formatCode>0.00</c:formatCode>
                      <c:ptCount val="4"/>
                      <c:pt idx="0">
                        <c:v>142.71428571428572</c:v>
                      </c:pt>
                      <c:pt idx="1">
                        <c:v>160.53846153846155</c:v>
                      </c:pt>
                      <c:pt idx="2">
                        <c:v>107.07142857142857</c:v>
                      </c:pt>
                      <c:pt idx="3">
                        <c:v>120.07692307692308</c:v>
                      </c:pt>
                    </c:numCache>
                  </c:numRef>
                </c:val>
                <c:smooth val="0"/>
                <c:extLst xmlns:c15="http://schemas.microsoft.com/office/drawing/2012/chart">
                  <c:ext xmlns:c16="http://schemas.microsoft.com/office/drawing/2014/chart" uri="{C3380CC4-5D6E-409C-BE32-E72D297353CC}">
                    <c16:uniqueId val="{00000010-0162-479E-8C08-08DAB9A8F0F1}"/>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Uzkr.1T!$C$1</c:f>
          <c:strCache>
            <c:ptCount val="1"/>
            <c:pt idx="0">
              <c:v>Atlikušās lietas uz 1 tiesnesi</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3"/>
          <c:order val="3"/>
          <c:tx>
            <c:strRef>
              <c:f>Uzkr.1T!$B$6</c:f>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Uzkr.1T!$C$2:$F$2</c:f>
              <c:numCache>
                <c:formatCode>General</c:formatCode>
                <c:ptCount val="4"/>
                <c:pt idx="0">
                  <c:v>2019</c:v>
                </c:pt>
                <c:pt idx="1">
                  <c:v>2020</c:v>
                </c:pt>
                <c:pt idx="2">
                  <c:v>2021</c:v>
                </c:pt>
                <c:pt idx="3">
                  <c:v>2022</c:v>
                </c:pt>
              </c:numCache>
            </c:numRef>
          </c:cat>
          <c:val>
            <c:numRef>
              <c:f>Uzkr.1T!$C$6:$F$6</c:f>
              <c:numCache>
                <c:formatCode>0.00</c:formatCode>
                <c:ptCount val="4"/>
                <c:pt idx="0">
                  <c:v>29.954545454545453</c:v>
                </c:pt>
                <c:pt idx="1">
                  <c:v>21.545454545454547</c:v>
                </c:pt>
                <c:pt idx="2">
                  <c:v>28.578947368421051</c:v>
                </c:pt>
                <c:pt idx="3">
                  <c:v>28.736842105263158</c:v>
                </c:pt>
              </c:numCache>
            </c:numRef>
          </c:val>
          <c:smooth val="0"/>
          <c:extLst>
            <c:ext xmlns:c16="http://schemas.microsoft.com/office/drawing/2014/chart" uri="{C3380CC4-5D6E-409C-BE32-E72D297353CC}">
              <c16:uniqueId val="{00000000-560D-4D34-91DB-E8CBF2970528}"/>
            </c:ext>
          </c:extLst>
        </c:ser>
        <c:ser>
          <c:idx val="4"/>
          <c:order val="4"/>
          <c:tx>
            <c:strRef>
              <c:f>Uzkr.1T!$B$7</c:f>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Uzkr.1T!$C$2:$F$2</c:f>
              <c:numCache>
                <c:formatCode>General</c:formatCode>
                <c:ptCount val="4"/>
                <c:pt idx="0">
                  <c:v>2019</c:v>
                </c:pt>
                <c:pt idx="1">
                  <c:v>2020</c:v>
                </c:pt>
                <c:pt idx="2">
                  <c:v>2021</c:v>
                </c:pt>
                <c:pt idx="3">
                  <c:v>2022</c:v>
                </c:pt>
              </c:numCache>
            </c:numRef>
          </c:cat>
          <c:val>
            <c:numRef>
              <c:f>Uzkr.1T!$C$7:$F$7</c:f>
              <c:numCache>
                <c:formatCode>0.00</c:formatCode>
                <c:ptCount val="4"/>
                <c:pt idx="0">
                  <c:v>21.918032786885245</c:v>
                </c:pt>
                <c:pt idx="1">
                  <c:v>19.785714285714285</c:v>
                </c:pt>
                <c:pt idx="2">
                  <c:v>20.228070175438596</c:v>
                </c:pt>
                <c:pt idx="3">
                  <c:v>25.684210526315791</c:v>
                </c:pt>
              </c:numCache>
            </c:numRef>
          </c:val>
          <c:smooth val="0"/>
          <c:extLst>
            <c:ext xmlns:c16="http://schemas.microsoft.com/office/drawing/2014/chart" uri="{C3380CC4-5D6E-409C-BE32-E72D297353CC}">
              <c16:uniqueId val="{00000001-560D-4D34-91DB-E8CBF2970528}"/>
            </c:ext>
          </c:extLst>
        </c:ser>
        <c:ser>
          <c:idx val="5"/>
          <c:order val="5"/>
          <c:tx>
            <c:strRef>
              <c:f>Uzkr.1T!$B$8</c:f>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Uzkr.1T!$C$2:$F$2</c:f>
              <c:numCache>
                <c:formatCode>General</c:formatCode>
                <c:ptCount val="4"/>
                <c:pt idx="0">
                  <c:v>2019</c:v>
                </c:pt>
                <c:pt idx="1">
                  <c:v>2020</c:v>
                </c:pt>
                <c:pt idx="2">
                  <c:v>2021</c:v>
                </c:pt>
                <c:pt idx="3">
                  <c:v>2022</c:v>
                </c:pt>
              </c:numCache>
            </c:numRef>
          </c:cat>
          <c:val>
            <c:numRef>
              <c:f>Uzkr.1T!$C$8:$F$8</c:f>
              <c:numCache>
                <c:formatCode>0.00</c:formatCode>
                <c:ptCount val="4"/>
                <c:pt idx="0">
                  <c:v>12.846153846153847</c:v>
                </c:pt>
                <c:pt idx="1">
                  <c:v>11.76923076923077</c:v>
                </c:pt>
                <c:pt idx="2">
                  <c:v>10.846153846153847</c:v>
                </c:pt>
                <c:pt idx="3">
                  <c:v>12.846153846153847</c:v>
                </c:pt>
              </c:numCache>
            </c:numRef>
          </c:val>
          <c:smooth val="0"/>
          <c:extLst>
            <c:ext xmlns:c16="http://schemas.microsoft.com/office/drawing/2014/chart" uri="{C3380CC4-5D6E-409C-BE32-E72D297353CC}">
              <c16:uniqueId val="{00000002-560D-4D34-91DB-E8CBF2970528}"/>
            </c:ext>
          </c:extLst>
        </c:ser>
        <c:ser>
          <c:idx val="6"/>
          <c:order val="6"/>
          <c:tx>
            <c:strRef>
              <c:f>Uzkr.1T!$B$9</c:f>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Uzkr.1T!$C$2:$F$2</c:f>
              <c:numCache>
                <c:formatCode>General</c:formatCode>
                <c:ptCount val="4"/>
                <c:pt idx="0">
                  <c:v>2019</c:v>
                </c:pt>
                <c:pt idx="1">
                  <c:v>2020</c:v>
                </c:pt>
                <c:pt idx="2">
                  <c:v>2021</c:v>
                </c:pt>
                <c:pt idx="3">
                  <c:v>2022</c:v>
                </c:pt>
              </c:numCache>
            </c:numRef>
          </c:cat>
          <c:val>
            <c:numRef>
              <c:f>Uzkr.1T!$C$9:$F$9</c:f>
              <c:numCache>
                <c:formatCode>0.00</c:formatCode>
                <c:ptCount val="4"/>
                <c:pt idx="0">
                  <c:v>11</c:v>
                </c:pt>
                <c:pt idx="1">
                  <c:v>7.9230769230769234</c:v>
                </c:pt>
                <c:pt idx="2">
                  <c:v>7.2307692307692308</c:v>
                </c:pt>
                <c:pt idx="3">
                  <c:v>7.333333333333333</c:v>
                </c:pt>
              </c:numCache>
            </c:numRef>
          </c:val>
          <c:smooth val="0"/>
          <c:extLst>
            <c:ext xmlns:c16="http://schemas.microsoft.com/office/drawing/2014/chart" uri="{C3380CC4-5D6E-409C-BE32-E72D297353CC}">
              <c16:uniqueId val="{00000003-560D-4D34-91DB-E8CBF2970528}"/>
            </c:ext>
          </c:extLst>
        </c:ser>
        <c:ser>
          <c:idx val="7"/>
          <c:order val="7"/>
          <c:tx>
            <c:strRef>
              <c:f>Uzkr.1T!$B$10</c:f>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Uzkr.1T!$C$2:$F$2</c:f>
              <c:numCache>
                <c:formatCode>General</c:formatCode>
                <c:ptCount val="4"/>
                <c:pt idx="0">
                  <c:v>2019</c:v>
                </c:pt>
                <c:pt idx="1">
                  <c:v>2020</c:v>
                </c:pt>
                <c:pt idx="2">
                  <c:v>2021</c:v>
                </c:pt>
                <c:pt idx="3">
                  <c:v>2022</c:v>
                </c:pt>
              </c:numCache>
            </c:numRef>
          </c:cat>
          <c:val>
            <c:numRef>
              <c:f>Uzkr.1T!$C$10:$F$10</c:f>
              <c:numCache>
                <c:formatCode>0.00</c:formatCode>
                <c:ptCount val="4"/>
                <c:pt idx="0">
                  <c:v>15.461538461538462</c:v>
                </c:pt>
                <c:pt idx="1">
                  <c:v>10.307692307692308</c:v>
                </c:pt>
                <c:pt idx="2">
                  <c:v>9.6923076923076916</c:v>
                </c:pt>
                <c:pt idx="3">
                  <c:v>8.25</c:v>
                </c:pt>
              </c:numCache>
            </c:numRef>
          </c:val>
          <c:smooth val="0"/>
          <c:extLst>
            <c:ext xmlns:c16="http://schemas.microsoft.com/office/drawing/2014/chart" uri="{C3380CC4-5D6E-409C-BE32-E72D297353CC}">
              <c16:uniqueId val="{00000004-560D-4D34-91DB-E8CBF2970528}"/>
            </c:ext>
          </c:extLst>
        </c:ser>
        <c:ser>
          <c:idx val="8"/>
          <c:order val="8"/>
          <c:tx>
            <c:strRef>
              <c:f>Uzkr.1T!$B$11</c:f>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Uzkr.1T!$C$2:$F$2</c:f>
              <c:numCache>
                <c:formatCode>General</c:formatCode>
                <c:ptCount val="4"/>
                <c:pt idx="0">
                  <c:v>2019</c:v>
                </c:pt>
                <c:pt idx="1">
                  <c:v>2020</c:v>
                </c:pt>
                <c:pt idx="2">
                  <c:v>2021</c:v>
                </c:pt>
                <c:pt idx="3">
                  <c:v>2022</c:v>
                </c:pt>
              </c:numCache>
            </c:numRef>
          </c:cat>
          <c:val>
            <c:numRef>
              <c:f>Uzkr.1T!$C$11:$F$11</c:f>
              <c:numCache>
                <c:formatCode>0.00</c:formatCode>
                <c:ptCount val="4"/>
                <c:pt idx="0">
                  <c:v>20.933333333333334</c:v>
                </c:pt>
                <c:pt idx="1">
                  <c:v>22.333333333333332</c:v>
                </c:pt>
                <c:pt idx="2">
                  <c:v>20.071428571428573</c:v>
                </c:pt>
                <c:pt idx="3">
                  <c:v>17.785714285714285</c:v>
                </c:pt>
              </c:numCache>
            </c:numRef>
          </c:val>
          <c:smooth val="0"/>
          <c:extLst>
            <c:ext xmlns:c16="http://schemas.microsoft.com/office/drawing/2014/chart" uri="{C3380CC4-5D6E-409C-BE32-E72D297353CC}">
              <c16:uniqueId val="{00000005-560D-4D34-91DB-E8CBF2970528}"/>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Uzkr.1T!$B$3</c15:sqref>
                        </c15:formulaRef>
                      </c:ext>
                    </c:extLst>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Uzkr.1T!$C$3:$F$3</c15:sqref>
                        </c15:formulaRef>
                      </c:ext>
                    </c:extLst>
                    <c:numCache>
                      <c:formatCode>0.00</c:formatCode>
                      <c:ptCount val="4"/>
                      <c:pt idx="0">
                        <c:v>77.36363636363636</c:v>
                      </c:pt>
                      <c:pt idx="1">
                        <c:v>67</c:v>
                      </c:pt>
                      <c:pt idx="2">
                        <c:v>45.53846153846154</c:v>
                      </c:pt>
                      <c:pt idx="3">
                        <c:v>44.18181818181818</c:v>
                      </c:pt>
                    </c:numCache>
                  </c:numRef>
                </c:val>
                <c:smooth val="0"/>
                <c:extLst>
                  <c:ext xmlns:c16="http://schemas.microsoft.com/office/drawing/2014/chart" uri="{C3380CC4-5D6E-409C-BE32-E72D297353CC}">
                    <c16:uniqueId val="{00000006-560D-4D34-91DB-E8CBF297052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Uzkr.1T!$B$4</c15:sqref>
                        </c15:formulaRef>
                      </c:ext>
                    </c:extLst>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Uzkr.1T!$C$4:$F$4</c15:sqref>
                        </c15:formulaRef>
                      </c:ext>
                    </c:extLst>
                    <c:numCache>
                      <c:formatCode>0.00</c:formatCode>
                      <c:ptCount val="4"/>
                      <c:pt idx="0">
                        <c:v>40.5625</c:v>
                      </c:pt>
                      <c:pt idx="1">
                        <c:v>30.071428571428573</c:v>
                      </c:pt>
                      <c:pt idx="2">
                        <c:v>30.357142857142858</c:v>
                      </c:pt>
                      <c:pt idx="3">
                        <c:v>28.076923076923077</c:v>
                      </c:pt>
                    </c:numCache>
                  </c:numRef>
                </c:val>
                <c:smooth val="0"/>
                <c:extLst xmlns:c15="http://schemas.microsoft.com/office/drawing/2012/chart">
                  <c:ext xmlns:c16="http://schemas.microsoft.com/office/drawing/2014/chart" uri="{C3380CC4-5D6E-409C-BE32-E72D297353CC}">
                    <c16:uniqueId val="{00000007-560D-4D34-91DB-E8CBF297052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Uzkr.1T!$B$5</c15:sqref>
                        </c15:formulaRef>
                      </c:ext>
                    </c:extLst>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Uzkr.1T!$C$5:$F$5</c15:sqref>
                        </c15:formulaRef>
                      </c:ext>
                    </c:extLst>
                    <c:numCache>
                      <c:formatCode>0.00</c:formatCode>
                      <c:ptCount val="4"/>
                      <c:pt idx="0">
                        <c:v>23.5</c:v>
                      </c:pt>
                      <c:pt idx="1">
                        <c:v>22.125</c:v>
                      </c:pt>
                      <c:pt idx="2">
                        <c:v>29.375</c:v>
                      </c:pt>
                      <c:pt idx="3">
                        <c:v>17.777777777777779</c:v>
                      </c:pt>
                    </c:numCache>
                  </c:numRef>
                </c:val>
                <c:smooth val="0"/>
                <c:extLst xmlns:c15="http://schemas.microsoft.com/office/drawing/2012/chart">
                  <c:ext xmlns:c16="http://schemas.microsoft.com/office/drawing/2014/chart" uri="{C3380CC4-5D6E-409C-BE32-E72D297353CC}">
                    <c16:uniqueId val="{00000008-560D-4D34-91DB-E8CBF2970528}"/>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Uzkr.1T!$B$12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Uzkr.1T!$C$12:$F$12</c15:sqref>
                        </c15:formulaRef>
                      </c:ext>
                    </c:extLst>
                    <c:numCache>
                      <c:formatCode>0.00</c:formatCode>
                      <c:ptCount val="4"/>
                      <c:pt idx="0">
                        <c:v>32.135135135135137</c:v>
                      </c:pt>
                      <c:pt idx="1">
                        <c:v>27.589743589743591</c:v>
                      </c:pt>
                      <c:pt idx="2">
                        <c:v>30.324999999999999</c:v>
                      </c:pt>
                      <c:pt idx="3">
                        <c:v>28.578947368421051</c:v>
                      </c:pt>
                    </c:numCache>
                  </c:numRef>
                </c:val>
                <c:smooth val="0"/>
                <c:extLst xmlns:c15="http://schemas.microsoft.com/office/drawing/2012/chart">
                  <c:ext xmlns:c16="http://schemas.microsoft.com/office/drawing/2014/chart" uri="{C3380CC4-5D6E-409C-BE32-E72D297353CC}">
                    <c16:uniqueId val="{00000009-560D-4D34-91DB-E8CBF2970528}"/>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Uzkr.1T!$B$13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Uzkr.1T!$C$13:$F$13</c15:sqref>
                        </c15:formulaRef>
                      </c:ext>
                    </c:extLst>
                    <c:numCache>
                      <c:formatCode>0.00</c:formatCode>
                      <c:ptCount val="4"/>
                      <c:pt idx="0">
                        <c:v>88.44329896907216</c:v>
                      </c:pt>
                      <c:pt idx="1">
                        <c:v>108.58585858585859</c:v>
                      </c:pt>
                      <c:pt idx="2">
                        <c:v>131.4</c:v>
                      </c:pt>
                      <c:pt idx="3">
                        <c:v>174.2340425531915</c:v>
                      </c:pt>
                    </c:numCache>
                  </c:numRef>
                </c:val>
                <c:smooth val="0"/>
                <c:extLst xmlns:c15="http://schemas.microsoft.com/office/drawing/2012/chart">
                  <c:ext xmlns:c16="http://schemas.microsoft.com/office/drawing/2014/chart" uri="{C3380CC4-5D6E-409C-BE32-E72D297353CC}">
                    <c16:uniqueId val="{0000000A-560D-4D34-91DB-E8CBF2970528}"/>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Uzkr.1T!$B$14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Uzkr.1T!$C$14:$F$14</c15:sqref>
                        </c15:formulaRef>
                      </c:ext>
                    </c:extLst>
                    <c:numCache>
                      <c:formatCode>0.00</c:formatCode>
                      <c:ptCount val="4"/>
                      <c:pt idx="0">
                        <c:v>98.931034482758619</c:v>
                      </c:pt>
                      <c:pt idx="1">
                        <c:v>99.36666666666666</c:v>
                      </c:pt>
                      <c:pt idx="2">
                        <c:v>99.65517241379311</c:v>
                      </c:pt>
                      <c:pt idx="3">
                        <c:v>85.63333333333334</c:v>
                      </c:pt>
                    </c:numCache>
                  </c:numRef>
                </c:val>
                <c:smooth val="0"/>
                <c:extLst xmlns:c15="http://schemas.microsoft.com/office/drawing/2012/chart">
                  <c:ext xmlns:c16="http://schemas.microsoft.com/office/drawing/2014/chart" uri="{C3380CC4-5D6E-409C-BE32-E72D297353CC}">
                    <c16:uniqueId val="{0000000B-560D-4D34-91DB-E8CBF2970528}"/>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Uzkr.1T!$B$15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Uzkr.1T!$C$15:$F$15</c15:sqref>
                        </c15:formulaRef>
                      </c:ext>
                    </c:extLst>
                    <c:numCache>
                      <c:formatCode>0.00</c:formatCode>
                      <c:ptCount val="4"/>
                      <c:pt idx="0">
                        <c:v>44.235294117647058</c:v>
                      </c:pt>
                      <c:pt idx="1">
                        <c:v>44.393939393939391</c:v>
                      </c:pt>
                      <c:pt idx="2">
                        <c:v>44.838709677419352</c:v>
                      </c:pt>
                      <c:pt idx="3">
                        <c:v>46.967741935483872</c:v>
                      </c:pt>
                    </c:numCache>
                  </c:numRef>
                </c:val>
                <c:smooth val="0"/>
                <c:extLst xmlns:c15="http://schemas.microsoft.com/office/drawing/2012/chart">
                  <c:ext xmlns:c16="http://schemas.microsoft.com/office/drawing/2014/chart" uri="{C3380CC4-5D6E-409C-BE32-E72D297353CC}">
                    <c16:uniqueId val="{0000000C-560D-4D34-91DB-E8CBF2970528}"/>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Uzkr.1T!$B$16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Uzkr.1T!$C$16:$F$16</c15:sqref>
                        </c15:formulaRef>
                      </c:ext>
                    </c:extLst>
                    <c:numCache>
                      <c:formatCode>0.00</c:formatCode>
                      <c:ptCount val="4"/>
                      <c:pt idx="0">
                        <c:v>49.535714285714285</c:v>
                      </c:pt>
                      <c:pt idx="1">
                        <c:v>47.103448275862071</c:v>
                      </c:pt>
                      <c:pt idx="2">
                        <c:v>47.074074074074076</c:v>
                      </c:pt>
                      <c:pt idx="3">
                        <c:v>39.807692307692307</c:v>
                      </c:pt>
                    </c:numCache>
                  </c:numRef>
                </c:val>
                <c:smooth val="0"/>
                <c:extLst xmlns:c15="http://schemas.microsoft.com/office/drawing/2012/chart">
                  <c:ext xmlns:c16="http://schemas.microsoft.com/office/drawing/2014/chart" uri="{C3380CC4-5D6E-409C-BE32-E72D297353CC}">
                    <c16:uniqueId val="{0000000D-560D-4D34-91DB-E8CBF2970528}"/>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Uzkr.1T!$B$17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Uzkr.1T!$C$17:$F$17</c15:sqref>
                        </c15:formulaRef>
                      </c:ext>
                    </c:extLst>
                    <c:numCache>
                      <c:formatCode>0.00</c:formatCode>
                      <c:ptCount val="4"/>
                      <c:pt idx="0">
                        <c:v>60.714285714285715</c:v>
                      </c:pt>
                      <c:pt idx="1">
                        <c:v>60.918367346938773</c:v>
                      </c:pt>
                      <c:pt idx="2">
                        <c:v>54.375</c:v>
                      </c:pt>
                      <c:pt idx="3">
                        <c:v>59.148936170212764</c:v>
                      </c:pt>
                    </c:numCache>
                  </c:numRef>
                </c:val>
                <c:smooth val="0"/>
                <c:extLst xmlns:c15="http://schemas.microsoft.com/office/drawing/2012/chart">
                  <c:ext xmlns:c16="http://schemas.microsoft.com/office/drawing/2014/chart" uri="{C3380CC4-5D6E-409C-BE32-E72D297353CC}">
                    <c16:uniqueId val="{0000000E-560D-4D34-91DB-E8CBF2970528}"/>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Uzkr.1T!$B$18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Uzkr.1T!$C$18:$F$18</c15:sqref>
                        </c15:formulaRef>
                      </c:ext>
                    </c:extLst>
                    <c:numCache>
                      <c:formatCode>0.00</c:formatCode>
                      <c:ptCount val="4"/>
                      <c:pt idx="0">
                        <c:v>58.4</c:v>
                      </c:pt>
                      <c:pt idx="1">
                        <c:v>57.61904761904762</c:v>
                      </c:pt>
                      <c:pt idx="2">
                        <c:v>61.89473684210526</c:v>
                      </c:pt>
                      <c:pt idx="3">
                        <c:v>59.235294117647058</c:v>
                      </c:pt>
                    </c:numCache>
                  </c:numRef>
                </c:val>
                <c:smooth val="0"/>
                <c:extLst xmlns:c15="http://schemas.microsoft.com/office/drawing/2012/chart">
                  <c:ext xmlns:c16="http://schemas.microsoft.com/office/drawing/2014/chart" uri="{C3380CC4-5D6E-409C-BE32-E72D297353CC}">
                    <c16:uniqueId val="{0000000F-560D-4D34-91DB-E8CBF2970528}"/>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Uzkr.1T!$B$19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Uzkr.1T!$C$19:$F$19</c15:sqref>
                        </c15:formulaRef>
                      </c:ext>
                    </c:extLst>
                    <c:numCache>
                      <c:formatCode>0.00</c:formatCode>
                      <c:ptCount val="4"/>
                      <c:pt idx="0">
                        <c:v>63.642857142857146</c:v>
                      </c:pt>
                      <c:pt idx="1">
                        <c:v>66.538461538461533</c:v>
                      </c:pt>
                      <c:pt idx="2">
                        <c:v>52.785714285714285</c:v>
                      </c:pt>
                      <c:pt idx="3">
                        <c:v>44.07692307692308</c:v>
                      </c:pt>
                    </c:numCache>
                  </c:numRef>
                </c:val>
                <c:smooth val="0"/>
                <c:extLst xmlns:c15="http://schemas.microsoft.com/office/drawing/2012/chart">
                  <c:ext xmlns:c16="http://schemas.microsoft.com/office/drawing/2014/chart" uri="{C3380CC4-5D6E-409C-BE32-E72D297353CC}">
                    <c16:uniqueId val="{00000010-560D-4D34-91DB-E8CBF2970528}"/>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CR!$C$1</c:f>
          <c:strCache>
            <c:ptCount val="1"/>
            <c:pt idx="0">
              <c:v>Caurlaidība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3"/>
          <c:order val="3"/>
          <c:tx>
            <c:strRef>
              <c:f>CR!$B$6</c:f>
              <c:strCache>
                <c:ptCount val="1"/>
                <c:pt idx="0">
                  <c:v>Administratīvā apgabaltiesa</c:v>
                </c:pt>
              </c:strCache>
              <c:extLst xmlns:c15="http://schemas.microsoft.com/office/drawing/2012/chart"/>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CR!$C$2:$F$2</c:f>
              <c:numCache>
                <c:formatCode>General</c:formatCode>
                <c:ptCount val="4"/>
                <c:pt idx="0">
                  <c:v>2019</c:v>
                </c:pt>
                <c:pt idx="1">
                  <c:v>2020</c:v>
                </c:pt>
                <c:pt idx="2">
                  <c:v>2021</c:v>
                </c:pt>
                <c:pt idx="3">
                  <c:v>2022</c:v>
                </c:pt>
              </c:numCache>
              <c:extLst xmlns:c15="http://schemas.microsoft.com/office/drawing/2012/chart"/>
            </c:numRef>
          </c:cat>
          <c:val>
            <c:numRef>
              <c:f>CR!$C$6:$F$6</c:f>
              <c:numCache>
                <c:formatCode>0.00</c:formatCode>
                <c:ptCount val="4"/>
                <c:pt idx="0">
                  <c:v>0.89336917562724016</c:v>
                </c:pt>
                <c:pt idx="1">
                  <c:v>1.2041942604856513</c:v>
                </c:pt>
                <c:pt idx="2">
                  <c:v>0.92721518987341767</c:v>
                </c:pt>
                <c:pt idx="3">
                  <c:v>0.99673558215451574</c:v>
                </c:pt>
              </c:numCache>
              <c:extLst xmlns:c15="http://schemas.microsoft.com/office/drawing/2012/chart"/>
            </c:numRef>
          </c:val>
          <c:smooth val="0"/>
          <c:extLst>
            <c:ext xmlns:c16="http://schemas.microsoft.com/office/drawing/2014/chart" uri="{C3380CC4-5D6E-409C-BE32-E72D297353CC}">
              <c16:uniqueId val="{00000000-88CC-41D0-81DB-6EB6A7428214}"/>
            </c:ext>
          </c:extLst>
        </c:ser>
        <c:ser>
          <c:idx val="4"/>
          <c:order val="4"/>
          <c:tx>
            <c:strRef>
              <c:f>CR!$B$7</c:f>
              <c:strCache>
                <c:ptCount val="1"/>
                <c:pt idx="0">
                  <c:v>Rīgas apgabaltiesa</c:v>
                </c:pt>
              </c:strCache>
              <c:extLst xmlns:c15="http://schemas.microsoft.com/office/drawing/2012/chart"/>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CR!$C$2:$F$2</c:f>
              <c:numCache>
                <c:formatCode>General</c:formatCode>
                <c:ptCount val="4"/>
                <c:pt idx="0">
                  <c:v>2019</c:v>
                </c:pt>
                <c:pt idx="1">
                  <c:v>2020</c:v>
                </c:pt>
                <c:pt idx="2">
                  <c:v>2021</c:v>
                </c:pt>
                <c:pt idx="3">
                  <c:v>2022</c:v>
                </c:pt>
              </c:numCache>
              <c:extLst xmlns:c15="http://schemas.microsoft.com/office/drawing/2012/chart"/>
            </c:numRef>
          </c:cat>
          <c:val>
            <c:numRef>
              <c:f>CR!$C$7:$F$7</c:f>
              <c:numCache>
                <c:formatCode>0.00</c:formatCode>
                <c:ptCount val="4"/>
                <c:pt idx="0">
                  <c:v>0.96007178106774338</c:v>
                </c:pt>
                <c:pt idx="1">
                  <c:v>1.0591425619834711</c:v>
                </c:pt>
                <c:pt idx="2">
                  <c:v>0.98839308743874132</c:v>
                </c:pt>
                <c:pt idx="3">
                  <c:v>0.92114604462474647</c:v>
                </c:pt>
              </c:numCache>
              <c:extLst xmlns:c15="http://schemas.microsoft.com/office/drawing/2012/chart"/>
            </c:numRef>
          </c:val>
          <c:smooth val="0"/>
          <c:extLst>
            <c:ext xmlns:c16="http://schemas.microsoft.com/office/drawing/2014/chart" uri="{C3380CC4-5D6E-409C-BE32-E72D297353CC}">
              <c16:uniqueId val="{00000001-88CC-41D0-81DB-6EB6A7428214}"/>
            </c:ext>
          </c:extLst>
        </c:ser>
        <c:ser>
          <c:idx val="5"/>
          <c:order val="5"/>
          <c:tx>
            <c:strRef>
              <c:f>CR!$B$8</c:f>
              <c:strCache>
                <c:ptCount val="1"/>
                <c:pt idx="0">
                  <c:v>Latgales apgabaltiesa</c:v>
                </c:pt>
              </c:strCache>
              <c:extLst xmlns:c15="http://schemas.microsoft.com/office/drawing/2012/chart"/>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CR!$C$2:$F$2</c:f>
              <c:numCache>
                <c:formatCode>General</c:formatCode>
                <c:ptCount val="4"/>
                <c:pt idx="0">
                  <c:v>2019</c:v>
                </c:pt>
                <c:pt idx="1">
                  <c:v>2020</c:v>
                </c:pt>
                <c:pt idx="2">
                  <c:v>2021</c:v>
                </c:pt>
                <c:pt idx="3">
                  <c:v>2022</c:v>
                </c:pt>
              </c:numCache>
              <c:extLst xmlns:c15="http://schemas.microsoft.com/office/drawing/2012/chart"/>
            </c:numRef>
          </c:cat>
          <c:val>
            <c:numRef>
              <c:f>CR!$C$8:$F$8</c:f>
              <c:numCache>
                <c:formatCode>0.00</c:formatCode>
                <c:ptCount val="4"/>
                <c:pt idx="0">
                  <c:v>0.96795952782462058</c:v>
                </c:pt>
                <c:pt idx="1">
                  <c:v>1.0300187617260788</c:v>
                </c:pt>
                <c:pt idx="2">
                  <c:v>1.0238568588469186</c:v>
                </c:pt>
                <c:pt idx="3">
                  <c:v>0.94736842105263153</c:v>
                </c:pt>
              </c:numCache>
              <c:extLst xmlns:c15="http://schemas.microsoft.com/office/drawing/2012/chart"/>
            </c:numRef>
          </c:val>
          <c:smooth val="0"/>
          <c:extLst>
            <c:ext xmlns:c16="http://schemas.microsoft.com/office/drawing/2014/chart" uri="{C3380CC4-5D6E-409C-BE32-E72D297353CC}">
              <c16:uniqueId val="{00000002-88CC-41D0-81DB-6EB6A7428214}"/>
            </c:ext>
          </c:extLst>
        </c:ser>
        <c:ser>
          <c:idx val="6"/>
          <c:order val="6"/>
          <c:tx>
            <c:strRef>
              <c:f>CR!$B$9</c:f>
              <c:strCache>
                <c:ptCount val="1"/>
                <c:pt idx="0">
                  <c:v>Kurzemes apgabaltiesa</c:v>
                </c:pt>
              </c:strCache>
              <c:extLst xmlns:c15="http://schemas.microsoft.com/office/drawing/2012/chart"/>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CR!$C$2:$F$2</c:f>
              <c:numCache>
                <c:formatCode>General</c:formatCode>
                <c:ptCount val="4"/>
                <c:pt idx="0">
                  <c:v>2019</c:v>
                </c:pt>
                <c:pt idx="1">
                  <c:v>2020</c:v>
                </c:pt>
                <c:pt idx="2">
                  <c:v>2021</c:v>
                </c:pt>
                <c:pt idx="3">
                  <c:v>2022</c:v>
                </c:pt>
              </c:numCache>
              <c:extLst xmlns:c15="http://schemas.microsoft.com/office/drawing/2012/chart"/>
            </c:numRef>
          </c:cat>
          <c:val>
            <c:numRef>
              <c:f>CR!$C$9:$F$9</c:f>
              <c:numCache>
                <c:formatCode>0.00</c:formatCode>
                <c:ptCount val="4"/>
                <c:pt idx="0">
                  <c:v>0.96531791907514453</c:v>
                </c:pt>
                <c:pt idx="1">
                  <c:v>1.0751879699248121</c:v>
                </c:pt>
                <c:pt idx="2">
                  <c:v>1.017786561264822</c:v>
                </c:pt>
                <c:pt idx="3">
                  <c:v>1.0130718954248366</c:v>
                </c:pt>
              </c:numCache>
              <c:extLst xmlns:c15="http://schemas.microsoft.com/office/drawing/2012/chart"/>
            </c:numRef>
          </c:val>
          <c:smooth val="0"/>
          <c:extLst>
            <c:ext xmlns:c16="http://schemas.microsoft.com/office/drawing/2014/chart" uri="{C3380CC4-5D6E-409C-BE32-E72D297353CC}">
              <c16:uniqueId val="{00000003-88CC-41D0-81DB-6EB6A7428214}"/>
            </c:ext>
          </c:extLst>
        </c:ser>
        <c:ser>
          <c:idx val="7"/>
          <c:order val="7"/>
          <c:tx>
            <c:strRef>
              <c:f>CR!$B$10</c:f>
              <c:strCache>
                <c:ptCount val="1"/>
                <c:pt idx="0">
                  <c:v>Vidzemes apgabaltiesa</c:v>
                </c:pt>
              </c:strCache>
              <c:extLst xmlns:c15="http://schemas.microsoft.com/office/drawing/2012/chart"/>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CR!$C$2:$F$2</c:f>
              <c:numCache>
                <c:formatCode>General</c:formatCode>
                <c:ptCount val="4"/>
                <c:pt idx="0">
                  <c:v>2019</c:v>
                </c:pt>
                <c:pt idx="1">
                  <c:v>2020</c:v>
                </c:pt>
                <c:pt idx="2">
                  <c:v>2021</c:v>
                </c:pt>
                <c:pt idx="3">
                  <c:v>2022</c:v>
                </c:pt>
              </c:numCache>
              <c:extLst xmlns:c15="http://schemas.microsoft.com/office/drawing/2012/chart"/>
            </c:numRef>
          </c:cat>
          <c:val>
            <c:numRef>
              <c:f>CR!$C$10:$F$10</c:f>
              <c:numCache>
                <c:formatCode>0.00</c:formatCode>
                <c:ptCount val="4"/>
                <c:pt idx="0">
                  <c:v>0.98814229249011853</c:v>
                </c:pt>
                <c:pt idx="1">
                  <c:v>1.1375770020533882</c:v>
                </c:pt>
                <c:pt idx="2">
                  <c:v>1.0178970917225951</c:v>
                </c:pt>
                <c:pt idx="3">
                  <c:v>1.0673316708229426</c:v>
                </c:pt>
              </c:numCache>
              <c:extLst xmlns:c15="http://schemas.microsoft.com/office/drawing/2012/chart"/>
            </c:numRef>
          </c:val>
          <c:smooth val="0"/>
          <c:extLst>
            <c:ext xmlns:c16="http://schemas.microsoft.com/office/drawing/2014/chart" uri="{C3380CC4-5D6E-409C-BE32-E72D297353CC}">
              <c16:uniqueId val="{00000004-88CC-41D0-81DB-6EB6A7428214}"/>
            </c:ext>
          </c:extLst>
        </c:ser>
        <c:ser>
          <c:idx val="8"/>
          <c:order val="8"/>
          <c:tx>
            <c:strRef>
              <c:f>CR!$B$11</c:f>
              <c:strCache>
                <c:ptCount val="1"/>
                <c:pt idx="0">
                  <c:v>Zemgales apgabaltiesa</c:v>
                </c:pt>
              </c:strCache>
              <c:extLst xmlns:c15="http://schemas.microsoft.com/office/drawing/2012/chart"/>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CR!$C$2:$F$2</c:f>
              <c:numCache>
                <c:formatCode>General</c:formatCode>
                <c:ptCount val="4"/>
                <c:pt idx="0">
                  <c:v>2019</c:v>
                </c:pt>
                <c:pt idx="1">
                  <c:v>2020</c:v>
                </c:pt>
                <c:pt idx="2">
                  <c:v>2021</c:v>
                </c:pt>
                <c:pt idx="3">
                  <c:v>2022</c:v>
                </c:pt>
              </c:numCache>
              <c:extLst xmlns:c15="http://schemas.microsoft.com/office/drawing/2012/chart"/>
            </c:numRef>
          </c:cat>
          <c:val>
            <c:numRef>
              <c:f>CR!$C$11:$F$11</c:f>
              <c:numCache>
                <c:formatCode>0.00</c:formatCode>
                <c:ptCount val="4"/>
                <c:pt idx="0">
                  <c:v>1.0049019607843137</c:v>
                </c:pt>
                <c:pt idx="1">
                  <c:v>0.97627118644067801</c:v>
                </c:pt>
                <c:pt idx="2">
                  <c:v>1.0709592641261498</c:v>
                </c:pt>
                <c:pt idx="3">
                  <c:v>1.0484848484848486</c:v>
                </c:pt>
              </c:numCache>
              <c:extLst xmlns:c15="http://schemas.microsoft.com/office/drawing/2012/chart"/>
            </c:numRef>
          </c:val>
          <c:smooth val="0"/>
          <c:extLst>
            <c:ext xmlns:c16="http://schemas.microsoft.com/office/drawing/2014/chart" uri="{C3380CC4-5D6E-409C-BE32-E72D297353CC}">
              <c16:uniqueId val="{00000005-88CC-41D0-81DB-6EB6A7428214}"/>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CR!$B$3</c15:sqref>
                        </c15:formulaRef>
                      </c:ext>
                    </c:extLst>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CR!$C$3:$F$3</c15:sqref>
                        </c15:formulaRef>
                      </c:ext>
                    </c:extLst>
                    <c:numCache>
                      <c:formatCode>0.00</c:formatCode>
                      <c:ptCount val="4"/>
                      <c:pt idx="0">
                        <c:v>1.1267772511848342</c:v>
                      </c:pt>
                      <c:pt idx="1">
                        <c:v>1.1380145278450364</c:v>
                      </c:pt>
                      <c:pt idx="2">
                        <c:v>1.2053824362606231</c:v>
                      </c:pt>
                      <c:pt idx="3">
                        <c:v>1.1682539682539683</c:v>
                      </c:pt>
                    </c:numCache>
                  </c:numRef>
                </c:val>
                <c:smooth val="0"/>
                <c:extLst>
                  <c:ext xmlns:c16="http://schemas.microsoft.com/office/drawing/2014/chart" uri="{C3380CC4-5D6E-409C-BE32-E72D297353CC}">
                    <c16:uniqueId val="{00000006-88CC-41D0-81DB-6EB6A742821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CR!$B$4</c15:sqref>
                        </c15:formulaRef>
                      </c:ext>
                    </c:extLst>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CR!$C$4:$F$4</c15:sqref>
                        </c15:formulaRef>
                      </c:ext>
                    </c:extLst>
                    <c:numCache>
                      <c:formatCode>0.00</c:formatCode>
                      <c:ptCount val="4"/>
                      <c:pt idx="0">
                        <c:v>1.0378006872852235</c:v>
                      </c:pt>
                      <c:pt idx="1">
                        <c:v>1.2023070097604258</c:v>
                      </c:pt>
                      <c:pt idx="2">
                        <c:v>0.99633699633699635</c:v>
                      </c:pt>
                      <c:pt idx="3">
                        <c:v>1.0657174151150055</c:v>
                      </c:pt>
                    </c:numCache>
                  </c:numRef>
                </c:val>
                <c:smooth val="0"/>
                <c:extLst xmlns:c15="http://schemas.microsoft.com/office/drawing/2012/chart">
                  <c:ext xmlns:c16="http://schemas.microsoft.com/office/drawing/2014/chart" uri="{C3380CC4-5D6E-409C-BE32-E72D297353CC}">
                    <c16:uniqueId val="{00000007-88CC-41D0-81DB-6EB6A742821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CR!$B$5</c15:sqref>
                        </c15:formulaRef>
                      </c:ext>
                    </c:extLst>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CR!$C$5:$F$5</c15:sqref>
                        </c15:formulaRef>
                      </c:ext>
                    </c:extLst>
                    <c:numCache>
                      <c:formatCode>0.00</c:formatCode>
                      <c:ptCount val="4"/>
                      <c:pt idx="0">
                        <c:v>1.0248691099476439</c:v>
                      </c:pt>
                      <c:pt idx="1">
                        <c:v>0.94752186588921283</c:v>
                      </c:pt>
                      <c:pt idx="2">
                        <c:v>0.91238670694864044</c:v>
                      </c:pt>
                      <c:pt idx="3">
                        <c:v>1.1344086021505377</c:v>
                      </c:pt>
                    </c:numCache>
                  </c:numRef>
                </c:val>
                <c:smooth val="0"/>
                <c:extLst xmlns:c15="http://schemas.microsoft.com/office/drawing/2012/chart">
                  <c:ext xmlns:c16="http://schemas.microsoft.com/office/drawing/2014/chart" uri="{C3380CC4-5D6E-409C-BE32-E72D297353CC}">
                    <c16:uniqueId val="{00000008-88CC-41D0-81DB-6EB6A742821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CR!$B$12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CR!$C$12:$F$12</c15:sqref>
                        </c15:formulaRef>
                      </c:ext>
                    </c:extLst>
                    <c:numCache>
                      <c:formatCode>0.00</c:formatCode>
                      <c:ptCount val="4"/>
                      <c:pt idx="0">
                        <c:v>1.0303687635574836</c:v>
                      </c:pt>
                      <c:pt idx="1">
                        <c:v>1.0677052127022169</c:v>
                      </c:pt>
                      <c:pt idx="2">
                        <c:v>0.92654155495978552</c:v>
                      </c:pt>
                      <c:pt idx="3">
                        <c:v>1.0687229437229437</c:v>
                      </c:pt>
                    </c:numCache>
                  </c:numRef>
                </c:val>
                <c:smooth val="0"/>
                <c:extLst xmlns:c15="http://schemas.microsoft.com/office/drawing/2012/chart">
                  <c:ext xmlns:c16="http://schemas.microsoft.com/office/drawing/2014/chart" uri="{C3380CC4-5D6E-409C-BE32-E72D297353CC}">
                    <c16:uniqueId val="{00000009-88CC-41D0-81DB-6EB6A742821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CR!$B$13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CR!$C$13:$F$13</c15:sqref>
                        </c15:formulaRef>
                      </c:ext>
                    </c:extLst>
                    <c:numCache>
                      <c:formatCode>0.00</c:formatCode>
                      <c:ptCount val="4"/>
                      <c:pt idx="0">
                        <c:v>1.06805419921875</c:v>
                      </c:pt>
                      <c:pt idx="1">
                        <c:v>0.87024862538847714</c:v>
                      </c:pt>
                      <c:pt idx="2">
                        <c:v>0.88934295383436557</c:v>
                      </c:pt>
                      <c:pt idx="3">
                        <c:v>0.77442520414663807</c:v>
                      </c:pt>
                    </c:numCache>
                  </c:numRef>
                </c:val>
                <c:smooth val="0"/>
                <c:extLst xmlns:c15="http://schemas.microsoft.com/office/drawing/2012/chart">
                  <c:ext xmlns:c16="http://schemas.microsoft.com/office/drawing/2014/chart" uri="{C3380CC4-5D6E-409C-BE32-E72D297353CC}">
                    <c16:uniqueId val="{0000000A-88CC-41D0-81DB-6EB6A742821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CR!$B$14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CR!$C$14:$F$14</c15:sqref>
                        </c15:formulaRef>
                      </c:ext>
                    </c:extLst>
                    <c:numCache>
                      <c:formatCode>0.00</c:formatCode>
                      <c:ptCount val="4"/>
                      <c:pt idx="0">
                        <c:v>0.96047430830039526</c:v>
                      </c:pt>
                      <c:pt idx="1">
                        <c:v>0.98013486422453067</c:v>
                      </c:pt>
                      <c:pt idx="2">
                        <c:v>1.0214876033057851</c:v>
                      </c:pt>
                      <c:pt idx="3">
                        <c:v>1.080754716981132</c:v>
                      </c:pt>
                    </c:numCache>
                  </c:numRef>
                </c:val>
                <c:smooth val="0"/>
                <c:extLst xmlns:c15="http://schemas.microsoft.com/office/drawing/2012/chart">
                  <c:ext xmlns:c16="http://schemas.microsoft.com/office/drawing/2014/chart" uri="{C3380CC4-5D6E-409C-BE32-E72D297353CC}">
                    <c16:uniqueId val="{0000000B-88CC-41D0-81DB-6EB6A742821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CR!$B$15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CR!$C$15:$F$15</c15:sqref>
                        </c15:formulaRef>
                      </c:ext>
                    </c:extLst>
                    <c:numCache>
                      <c:formatCode>0.00</c:formatCode>
                      <c:ptCount val="4"/>
                      <c:pt idx="0">
                        <c:v>0.97985277024409145</c:v>
                      </c:pt>
                      <c:pt idx="1">
                        <c:v>1.0086898395721926</c:v>
                      </c:pt>
                      <c:pt idx="2">
                        <c:v>1.0178997613365155</c:v>
                      </c:pt>
                      <c:pt idx="3">
                        <c:v>0.98397669337217775</c:v>
                      </c:pt>
                    </c:numCache>
                  </c:numRef>
                </c:val>
                <c:smooth val="0"/>
                <c:extLst xmlns:c15="http://schemas.microsoft.com/office/drawing/2012/chart">
                  <c:ext xmlns:c16="http://schemas.microsoft.com/office/drawing/2014/chart" uri="{C3380CC4-5D6E-409C-BE32-E72D297353CC}">
                    <c16:uniqueId val="{0000000C-88CC-41D0-81DB-6EB6A742821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CR!$B$16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CR!$C$16:$F$16</c15:sqref>
                        </c15:formulaRef>
                      </c:ext>
                    </c:extLst>
                    <c:numCache>
                      <c:formatCode>0.00</c:formatCode>
                      <c:ptCount val="4"/>
                      <c:pt idx="0">
                        <c:v>0.99308035714285714</c:v>
                      </c:pt>
                      <c:pt idx="1">
                        <c:v>1.0051941627504328</c:v>
                      </c:pt>
                      <c:pt idx="2">
                        <c:v>1.0271428571428571</c:v>
                      </c:pt>
                      <c:pt idx="3">
                        <c:v>1.0761044824250241</c:v>
                      </c:pt>
                    </c:numCache>
                  </c:numRef>
                </c:val>
                <c:smooth val="0"/>
                <c:extLst xmlns:c15="http://schemas.microsoft.com/office/drawing/2012/chart">
                  <c:ext xmlns:c16="http://schemas.microsoft.com/office/drawing/2014/chart" uri="{C3380CC4-5D6E-409C-BE32-E72D297353CC}">
                    <c16:uniqueId val="{0000000D-88CC-41D0-81DB-6EB6A742821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CR!$B$17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CR!$C$17:$F$17</c15:sqref>
                        </c15:formulaRef>
                      </c:ext>
                    </c:extLst>
                    <c:numCache>
                      <c:formatCode>0.00</c:formatCode>
                      <c:ptCount val="4"/>
                      <c:pt idx="0">
                        <c:v>0.96661237785016285</c:v>
                      </c:pt>
                      <c:pt idx="1">
                        <c:v>0.99853587115666176</c:v>
                      </c:pt>
                      <c:pt idx="2">
                        <c:v>1.0640259518524842</c:v>
                      </c:pt>
                      <c:pt idx="3">
                        <c:v>0.96907966533284828</c:v>
                      </c:pt>
                    </c:numCache>
                  </c:numRef>
                </c:val>
                <c:smooth val="0"/>
                <c:extLst xmlns:c15="http://schemas.microsoft.com/office/drawing/2012/chart">
                  <c:ext xmlns:c16="http://schemas.microsoft.com/office/drawing/2014/chart" uri="{C3380CC4-5D6E-409C-BE32-E72D297353CC}">
                    <c16:uniqueId val="{0000000E-88CC-41D0-81DB-6EB6A7428214}"/>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CR!$B$18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CR!$C$18:$F$18</c15:sqref>
                        </c15:formulaRef>
                      </c:ext>
                    </c:extLst>
                    <c:numCache>
                      <c:formatCode>0.00</c:formatCode>
                      <c:ptCount val="4"/>
                      <c:pt idx="0">
                        <c:v>1.0151921358355676</c:v>
                      </c:pt>
                      <c:pt idx="1">
                        <c:v>0.98572399728076143</c:v>
                      </c:pt>
                      <c:pt idx="2">
                        <c:v>1.0130869899923018</c:v>
                      </c:pt>
                      <c:pt idx="3">
                        <c:v>1.0695187165775402</c:v>
                      </c:pt>
                    </c:numCache>
                  </c:numRef>
                </c:val>
                <c:smooth val="0"/>
                <c:extLst xmlns:c15="http://schemas.microsoft.com/office/drawing/2012/chart">
                  <c:ext xmlns:c16="http://schemas.microsoft.com/office/drawing/2014/chart" uri="{C3380CC4-5D6E-409C-BE32-E72D297353CC}">
                    <c16:uniqueId val="{0000000F-88CC-41D0-81DB-6EB6A742821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CR!$B$19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CR!$C$19:$F$19</c15:sqref>
                        </c15:formulaRef>
                      </c:ext>
                    </c:extLst>
                    <c:numCache>
                      <c:formatCode>0.00</c:formatCode>
                      <c:ptCount val="4"/>
                      <c:pt idx="0">
                        <c:v>0.9587332053742802</c:v>
                      </c:pt>
                      <c:pt idx="1">
                        <c:v>1.012615235322659</c:v>
                      </c:pt>
                      <c:pt idx="2">
                        <c:v>1.0917698470502548</c:v>
                      </c:pt>
                      <c:pt idx="3">
                        <c:v>1.1189964157706094</c:v>
                      </c:pt>
                    </c:numCache>
                  </c:numRef>
                </c:val>
                <c:smooth val="0"/>
                <c:extLst xmlns:c15="http://schemas.microsoft.com/office/drawing/2012/chart">
                  <c:ext xmlns:c16="http://schemas.microsoft.com/office/drawing/2014/chart" uri="{C3380CC4-5D6E-409C-BE32-E72D297353CC}">
                    <c16:uniqueId val="{00000010-88CC-41D0-81DB-6EB6A7428214}"/>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max val="1.4"/>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majorUnit val="0.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'Vid.term.'!$C$1</c:f>
          <c:strCache>
            <c:ptCount val="1"/>
            <c:pt idx="0">
              <c:v>Vidējais lietu izskatīšanas termiņš</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3"/>
          <c:order val="3"/>
          <c:tx>
            <c:strRef>
              <c:f>'Vid.term.'!$B$6</c:f>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'Vid.term.'!$C$2:$F$2</c:f>
              <c:numCache>
                <c:formatCode>General</c:formatCode>
                <c:ptCount val="4"/>
                <c:pt idx="0">
                  <c:v>2019</c:v>
                </c:pt>
                <c:pt idx="1">
                  <c:v>2020</c:v>
                </c:pt>
                <c:pt idx="2">
                  <c:v>2021</c:v>
                </c:pt>
                <c:pt idx="3">
                  <c:v>2022</c:v>
                </c:pt>
              </c:numCache>
            </c:numRef>
          </c:cat>
          <c:val>
            <c:numRef>
              <c:f>'Vid.term.'!$C$6:$F$6</c:f>
              <c:numCache>
                <c:formatCode>0.00</c:formatCode>
                <c:ptCount val="4"/>
                <c:pt idx="0">
                  <c:v>6.5</c:v>
                </c:pt>
                <c:pt idx="1">
                  <c:v>6.4</c:v>
                </c:pt>
                <c:pt idx="2">
                  <c:v>5.7</c:v>
                </c:pt>
                <c:pt idx="3">
                  <c:v>6</c:v>
                </c:pt>
              </c:numCache>
            </c:numRef>
          </c:val>
          <c:smooth val="0"/>
          <c:extLst>
            <c:ext xmlns:c16="http://schemas.microsoft.com/office/drawing/2014/chart" uri="{C3380CC4-5D6E-409C-BE32-E72D297353CC}">
              <c16:uniqueId val="{00000000-ED23-43E7-8D3C-C00FA1A47C88}"/>
            </c:ext>
          </c:extLst>
        </c:ser>
        <c:ser>
          <c:idx val="4"/>
          <c:order val="4"/>
          <c:tx>
            <c:strRef>
              <c:f>'Vid.term.'!$B$7</c:f>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'Vid.term.'!$C$2:$F$2</c:f>
              <c:numCache>
                <c:formatCode>General</c:formatCode>
                <c:ptCount val="4"/>
                <c:pt idx="0">
                  <c:v>2019</c:v>
                </c:pt>
                <c:pt idx="1">
                  <c:v>2020</c:v>
                </c:pt>
                <c:pt idx="2">
                  <c:v>2021</c:v>
                </c:pt>
                <c:pt idx="3">
                  <c:v>2022</c:v>
                </c:pt>
              </c:numCache>
            </c:numRef>
          </c:cat>
          <c:val>
            <c:numRef>
              <c:f>'Vid.term.'!$C$7:$F$7</c:f>
              <c:numCache>
                <c:formatCode>0.00</c:formatCode>
                <c:ptCount val="4"/>
                <c:pt idx="0">
                  <c:v>3.4</c:v>
                </c:pt>
                <c:pt idx="1">
                  <c:v>3.6</c:v>
                </c:pt>
                <c:pt idx="2">
                  <c:v>3.3</c:v>
                </c:pt>
                <c:pt idx="3">
                  <c:v>3.6</c:v>
                </c:pt>
              </c:numCache>
            </c:numRef>
          </c:val>
          <c:smooth val="0"/>
          <c:extLst>
            <c:ext xmlns:c16="http://schemas.microsoft.com/office/drawing/2014/chart" uri="{C3380CC4-5D6E-409C-BE32-E72D297353CC}">
              <c16:uniqueId val="{00000001-ED23-43E7-8D3C-C00FA1A47C88}"/>
            </c:ext>
          </c:extLst>
        </c:ser>
        <c:ser>
          <c:idx val="5"/>
          <c:order val="5"/>
          <c:tx>
            <c:strRef>
              <c:f>'Vid.term.'!$B$8</c:f>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'Vid.term.'!$C$2:$F$2</c:f>
              <c:numCache>
                <c:formatCode>General</c:formatCode>
                <c:ptCount val="4"/>
                <c:pt idx="0">
                  <c:v>2019</c:v>
                </c:pt>
                <c:pt idx="1">
                  <c:v>2020</c:v>
                </c:pt>
                <c:pt idx="2">
                  <c:v>2021</c:v>
                </c:pt>
                <c:pt idx="3">
                  <c:v>2022</c:v>
                </c:pt>
              </c:numCache>
            </c:numRef>
          </c:cat>
          <c:val>
            <c:numRef>
              <c:f>'Vid.term.'!$C$8:$F$8</c:f>
              <c:numCache>
                <c:formatCode>0.00</c:formatCode>
                <c:ptCount val="4"/>
                <c:pt idx="0">
                  <c:v>3.1</c:v>
                </c:pt>
                <c:pt idx="1">
                  <c:v>2.8</c:v>
                </c:pt>
                <c:pt idx="2">
                  <c:v>3.4</c:v>
                </c:pt>
                <c:pt idx="3">
                  <c:v>3.4</c:v>
                </c:pt>
              </c:numCache>
            </c:numRef>
          </c:val>
          <c:smooth val="0"/>
          <c:extLst>
            <c:ext xmlns:c16="http://schemas.microsoft.com/office/drawing/2014/chart" uri="{C3380CC4-5D6E-409C-BE32-E72D297353CC}">
              <c16:uniqueId val="{00000002-ED23-43E7-8D3C-C00FA1A47C88}"/>
            </c:ext>
          </c:extLst>
        </c:ser>
        <c:ser>
          <c:idx val="6"/>
          <c:order val="6"/>
          <c:tx>
            <c:strRef>
              <c:f>'Vid.term.'!$B$9</c:f>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'Vid.term.'!$C$2:$F$2</c:f>
              <c:numCache>
                <c:formatCode>General</c:formatCode>
                <c:ptCount val="4"/>
                <c:pt idx="0">
                  <c:v>2019</c:v>
                </c:pt>
                <c:pt idx="1">
                  <c:v>2020</c:v>
                </c:pt>
                <c:pt idx="2">
                  <c:v>2021</c:v>
                </c:pt>
                <c:pt idx="3">
                  <c:v>2022</c:v>
                </c:pt>
              </c:numCache>
            </c:numRef>
          </c:cat>
          <c:val>
            <c:numRef>
              <c:f>'Vid.term.'!$C$9:$F$9</c:f>
              <c:numCache>
                <c:formatCode>0.00</c:formatCode>
                <c:ptCount val="4"/>
                <c:pt idx="0">
                  <c:v>2.1</c:v>
                </c:pt>
                <c:pt idx="1">
                  <c:v>2.8</c:v>
                </c:pt>
                <c:pt idx="2">
                  <c:v>2.2999999999999998</c:v>
                </c:pt>
                <c:pt idx="3">
                  <c:v>2.7</c:v>
                </c:pt>
              </c:numCache>
            </c:numRef>
          </c:val>
          <c:smooth val="0"/>
          <c:extLst>
            <c:ext xmlns:c16="http://schemas.microsoft.com/office/drawing/2014/chart" uri="{C3380CC4-5D6E-409C-BE32-E72D297353CC}">
              <c16:uniqueId val="{00000003-ED23-43E7-8D3C-C00FA1A47C88}"/>
            </c:ext>
          </c:extLst>
        </c:ser>
        <c:ser>
          <c:idx val="7"/>
          <c:order val="7"/>
          <c:tx>
            <c:strRef>
              <c:f>'Vid.term.'!$B$10</c:f>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'Vid.term.'!$C$2:$F$2</c:f>
              <c:numCache>
                <c:formatCode>General</c:formatCode>
                <c:ptCount val="4"/>
                <c:pt idx="0">
                  <c:v>2019</c:v>
                </c:pt>
                <c:pt idx="1">
                  <c:v>2020</c:v>
                </c:pt>
                <c:pt idx="2">
                  <c:v>2021</c:v>
                </c:pt>
                <c:pt idx="3">
                  <c:v>2022</c:v>
                </c:pt>
              </c:numCache>
            </c:numRef>
          </c:cat>
          <c:val>
            <c:numRef>
              <c:f>'Vid.term.'!$C$10:$F$10</c:f>
              <c:numCache>
                <c:formatCode>0.00</c:formatCode>
                <c:ptCount val="4"/>
                <c:pt idx="0">
                  <c:v>5.5</c:v>
                </c:pt>
                <c:pt idx="1">
                  <c:v>4.9000000000000004</c:v>
                </c:pt>
                <c:pt idx="2">
                  <c:v>3.3</c:v>
                </c:pt>
                <c:pt idx="3">
                  <c:v>3.2</c:v>
                </c:pt>
              </c:numCache>
            </c:numRef>
          </c:val>
          <c:smooth val="0"/>
          <c:extLst>
            <c:ext xmlns:c16="http://schemas.microsoft.com/office/drawing/2014/chart" uri="{C3380CC4-5D6E-409C-BE32-E72D297353CC}">
              <c16:uniqueId val="{00000004-ED23-43E7-8D3C-C00FA1A47C88}"/>
            </c:ext>
          </c:extLst>
        </c:ser>
        <c:ser>
          <c:idx val="8"/>
          <c:order val="8"/>
          <c:tx>
            <c:strRef>
              <c:f>'Vid.term.'!$B$11</c:f>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'Vid.term.'!$C$2:$F$2</c:f>
              <c:numCache>
                <c:formatCode>General</c:formatCode>
                <c:ptCount val="4"/>
                <c:pt idx="0">
                  <c:v>2019</c:v>
                </c:pt>
                <c:pt idx="1">
                  <c:v>2020</c:v>
                </c:pt>
                <c:pt idx="2">
                  <c:v>2021</c:v>
                </c:pt>
                <c:pt idx="3">
                  <c:v>2022</c:v>
                </c:pt>
              </c:numCache>
            </c:numRef>
          </c:cat>
          <c:val>
            <c:numRef>
              <c:f>'Vid.term.'!$C$11:$F$11</c:f>
              <c:numCache>
                <c:formatCode>0.00</c:formatCode>
                <c:ptCount val="4"/>
                <c:pt idx="0">
                  <c:v>4.4000000000000004</c:v>
                </c:pt>
                <c:pt idx="1">
                  <c:v>4.5</c:v>
                </c:pt>
                <c:pt idx="2">
                  <c:v>4.5</c:v>
                </c:pt>
                <c:pt idx="3">
                  <c:v>4.4000000000000004</c:v>
                </c:pt>
              </c:numCache>
            </c:numRef>
          </c:val>
          <c:smooth val="0"/>
          <c:extLst>
            <c:ext xmlns:c16="http://schemas.microsoft.com/office/drawing/2014/chart" uri="{C3380CC4-5D6E-409C-BE32-E72D297353CC}">
              <c16:uniqueId val="{00000005-ED23-43E7-8D3C-C00FA1A47C88}"/>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'Vid.term.'!$B$3</c15:sqref>
                        </c15:formulaRef>
                      </c:ext>
                    </c:extLst>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'Vid.term.'!$C$3:$F$3</c15:sqref>
                        </c15:formulaRef>
                      </c:ext>
                    </c:extLst>
                    <c:numCache>
                      <c:formatCode>0.00</c:formatCode>
                      <c:ptCount val="4"/>
                      <c:pt idx="0">
                        <c:v>13.2</c:v>
                      </c:pt>
                      <c:pt idx="1">
                        <c:v>12.5</c:v>
                      </c:pt>
                      <c:pt idx="2">
                        <c:v>10.5</c:v>
                      </c:pt>
                      <c:pt idx="3">
                        <c:v>11.9</c:v>
                      </c:pt>
                    </c:numCache>
                  </c:numRef>
                </c:val>
                <c:smooth val="0"/>
                <c:extLst>
                  <c:ext xmlns:c16="http://schemas.microsoft.com/office/drawing/2014/chart" uri="{C3380CC4-5D6E-409C-BE32-E72D297353CC}">
                    <c16:uniqueId val="{00000006-ED23-43E7-8D3C-C00FA1A47C8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'Vid.term.'!$B$4</c15:sqref>
                        </c15:formulaRef>
                      </c:ext>
                    </c:extLst>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'Vid.term.'!$C$4:$F$4</c15:sqref>
                        </c15:formulaRef>
                      </c:ext>
                    </c:extLst>
                    <c:numCache>
                      <c:formatCode>0.00</c:formatCode>
                      <c:ptCount val="4"/>
                      <c:pt idx="0">
                        <c:v>7.9</c:v>
                      </c:pt>
                      <c:pt idx="1">
                        <c:v>6.1</c:v>
                      </c:pt>
                      <c:pt idx="2">
                        <c:v>4.8</c:v>
                      </c:pt>
                      <c:pt idx="3">
                        <c:v>5.7</c:v>
                      </c:pt>
                    </c:numCache>
                  </c:numRef>
                </c:val>
                <c:smooth val="0"/>
                <c:extLst xmlns:c15="http://schemas.microsoft.com/office/drawing/2012/chart">
                  <c:ext xmlns:c16="http://schemas.microsoft.com/office/drawing/2014/chart" uri="{C3380CC4-5D6E-409C-BE32-E72D297353CC}">
                    <c16:uniqueId val="{00000007-ED23-43E7-8D3C-C00FA1A47C8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'Vid.term.'!$B$5</c15:sqref>
                        </c15:formulaRef>
                      </c:ext>
                    </c:extLst>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'Vid.term.'!$C$5:$F$5</c15:sqref>
                        </c15:formulaRef>
                      </c:ext>
                    </c:extLst>
                    <c:numCache>
                      <c:formatCode>0.00</c:formatCode>
                      <c:ptCount val="4"/>
                      <c:pt idx="0">
                        <c:v>2.9</c:v>
                      </c:pt>
                      <c:pt idx="1">
                        <c:v>3</c:v>
                      </c:pt>
                      <c:pt idx="2">
                        <c:v>4.3</c:v>
                      </c:pt>
                      <c:pt idx="3">
                        <c:v>4.7</c:v>
                      </c:pt>
                    </c:numCache>
                  </c:numRef>
                </c:val>
                <c:smooth val="0"/>
                <c:extLst xmlns:c15="http://schemas.microsoft.com/office/drawing/2012/chart">
                  <c:ext xmlns:c16="http://schemas.microsoft.com/office/drawing/2014/chart" uri="{C3380CC4-5D6E-409C-BE32-E72D297353CC}">
                    <c16:uniqueId val="{00000008-ED23-43E7-8D3C-C00FA1A47C88}"/>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'Vid.term.'!$B$12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'Vid.term.'!$C$12:$F$12</c15:sqref>
                        </c15:formulaRef>
                      </c:ext>
                    </c:extLst>
                    <c:numCache>
                      <c:formatCode>0.00</c:formatCode>
                      <c:ptCount val="4"/>
                      <c:pt idx="0">
                        <c:v>8.1</c:v>
                      </c:pt>
                      <c:pt idx="1">
                        <c:v>8.3000000000000007</c:v>
                      </c:pt>
                      <c:pt idx="2">
                        <c:v>7.9</c:v>
                      </c:pt>
                      <c:pt idx="3">
                        <c:v>7.9</c:v>
                      </c:pt>
                    </c:numCache>
                  </c:numRef>
                </c:val>
                <c:smooth val="0"/>
                <c:extLst xmlns:c15="http://schemas.microsoft.com/office/drawing/2012/chart">
                  <c:ext xmlns:c16="http://schemas.microsoft.com/office/drawing/2014/chart" uri="{C3380CC4-5D6E-409C-BE32-E72D297353CC}">
                    <c16:uniqueId val="{00000009-ED23-43E7-8D3C-C00FA1A47C88}"/>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'Vid.term.'!$B$13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'Vid.term.'!$C$13:$F$13</c15:sqref>
                        </c15:formulaRef>
                      </c:ext>
                    </c:extLst>
                    <c:numCache>
                      <c:formatCode>0.00</c:formatCode>
                      <c:ptCount val="4"/>
                      <c:pt idx="0">
                        <c:v>6.9</c:v>
                      </c:pt>
                      <c:pt idx="1">
                        <c:v>6.5</c:v>
                      </c:pt>
                      <c:pt idx="2">
                        <c:v>7.5</c:v>
                      </c:pt>
                      <c:pt idx="3">
                        <c:v>9.1</c:v>
                      </c:pt>
                    </c:numCache>
                  </c:numRef>
                </c:val>
                <c:smooth val="0"/>
                <c:extLst xmlns:c15="http://schemas.microsoft.com/office/drawing/2012/chart">
                  <c:ext xmlns:c16="http://schemas.microsoft.com/office/drawing/2014/chart" uri="{C3380CC4-5D6E-409C-BE32-E72D297353CC}">
                    <c16:uniqueId val="{0000000A-ED23-43E7-8D3C-C00FA1A47C88}"/>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'Vid.term.'!$B$14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'Vid.term.'!$C$14:$F$14</c15:sqref>
                        </c15:formulaRef>
                      </c:ext>
                    </c:extLst>
                    <c:numCache>
                      <c:formatCode>0.00</c:formatCode>
                      <c:ptCount val="4"/>
                      <c:pt idx="0">
                        <c:v>5.3</c:v>
                      </c:pt>
                      <c:pt idx="1">
                        <c:v>6.4</c:v>
                      </c:pt>
                      <c:pt idx="2">
                        <c:v>7.9</c:v>
                      </c:pt>
                      <c:pt idx="3">
                        <c:v>8.4</c:v>
                      </c:pt>
                    </c:numCache>
                  </c:numRef>
                </c:val>
                <c:smooth val="0"/>
                <c:extLst xmlns:c15="http://schemas.microsoft.com/office/drawing/2012/chart">
                  <c:ext xmlns:c16="http://schemas.microsoft.com/office/drawing/2014/chart" uri="{C3380CC4-5D6E-409C-BE32-E72D297353CC}">
                    <c16:uniqueId val="{0000000B-ED23-43E7-8D3C-C00FA1A47C88}"/>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'Vid.term.'!$B$15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'Vid.term.'!$C$15:$F$15</c15:sqref>
                        </c15:formulaRef>
                      </c:ext>
                    </c:extLst>
                    <c:numCache>
                      <c:formatCode>0.00</c:formatCode>
                      <c:ptCount val="4"/>
                      <c:pt idx="0">
                        <c:v>3.7</c:v>
                      </c:pt>
                      <c:pt idx="1">
                        <c:v>3.8</c:v>
                      </c:pt>
                      <c:pt idx="2">
                        <c:v>4.2</c:v>
                      </c:pt>
                      <c:pt idx="3">
                        <c:v>4.3</c:v>
                      </c:pt>
                    </c:numCache>
                  </c:numRef>
                </c:val>
                <c:smooth val="0"/>
                <c:extLst xmlns:c15="http://schemas.microsoft.com/office/drawing/2012/chart">
                  <c:ext xmlns:c16="http://schemas.microsoft.com/office/drawing/2014/chart" uri="{C3380CC4-5D6E-409C-BE32-E72D297353CC}">
                    <c16:uniqueId val="{0000000C-ED23-43E7-8D3C-C00FA1A47C88}"/>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'Vid.term.'!$B$16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'Vid.term.'!$C$16:$F$16</c15:sqref>
                        </c15:formulaRef>
                      </c:ext>
                    </c:extLst>
                    <c:numCache>
                      <c:formatCode>0.00</c:formatCode>
                      <c:ptCount val="4"/>
                      <c:pt idx="0">
                        <c:v>4.0999999999999996</c:v>
                      </c:pt>
                      <c:pt idx="1">
                        <c:v>4.5999999999999996</c:v>
                      </c:pt>
                      <c:pt idx="2">
                        <c:v>4.5999999999999996</c:v>
                      </c:pt>
                      <c:pt idx="3">
                        <c:v>4.8</c:v>
                      </c:pt>
                    </c:numCache>
                  </c:numRef>
                </c:val>
                <c:smooth val="0"/>
                <c:extLst xmlns:c15="http://schemas.microsoft.com/office/drawing/2012/chart">
                  <c:ext xmlns:c16="http://schemas.microsoft.com/office/drawing/2014/chart" uri="{C3380CC4-5D6E-409C-BE32-E72D297353CC}">
                    <c16:uniqueId val="{0000000D-ED23-43E7-8D3C-C00FA1A47C88}"/>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'Vid.term.'!$B$17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'Vid.term.'!$C$17:$F$17</c15:sqref>
                        </c15:formulaRef>
                      </c:ext>
                    </c:extLst>
                    <c:numCache>
                      <c:formatCode>0.00</c:formatCode>
                      <c:ptCount val="4"/>
                      <c:pt idx="0">
                        <c:v>5</c:v>
                      </c:pt>
                      <c:pt idx="1">
                        <c:v>5.0999999999999996</c:v>
                      </c:pt>
                      <c:pt idx="2">
                        <c:v>5.7</c:v>
                      </c:pt>
                      <c:pt idx="3">
                        <c:v>6.1</c:v>
                      </c:pt>
                    </c:numCache>
                  </c:numRef>
                </c:val>
                <c:smooth val="0"/>
                <c:extLst xmlns:c15="http://schemas.microsoft.com/office/drawing/2012/chart">
                  <c:ext xmlns:c16="http://schemas.microsoft.com/office/drawing/2014/chart" uri="{C3380CC4-5D6E-409C-BE32-E72D297353CC}">
                    <c16:uniqueId val="{0000000E-ED23-43E7-8D3C-C00FA1A47C88}"/>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'Vid.term.'!$B$18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'Vid.term.'!$C$18:$F$18</c15:sqref>
                        </c15:formulaRef>
                      </c:ext>
                    </c:extLst>
                    <c:numCache>
                      <c:formatCode>0.00</c:formatCode>
                      <c:ptCount val="4"/>
                      <c:pt idx="0">
                        <c:v>4.3</c:v>
                      </c:pt>
                      <c:pt idx="1">
                        <c:v>4.2</c:v>
                      </c:pt>
                      <c:pt idx="2">
                        <c:v>5.3</c:v>
                      </c:pt>
                      <c:pt idx="3">
                        <c:v>6</c:v>
                      </c:pt>
                    </c:numCache>
                  </c:numRef>
                </c:val>
                <c:smooth val="0"/>
                <c:extLst xmlns:c15="http://schemas.microsoft.com/office/drawing/2012/chart">
                  <c:ext xmlns:c16="http://schemas.microsoft.com/office/drawing/2014/chart" uri="{C3380CC4-5D6E-409C-BE32-E72D297353CC}">
                    <c16:uniqueId val="{0000000F-ED23-43E7-8D3C-C00FA1A47C88}"/>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'Vid.term.'!$B$19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'Vid.term.'!$C$19:$F$19</c15:sqref>
                        </c15:formulaRef>
                      </c:ext>
                    </c:extLst>
                    <c:numCache>
                      <c:formatCode>0.00</c:formatCode>
                      <c:ptCount val="4"/>
                      <c:pt idx="0">
                        <c:v>4.9000000000000004</c:v>
                      </c:pt>
                      <c:pt idx="1">
                        <c:v>4.7</c:v>
                      </c:pt>
                      <c:pt idx="2">
                        <c:v>6.4</c:v>
                      </c:pt>
                      <c:pt idx="3">
                        <c:v>6.6</c:v>
                      </c:pt>
                    </c:numCache>
                  </c:numRef>
                </c:val>
                <c:smooth val="0"/>
                <c:extLst xmlns:c15="http://schemas.microsoft.com/office/drawing/2012/chart">
                  <c:ext xmlns:c16="http://schemas.microsoft.com/office/drawing/2014/chart" uri="{C3380CC4-5D6E-409C-BE32-E72D297353CC}">
                    <c16:uniqueId val="{00000010-ED23-43E7-8D3C-C00FA1A47C88}"/>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DT!$C$1</c:f>
          <c:strCache>
            <c:ptCount val="1"/>
            <c:pt idx="0">
              <c:v>Dispozīcijas laiks</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3"/>
          <c:order val="3"/>
          <c:tx>
            <c:strRef>
              <c:f>DT!$B$6</c:f>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DT!$C$2:$F$2</c:f>
              <c:numCache>
                <c:formatCode>General</c:formatCode>
                <c:ptCount val="4"/>
                <c:pt idx="0">
                  <c:v>2019</c:v>
                </c:pt>
                <c:pt idx="1">
                  <c:v>2020</c:v>
                </c:pt>
                <c:pt idx="2">
                  <c:v>2021</c:v>
                </c:pt>
                <c:pt idx="3">
                  <c:v>2022</c:v>
                </c:pt>
              </c:numCache>
            </c:numRef>
          </c:cat>
          <c:val>
            <c:numRef>
              <c:f>DT!$C$6:$F$6</c:f>
              <c:numCache>
                <c:formatCode>0.00</c:formatCode>
                <c:ptCount val="4"/>
                <c:pt idx="0">
                  <c:v>8.0419592109662315</c:v>
                </c:pt>
                <c:pt idx="1">
                  <c:v>5.2859761686526126</c:v>
                </c:pt>
                <c:pt idx="2">
                  <c:v>7.5159271899886244</c:v>
                </c:pt>
                <c:pt idx="3">
                  <c:v>7.2521834061135362</c:v>
                </c:pt>
              </c:numCache>
            </c:numRef>
          </c:val>
          <c:smooth val="0"/>
          <c:extLst>
            <c:ext xmlns:c16="http://schemas.microsoft.com/office/drawing/2014/chart" uri="{C3380CC4-5D6E-409C-BE32-E72D297353CC}">
              <c16:uniqueId val="{00000000-1CF9-49B7-8607-6BECC4323766}"/>
            </c:ext>
          </c:extLst>
        </c:ser>
        <c:ser>
          <c:idx val="4"/>
          <c:order val="4"/>
          <c:tx>
            <c:strRef>
              <c:f>DT!$B$7</c:f>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DT!$C$2:$F$2</c:f>
              <c:numCache>
                <c:formatCode>General</c:formatCode>
                <c:ptCount val="4"/>
                <c:pt idx="0">
                  <c:v>2019</c:v>
                </c:pt>
                <c:pt idx="1">
                  <c:v>2020</c:v>
                </c:pt>
                <c:pt idx="2">
                  <c:v>2021</c:v>
                </c:pt>
                <c:pt idx="3">
                  <c:v>2022</c:v>
                </c:pt>
              </c:numCache>
            </c:numRef>
          </c:cat>
          <c:val>
            <c:numRef>
              <c:f>DT!$C$7:$F$7</c:f>
              <c:numCache>
                <c:formatCode>0.00</c:formatCode>
                <c:ptCount val="4"/>
                <c:pt idx="0">
                  <c:v>3.8006619937694706</c:v>
                </c:pt>
                <c:pt idx="1">
                  <c:v>3.2871657319353003</c:v>
                </c:pt>
                <c:pt idx="2">
                  <c:v>3.6607950591510088</c:v>
                </c:pt>
                <c:pt idx="3">
                  <c:v>4.9028351224883018</c:v>
                </c:pt>
              </c:numCache>
            </c:numRef>
          </c:val>
          <c:smooth val="0"/>
          <c:extLst>
            <c:ext xmlns:c16="http://schemas.microsoft.com/office/drawing/2014/chart" uri="{C3380CC4-5D6E-409C-BE32-E72D297353CC}">
              <c16:uniqueId val="{00000001-1CF9-49B7-8607-6BECC4323766}"/>
            </c:ext>
          </c:extLst>
        </c:ser>
        <c:ser>
          <c:idx val="5"/>
          <c:order val="5"/>
          <c:tx>
            <c:strRef>
              <c:f>DT!$B$8</c:f>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DT!$C$2:$F$2</c:f>
              <c:numCache>
                <c:formatCode>General</c:formatCode>
                <c:ptCount val="4"/>
                <c:pt idx="0">
                  <c:v>2019</c:v>
                </c:pt>
                <c:pt idx="1">
                  <c:v>2020</c:v>
                </c:pt>
                <c:pt idx="2">
                  <c:v>2021</c:v>
                </c:pt>
                <c:pt idx="3">
                  <c:v>2022</c:v>
                </c:pt>
              </c:numCache>
            </c:numRef>
          </c:cat>
          <c:val>
            <c:numRef>
              <c:f>DT!$C$8:$F$8</c:f>
              <c:numCache>
                <c:formatCode>0.00</c:formatCode>
                <c:ptCount val="4"/>
                <c:pt idx="0">
                  <c:v>3.5397793263646924</c:v>
                </c:pt>
                <c:pt idx="1">
                  <c:v>3.3907103825136611</c:v>
                </c:pt>
                <c:pt idx="2">
                  <c:v>3.3310679611650484</c:v>
                </c:pt>
                <c:pt idx="3">
                  <c:v>4.3415242165242169</c:v>
                </c:pt>
              </c:numCache>
            </c:numRef>
          </c:val>
          <c:smooth val="0"/>
          <c:extLst>
            <c:ext xmlns:c16="http://schemas.microsoft.com/office/drawing/2014/chart" uri="{C3380CC4-5D6E-409C-BE32-E72D297353CC}">
              <c16:uniqueId val="{00000002-1CF9-49B7-8607-6BECC4323766}"/>
            </c:ext>
          </c:extLst>
        </c:ser>
        <c:ser>
          <c:idx val="6"/>
          <c:order val="6"/>
          <c:tx>
            <c:strRef>
              <c:f>DT!$B$9</c:f>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DT!$C$2:$F$2</c:f>
              <c:numCache>
                <c:formatCode>General</c:formatCode>
                <c:ptCount val="4"/>
                <c:pt idx="0">
                  <c:v>2019</c:v>
                </c:pt>
                <c:pt idx="1">
                  <c:v>2020</c:v>
                </c:pt>
                <c:pt idx="2">
                  <c:v>2021</c:v>
                </c:pt>
                <c:pt idx="3">
                  <c:v>2022</c:v>
                </c:pt>
              </c:numCache>
            </c:numRef>
          </c:cat>
          <c:val>
            <c:numRef>
              <c:f>DT!$C$9:$F$9</c:f>
              <c:numCache>
                <c:formatCode>0.00</c:formatCode>
                <c:ptCount val="4"/>
                <c:pt idx="0">
                  <c:v>2.6045409181636723</c:v>
                </c:pt>
                <c:pt idx="1">
                  <c:v>2.1908508158508155</c:v>
                </c:pt>
                <c:pt idx="2">
                  <c:v>2.2207119741100323</c:v>
                </c:pt>
                <c:pt idx="3">
                  <c:v>2.3025089605734768</c:v>
                </c:pt>
              </c:numCache>
            </c:numRef>
          </c:val>
          <c:smooth val="0"/>
          <c:extLst>
            <c:ext xmlns:c16="http://schemas.microsoft.com/office/drawing/2014/chart" uri="{C3380CC4-5D6E-409C-BE32-E72D297353CC}">
              <c16:uniqueId val="{00000003-1CF9-49B7-8607-6BECC4323766}"/>
            </c:ext>
          </c:extLst>
        </c:ser>
        <c:ser>
          <c:idx val="7"/>
          <c:order val="7"/>
          <c:tx>
            <c:strRef>
              <c:f>DT!$B$10</c:f>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DT!$C$2:$F$2</c:f>
              <c:numCache>
                <c:formatCode>General</c:formatCode>
                <c:ptCount val="4"/>
                <c:pt idx="0">
                  <c:v>2019</c:v>
                </c:pt>
                <c:pt idx="1">
                  <c:v>2020</c:v>
                </c:pt>
                <c:pt idx="2">
                  <c:v>2021</c:v>
                </c:pt>
                <c:pt idx="3">
                  <c:v>2022</c:v>
                </c:pt>
              </c:numCache>
            </c:numRef>
          </c:cat>
          <c:val>
            <c:numRef>
              <c:f>DT!$C$10:$F$10</c:f>
              <c:numCache>
                <c:formatCode>0.00</c:formatCode>
                <c:ptCount val="4"/>
                <c:pt idx="0">
                  <c:v>4.8910000000000009</c:v>
                </c:pt>
                <c:pt idx="1">
                  <c:v>2.9428399518652228</c:v>
                </c:pt>
                <c:pt idx="2">
                  <c:v>3.3692307692307693</c:v>
                </c:pt>
                <c:pt idx="3">
                  <c:v>2.8142523364485981</c:v>
                </c:pt>
              </c:numCache>
            </c:numRef>
          </c:val>
          <c:smooth val="0"/>
          <c:extLst>
            <c:ext xmlns:c16="http://schemas.microsoft.com/office/drawing/2014/chart" uri="{C3380CC4-5D6E-409C-BE32-E72D297353CC}">
              <c16:uniqueId val="{00000004-1CF9-49B7-8607-6BECC4323766}"/>
            </c:ext>
          </c:extLst>
        </c:ser>
        <c:ser>
          <c:idx val="8"/>
          <c:order val="8"/>
          <c:tx>
            <c:strRef>
              <c:f>DT!$B$11</c:f>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DT!$C$2:$F$2</c:f>
              <c:numCache>
                <c:formatCode>General</c:formatCode>
                <c:ptCount val="4"/>
                <c:pt idx="0">
                  <c:v>2019</c:v>
                </c:pt>
                <c:pt idx="1">
                  <c:v>2020</c:v>
                </c:pt>
                <c:pt idx="2">
                  <c:v>2021</c:v>
                </c:pt>
                <c:pt idx="3">
                  <c:v>2022</c:v>
                </c:pt>
              </c:numCache>
            </c:numRef>
          </c:cat>
          <c:val>
            <c:numRef>
              <c:f>DT!$C$11:$F$11</c:f>
              <c:numCache>
                <c:formatCode>0.00</c:formatCode>
                <c:ptCount val="4"/>
                <c:pt idx="0">
                  <c:v>4.6589430894308945</c:v>
                </c:pt>
                <c:pt idx="1">
                  <c:v>4.7173996913580245</c:v>
                </c:pt>
                <c:pt idx="2">
                  <c:v>4.1948875255623728</c:v>
                </c:pt>
                <c:pt idx="3">
                  <c:v>4.377890173410405</c:v>
                </c:pt>
              </c:numCache>
            </c:numRef>
          </c:val>
          <c:smooth val="0"/>
          <c:extLst>
            <c:ext xmlns:c16="http://schemas.microsoft.com/office/drawing/2014/chart" uri="{C3380CC4-5D6E-409C-BE32-E72D297353CC}">
              <c16:uniqueId val="{00000005-1CF9-49B7-8607-6BECC4323766}"/>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DT!$B$3</c15:sqref>
                        </c15:formulaRef>
                      </c:ext>
                    </c:extLst>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DT!$C$3:$F$3</c15:sqref>
                        </c15:formulaRef>
                      </c:ext>
                    </c:extLst>
                    <c:numCache>
                      <c:formatCode>0.00</c:formatCode>
                      <c:ptCount val="4"/>
                      <c:pt idx="0">
                        <c:v>10.887311601822642</c:v>
                      </c:pt>
                      <c:pt idx="1">
                        <c:v>9.5391843971631207</c:v>
                      </c:pt>
                      <c:pt idx="2">
                        <c:v>8.4637681159420293</c:v>
                      </c:pt>
                      <c:pt idx="3">
                        <c:v>8.0339673913043477</c:v>
                      </c:pt>
                    </c:numCache>
                  </c:numRef>
                </c:val>
                <c:smooth val="0"/>
                <c:extLst>
                  <c:ext xmlns:c16="http://schemas.microsoft.com/office/drawing/2014/chart" uri="{C3380CC4-5D6E-409C-BE32-E72D297353CC}">
                    <c16:uniqueId val="{00000006-1CF9-49B7-8607-6BECC432376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DT!$B$4</c15:sqref>
                        </c15:formulaRef>
                      </c:ext>
                    </c:extLst>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DT!$C$4:$F$4</c15:sqref>
                        </c15:formulaRef>
                      </c:ext>
                    </c:extLst>
                    <c:numCache>
                      <c:formatCode>0.00</c:formatCode>
                      <c:ptCount val="4"/>
                      <c:pt idx="0">
                        <c:v>6.5365618101545246</c:v>
                      </c:pt>
                      <c:pt idx="1">
                        <c:v>3.7801968019680197</c:v>
                      </c:pt>
                      <c:pt idx="2">
                        <c:v>4.752604166666667</c:v>
                      </c:pt>
                      <c:pt idx="3">
                        <c:v>4.5640630352860567</c:v>
                      </c:pt>
                    </c:numCache>
                  </c:numRef>
                </c:val>
                <c:smooth val="0"/>
                <c:extLst xmlns:c15="http://schemas.microsoft.com/office/drawing/2012/chart">
                  <c:ext xmlns:c16="http://schemas.microsoft.com/office/drawing/2014/chart" uri="{C3380CC4-5D6E-409C-BE32-E72D297353CC}">
                    <c16:uniqueId val="{00000007-1CF9-49B7-8607-6BECC432376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DT!$B$5</c15:sqref>
                        </c15:formulaRef>
                      </c:ext>
                    </c:extLst>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DT!$C$5:$F$5</c15:sqref>
                        </c15:formulaRef>
                      </c:ext>
                    </c:extLst>
                    <c:numCache>
                      <c:formatCode>0.00</c:formatCode>
                      <c:ptCount val="4"/>
                      <c:pt idx="0">
                        <c:v>2.1909323116219666</c:v>
                      </c:pt>
                      <c:pt idx="1">
                        <c:v>3.3130769230769226</c:v>
                      </c:pt>
                      <c:pt idx="2">
                        <c:v>4.7337196467991163</c:v>
                      </c:pt>
                      <c:pt idx="3">
                        <c:v>3.0753027909426014</c:v>
                      </c:pt>
                    </c:numCache>
                  </c:numRef>
                </c:val>
                <c:smooth val="0"/>
                <c:extLst xmlns:c15="http://schemas.microsoft.com/office/drawing/2012/chart">
                  <c:ext xmlns:c16="http://schemas.microsoft.com/office/drawing/2014/chart" uri="{C3380CC4-5D6E-409C-BE32-E72D297353CC}">
                    <c16:uniqueId val="{00000008-1CF9-49B7-8607-6BECC432376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DT!$B$12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DT!$C$12:$F$12</c15:sqref>
                        </c15:formulaRef>
                      </c:ext>
                    </c:extLst>
                    <c:numCache>
                      <c:formatCode>0.00</c:formatCode>
                      <c:ptCount val="4"/>
                      <c:pt idx="0">
                        <c:v>7.6137719298245612</c:v>
                      </c:pt>
                      <c:pt idx="1">
                        <c:v>7.3464272353161242</c:v>
                      </c:pt>
                      <c:pt idx="2">
                        <c:v>8.5406057098765427</c:v>
                      </c:pt>
                      <c:pt idx="3">
                        <c:v>6.6901265822784808</c:v>
                      </c:pt>
                    </c:numCache>
                  </c:numRef>
                </c:val>
                <c:smooth val="0"/>
                <c:extLst xmlns:c15="http://schemas.microsoft.com/office/drawing/2012/chart">
                  <c:ext xmlns:c16="http://schemas.microsoft.com/office/drawing/2014/chart" uri="{C3380CC4-5D6E-409C-BE32-E72D297353CC}">
                    <c16:uniqueId val="{00000009-1CF9-49B7-8607-6BECC432376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DT!$B$13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DT!$C$13:$F$13</c15:sqref>
                        </c15:formulaRef>
                      </c:ext>
                    </c:extLst>
                    <c:numCache>
                      <c:formatCode>0.00</c:formatCode>
                      <c:ptCount val="4"/>
                      <c:pt idx="0">
                        <c:v>5.9647884641027105</c:v>
                      </c:pt>
                      <c:pt idx="1">
                        <c:v>8.9823272211157654</c:v>
                      </c:pt>
                      <c:pt idx="2">
                        <c:v>10.904401206203334</c:v>
                      </c:pt>
                      <c:pt idx="3">
                        <c:v>14.901710040881445</c:v>
                      </c:pt>
                    </c:numCache>
                  </c:numRef>
                </c:val>
                <c:smooth val="0"/>
                <c:extLst xmlns:c15="http://schemas.microsoft.com/office/drawing/2012/chart">
                  <c:ext xmlns:c16="http://schemas.microsoft.com/office/drawing/2014/chart" uri="{C3380CC4-5D6E-409C-BE32-E72D297353CC}">
                    <c16:uniqueId val="{0000000A-1CF9-49B7-8607-6BECC432376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DT!$B$14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DT!$C$14:$F$14</c15:sqref>
                        </c15:formulaRef>
                      </c:ext>
                    </c:extLst>
                    <c:numCache>
                      <c:formatCode>0.00</c:formatCode>
                      <c:ptCount val="4"/>
                      <c:pt idx="0">
                        <c:v>5.7458710562414268</c:v>
                      </c:pt>
                      <c:pt idx="1">
                        <c:v>6.7439258708317835</c:v>
                      </c:pt>
                      <c:pt idx="2">
                        <c:v>8.1279858221605785</c:v>
                      </c:pt>
                      <c:pt idx="3">
                        <c:v>7.2756440099317201</c:v>
                      </c:pt>
                    </c:numCache>
                  </c:numRef>
                </c:val>
                <c:smooth val="0"/>
                <c:extLst xmlns:c15="http://schemas.microsoft.com/office/drawing/2012/chart">
                  <c:ext xmlns:c16="http://schemas.microsoft.com/office/drawing/2014/chart" uri="{C3380CC4-5D6E-409C-BE32-E72D297353CC}">
                    <c16:uniqueId val="{0000000B-1CF9-49B7-8607-6BECC4323766}"/>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DT!$B$15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DT!$C$15:$F$15</c15:sqref>
                        </c15:formulaRef>
                      </c:ext>
                    </c:extLst>
                    <c:numCache>
                      <c:formatCode>0.00</c:formatCode>
                      <c:ptCount val="4"/>
                      <c:pt idx="0">
                        <c:v>3.6177672334255964</c:v>
                      </c:pt>
                      <c:pt idx="1">
                        <c:v>3.9373021132464472</c:v>
                      </c:pt>
                      <c:pt idx="2">
                        <c:v>3.9652207893708478</c:v>
                      </c:pt>
                      <c:pt idx="3">
                        <c:v>4.3707541738629816</c:v>
                      </c:pt>
                    </c:numCache>
                  </c:numRef>
                </c:val>
                <c:smooth val="0"/>
                <c:extLst xmlns:c15="http://schemas.microsoft.com/office/drawing/2012/chart">
                  <c:ext xmlns:c16="http://schemas.microsoft.com/office/drawing/2014/chart" uri="{C3380CC4-5D6E-409C-BE32-E72D297353CC}">
                    <c16:uniqueId val="{0000000C-1CF9-49B7-8607-6BECC432376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DT!$B$16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DT!$C$16:$F$16</c15:sqref>
                        </c15:formulaRef>
                      </c:ext>
                    </c:extLst>
                    <c:numCache>
                      <c:formatCode>0.00</c:formatCode>
                      <c:ptCount val="4"/>
                      <c:pt idx="0">
                        <c:v>3.7930246497340225</c:v>
                      </c:pt>
                      <c:pt idx="1">
                        <c:v>4.089484908136483</c:v>
                      </c:pt>
                      <c:pt idx="2">
                        <c:v>4.3014835419564204</c:v>
                      </c:pt>
                      <c:pt idx="3">
                        <c:v>3.7735990410548395</c:v>
                      </c:pt>
                    </c:numCache>
                  </c:numRef>
                </c:val>
                <c:smooth val="0"/>
                <c:extLst xmlns:c15="http://schemas.microsoft.com/office/drawing/2012/chart">
                  <c:ext xmlns:c16="http://schemas.microsoft.com/office/drawing/2014/chart" uri="{C3380CC4-5D6E-409C-BE32-E72D297353CC}">
                    <c16:uniqueId val="{0000000D-1CF9-49B7-8607-6BECC4323766}"/>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DT!$B$17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DT!$C$17:$F$17</c15:sqref>
                        </c15:formulaRef>
                      </c:ext>
                    </c:extLst>
                    <c:numCache>
                      <c:formatCode>0.00</c:formatCode>
                      <c:ptCount val="4"/>
                      <c:pt idx="0">
                        <c:v>5.082256856688196</c:v>
                      </c:pt>
                      <c:pt idx="1">
                        <c:v>5.3251466275659824</c:v>
                      </c:pt>
                      <c:pt idx="2">
                        <c:v>5.0954749679075739</c:v>
                      </c:pt>
                      <c:pt idx="3">
                        <c:v>6.3482232232232239</c:v>
                      </c:pt>
                    </c:numCache>
                  </c:numRef>
                </c:val>
                <c:smooth val="0"/>
                <c:extLst xmlns:c15="http://schemas.microsoft.com/office/drawing/2012/chart">
                  <c:ext xmlns:c16="http://schemas.microsoft.com/office/drawing/2014/chart" uri="{C3380CC4-5D6E-409C-BE32-E72D297353CC}">
                    <c16:uniqueId val="{0000000E-1CF9-49B7-8607-6BECC4323766}"/>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DT!$B$18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DT!$C$18:$F$18</c15:sqref>
                        </c15:formulaRef>
                      </c:ext>
                    </c:extLst>
                    <c:numCache>
                      <c:formatCode>0.00</c:formatCode>
                      <c:ptCount val="4"/>
                      <c:pt idx="0">
                        <c:v>4.1697965571205007</c:v>
                      </c:pt>
                      <c:pt idx="1">
                        <c:v>5.0764367816091953</c:v>
                      </c:pt>
                      <c:pt idx="2">
                        <c:v>5.4361702127659575</c:v>
                      </c:pt>
                      <c:pt idx="3">
                        <c:v>4.7122435897435899</c:v>
                      </c:pt>
                    </c:numCache>
                  </c:numRef>
                </c:val>
                <c:smooth val="0"/>
                <c:extLst xmlns:c15="http://schemas.microsoft.com/office/drawing/2012/chart">
                  <c:ext xmlns:c16="http://schemas.microsoft.com/office/drawing/2014/chart" uri="{C3380CC4-5D6E-409C-BE32-E72D297353CC}">
                    <c16:uniqueId val="{0000000F-1CF9-49B7-8607-6BECC432376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DT!$B$19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DT!$C$19:$F$19</c15:sqref>
                        </c15:formulaRef>
                      </c:ext>
                    </c:extLst>
                    <c:numCache>
                      <c:formatCode>0.00</c:formatCode>
                      <c:ptCount val="4"/>
                      <c:pt idx="0">
                        <c:v>5.4256756756756763</c:v>
                      </c:pt>
                      <c:pt idx="1">
                        <c:v>5.0427248043443544</c:v>
                      </c:pt>
                      <c:pt idx="2">
                        <c:v>5.9981098510117858</c:v>
                      </c:pt>
                      <c:pt idx="3">
                        <c:v>4.4660474055092889</c:v>
                      </c:pt>
                    </c:numCache>
                  </c:numRef>
                </c:val>
                <c:smooth val="0"/>
                <c:extLst xmlns:c15="http://schemas.microsoft.com/office/drawing/2012/chart">
                  <c:ext xmlns:c16="http://schemas.microsoft.com/office/drawing/2014/chart" uri="{C3380CC4-5D6E-409C-BE32-E72D297353CC}">
                    <c16:uniqueId val="{00000010-1CF9-49B7-8607-6BECC4323766}"/>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Saņ.1T!$C$1</c:f>
          <c:strCache>
            <c:ptCount val="1"/>
            <c:pt idx="0">
              <c:v>Saņemtās lietas uz 1 tiesnesi</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9"/>
          <c:order val="9"/>
          <c:tx>
            <c:strRef>
              <c:f>Saņ.1T!$B$12</c:f>
              <c:strCache>
                <c:ptCount val="1"/>
                <c:pt idx="0">
                  <c:v>Administratīvā rajona tiesa</c:v>
                </c:pt>
              </c:strCache>
            </c:strRef>
          </c:tx>
          <c:spPr>
            <a:ln w="28575" cap="rnd">
              <a:solidFill>
                <a:schemeClr val="accent4">
                  <a:lumMod val="60000"/>
                </a:schemeClr>
              </a:solidFill>
              <a:round/>
            </a:ln>
            <a:effectLst/>
          </c:spPr>
          <c:marker>
            <c:symbol val="none"/>
          </c:marker>
          <c:cat>
            <c:numRef>
              <c:f>Saņ.1T!$C$2:$F$2</c:f>
              <c:numCache>
                <c:formatCode>General</c:formatCode>
                <c:ptCount val="4"/>
                <c:pt idx="0">
                  <c:v>2019</c:v>
                </c:pt>
                <c:pt idx="1">
                  <c:v>2020</c:v>
                </c:pt>
                <c:pt idx="2">
                  <c:v>2021</c:v>
                </c:pt>
                <c:pt idx="3">
                  <c:v>2022</c:v>
                </c:pt>
              </c:numCache>
            </c:numRef>
          </c:cat>
          <c:val>
            <c:numRef>
              <c:f>Saņ.1T!$C$12:$F$12</c:f>
              <c:numCache>
                <c:formatCode>0.00</c:formatCode>
                <c:ptCount val="4"/>
                <c:pt idx="0">
                  <c:v>49.837837837837839</c:v>
                </c:pt>
                <c:pt idx="1">
                  <c:v>42.794871794871796</c:v>
                </c:pt>
                <c:pt idx="2">
                  <c:v>46.625</c:v>
                </c:pt>
                <c:pt idx="3">
                  <c:v>48.631578947368418</c:v>
                </c:pt>
              </c:numCache>
            </c:numRef>
          </c:val>
          <c:smooth val="0"/>
          <c:extLst>
            <c:ext xmlns:c16="http://schemas.microsoft.com/office/drawing/2014/chart" uri="{C3380CC4-5D6E-409C-BE32-E72D297353CC}">
              <c16:uniqueId val="{00000000-40A5-48C8-BB1E-A7FA791A48B2}"/>
            </c:ext>
          </c:extLst>
        </c:ser>
        <c:ser>
          <c:idx val="10"/>
          <c:order val="10"/>
          <c:tx>
            <c:strRef>
              <c:f>Saņ.1T!$B$13</c:f>
              <c:strCache>
                <c:ptCount val="1"/>
                <c:pt idx="0">
                  <c:v>Rīgas pilsētas tiesa (nesk. ZG)</c:v>
                </c:pt>
              </c:strCache>
            </c:strRef>
          </c:tx>
          <c:spPr>
            <a:ln w="28575" cap="rnd">
              <a:solidFill>
                <a:schemeClr val="accent5">
                  <a:lumMod val="60000"/>
                </a:schemeClr>
              </a:solidFill>
              <a:round/>
            </a:ln>
            <a:effectLst/>
          </c:spPr>
          <c:marker>
            <c:symbol val="none"/>
          </c:marker>
          <c:cat>
            <c:numRef>
              <c:f>Saņ.1T!$C$2:$F$2</c:f>
              <c:numCache>
                <c:formatCode>General</c:formatCode>
                <c:ptCount val="4"/>
                <c:pt idx="0">
                  <c:v>2019</c:v>
                </c:pt>
                <c:pt idx="1">
                  <c:v>2020</c:v>
                </c:pt>
                <c:pt idx="2">
                  <c:v>2021</c:v>
                </c:pt>
                <c:pt idx="3">
                  <c:v>2022</c:v>
                </c:pt>
              </c:numCache>
            </c:numRef>
          </c:cat>
          <c:val>
            <c:numRef>
              <c:f>Saņ.1T!$C$13:$F$13</c:f>
              <c:numCache>
                <c:formatCode>0.00</c:formatCode>
                <c:ptCount val="4"/>
                <c:pt idx="0">
                  <c:v>168.90721649484536</c:v>
                </c:pt>
                <c:pt idx="1">
                  <c:v>169.01010101010101</c:v>
                </c:pt>
                <c:pt idx="2">
                  <c:v>164.85263157894738</c:v>
                </c:pt>
                <c:pt idx="3">
                  <c:v>183.69148936170214</c:v>
                </c:pt>
              </c:numCache>
            </c:numRef>
          </c:val>
          <c:smooth val="0"/>
          <c:extLst>
            <c:ext xmlns:c16="http://schemas.microsoft.com/office/drawing/2014/chart" uri="{C3380CC4-5D6E-409C-BE32-E72D297353CC}">
              <c16:uniqueId val="{00000001-40A5-48C8-BB1E-A7FA791A48B2}"/>
            </c:ext>
          </c:extLst>
        </c:ser>
        <c:ser>
          <c:idx val="11"/>
          <c:order val="11"/>
          <c:tx>
            <c:strRef>
              <c:f>Saņ.1T!$B$14</c:f>
              <c:strCache>
                <c:ptCount val="1"/>
                <c:pt idx="0">
                  <c:v>Rīgas rajona tiesa  (nesk. ZG)</c:v>
                </c:pt>
              </c:strCache>
            </c:strRef>
          </c:tx>
          <c:spPr>
            <a:ln w="28575" cap="rnd">
              <a:solidFill>
                <a:schemeClr val="accent6">
                  <a:lumMod val="60000"/>
                </a:schemeClr>
              </a:solidFill>
              <a:round/>
            </a:ln>
            <a:effectLst/>
          </c:spPr>
          <c:marker>
            <c:symbol val="none"/>
          </c:marker>
          <c:cat>
            <c:numRef>
              <c:f>Saņ.1T!$C$2:$F$2</c:f>
              <c:numCache>
                <c:formatCode>General</c:formatCode>
                <c:ptCount val="4"/>
                <c:pt idx="0">
                  <c:v>2019</c:v>
                </c:pt>
                <c:pt idx="1">
                  <c:v>2020</c:v>
                </c:pt>
                <c:pt idx="2">
                  <c:v>2021</c:v>
                </c:pt>
                <c:pt idx="3">
                  <c:v>2022</c:v>
                </c:pt>
              </c:numCache>
            </c:numRef>
          </c:cat>
          <c:val>
            <c:numRef>
              <c:f>Saņ.1T!$C$14:$F$14</c:f>
              <c:numCache>
                <c:formatCode>0.00</c:formatCode>
                <c:ptCount val="4"/>
                <c:pt idx="0">
                  <c:v>218.10344827586206</c:v>
                </c:pt>
                <c:pt idx="1">
                  <c:v>182.9</c:v>
                </c:pt>
                <c:pt idx="2">
                  <c:v>146.0344827586207</c:v>
                </c:pt>
                <c:pt idx="3">
                  <c:v>132.5</c:v>
                </c:pt>
              </c:numCache>
            </c:numRef>
          </c:val>
          <c:smooth val="0"/>
          <c:extLst>
            <c:ext xmlns:c16="http://schemas.microsoft.com/office/drawing/2014/chart" uri="{C3380CC4-5D6E-409C-BE32-E72D297353CC}">
              <c16:uniqueId val="{00000002-40A5-48C8-BB1E-A7FA791A48B2}"/>
            </c:ext>
          </c:extLst>
        </c:ser>
        <c:ser>
          <c:idx val="12"/>
          <c:order val="12"/>
          <c:tx>
            <c:strRef>
              <c:f>Saņ.1T!$B$15</c:f>
              <c:strCache>
                <c:ptCount val="1"/>
                <c:pt idx="0">
                  <c:v>Kurzemes rajona tiesa (nesk. ZG)</c:v>
                </c:pt>
              </c:strCache>
            </c:strRef>
          </c:tx>
          <c:spPr>
            <a:ln w="28575" cap="rnd">
              <a:solidFill>
                <a:schemeClr val="accent1">
                  <a:lumMod val="80000"/>
                  <a:lumOff val="20000"/>
                </a:schemeClr>
              </a:solidFill>
              <a:round/>
            </a:ln>
            <a:effectLst/>
          </c:spPr>
          <c:marker>
            <c:symbol val="none"/>
          </c:marker>
          <c:cat>
            <c:numRef>
              <c:f>Saņ.1T!$C$2:$F$2</c:f>
              <c:numCache>
                <c:formatCode>General</c:formatCode>
                <c:ptCount val="4"/>
                <c:pt idx="0">
                  <c:v>2019</c:v>
                </c:pt>
                <c:pt idx="1">
                  <c:v>2020</c:v>
                </c:pt>
                <c:pt idx="2">
                  <c:v>2021</c:v>
                </c:pt>
                <c:pt idx="3">
                  <c:v>2022</c:v>
                </c:pt>
              </c:numCache>
            </c:numRef>
          </c:cat>
          <c:val>
            <c:numRef>
              <c:f>Saņ.1T!$C$15:$F$15</c:f>
              <c:numCache>
                <c:formatCode>0.00</c:formatCode>
                <c:ptCount val="4"/>
                <c:pt idx="0">
                  <c:v>151.8235294117647</c:v>
                </c:pt>
                <c:pt idx="1">
                  <c:v>136</c:v>
                </c:pt>
                <c:pt idx="2">
                  <c:v>135.16129032258064</c:v>
                </c:pt>
                <c:pt idx="3">
                  <c:v>132.87096774193549</c:v>
                </c:pt>
              </c:numCache>
            </c:numRef>
          </c:val>
          <c:smooth val="0"/>
          <c:extLst>
            <c:ext xmlns:c16="http://schemas.microsoft.com/office/drawing/2014/chart" uri="{C3380CC4-5D6E-409C-BE32-E72D297353CC}">
              <c16:uniqueId val="{00000003-40A5-48C8-BB1E-A7FA791A48B2}"/>
            </c:ext>
          </c:extLst>
        </c:ser>
        <c:ser>
          <c:idx val="13"/>
          <c:order val="13"/>
          <c:tx>
            <c:strRef>
              <c:f>Saņ.1T!$B$16</c:f>
              <c:strCache>
                <c:ptCount val="1"/>
                <c:pt idx="0">
                  <c:v>Vidzemes rajona tiesa  (nesk. ZG)</c:v>
                </c:pt>
              </c:strCache>
            </c:strRef>
          </c:tx>
          <c:spPr>
            <a:ln w="28575" cap="rnd">
              <a:solidFill>
                <a:schemeClr val="accent2">
                  <a:lumMod val="80000"/>
                  <a:lumOff val="20000"/>
                </a:schemeClr>
              </a:solidFill>
              <a:round/>
            </a:ln>
            <a:effectLst/>
          </c:spPr>
          <c:marker>
            <c:symbol val="none"/>
          </c:marker>
          <c:cat>
            <c:numRef>
              <c:f>Saņ.1T!$C$2:$F$2</c:f>
              <c:numCache>
                <c:formatCode>General</c:formatCode>
                <c:ptCount val="4"/>
                <c:pt idx="0">
                  <c:v>2019</c:v>
                </c:pt>
                <c:pt idx="1">
                  <c:v>2020</c:v>
                </c:pt>
                <c:pt idx="2">
                  <c:v>2021</c:v>
                </c:pt>
                <c:pt idx="3">
                  <c:v>2022</c:v>
                </c:pt>
              </c:numCache>
            </c:numRef>
          </c:cat>
          <c:val>
            <c:numRef>
              <c:f>Saņ.1T!$C$16:$F$16</c:f>
              <c:numCache>
                <c:formatCode>0.00</c:formatCode>
                <c:ptCount val="4"/>
                <c:pt idx="0">
                  <c:v>160</c:v>
                </c:pt>
                <c:pt idx="1">
                  <c:v>139.41379310344828</c:v>
                </c:pt>
                <c:pt idx="2">
                  <c:v>129.62962962962962</c:v>
                </c:pt>
                <c:pt idx="3">
                  <c:v>119.26923076923077</c:v>
                </c:pt>
              </c:numCache>
            </c:numRef>
          </c:val>
          <c:smooth val="0"/>
          <c:extLst>
            <c:ext xmlns:c16="http://schemas.microsoft.com/office/drawing/2014/chart" uri="{C3380CC4-5D6E-409C-BE32-E72D297353CC}">
              <c16:uniqueId val="{00000004-40A5-48C8-BB1E-A7FA791A48B2}"/>
            </c:ext>
          </c:extLst>
        </c:ser>
        <c:ser>
          <c:idx val="14"/>
          <c:order val="14"/>
          <c:tx>
            <c:strRef>
              <c:f>Saņ.1T!$B$17</c:f>
              <c:strCache>
                <c:ptCount val="1"/>
                <c:pt idx="0">
                  <c:v>Zemgales rajona tiesa  (nesk.ZG)</c:v>
                </c:pt>
              </c:strCache>
            </c:strRef>
          </c:tx>
          <c:spPr>
            <a:ln w="28575" cap="rnd">
              <a:solidFill>
                <a:schemeClr val="accent3">
                  <a:lumMod val="80000"/>
                  <a:lumOff val="20000"/>
                </a:schemeClr>
              </a:solidFill>
              <a:round/>
            </a:ln>
            <a:effectLst/>
          </c:spPr>
          <c:marker>
            <c:symbol val="none"/>
          </c:marker>
          <c:cat>
            <c:numRef>
              <c:f>Saņ.1T!$C$2:$F$2</c:f>
              <c:numCache>
                <c:formatCode>General</c:formatCode>
                <c:ptCount val="4"/>
                <c:pt idx="0">
                  <c:v>2019</c:v>
                </c:pt>
                <c:pt idx="1">
                  <c:v>2020</c:v>
                </c:pt>
                <c:pt idx="2">
                  <c:v>2021</c:v>
                </c:pt>
                <c:pt idx="3">
                  <c:v>2022</c:v>
                </c:pt>
              </c:numCache>
            </c:numRef>
          </c:cat>
          <c:val>
            <c:numRef>
              <c:f>Saņ.1T!$C$17:$F$17</c:f>
              <c:numCache>
                <c:formatCode>0.00</c:formatCode>
                <c:ptCount val="4"/>
                <c:pt idx="0">
                  <c:v>150.36734693877551</c:v>
                </c:pt>
                <c:pt idx="1">
                  <c:v>139.38775510204081</c:v>
                </c:pt>
                <c:pt idx="2">
                  <c:v>122.02083333333333</c:v>
                </c:pt>
                <c:pt idx="3">
                  <c:v>116.97872340425532</c:v>
                </c:pt>
              </c:numCache>
            </c:numRef>
          </c:val>
          <c:smooth val="0"/>
          <c:extLst>
            <c:ext xmlns:c16="http://schemas.microsoft.com/office/drawing/2014/chart" uri="{C3380CC4-5D6E-409C-BE32-E72D297353CC}">
              <c16:uniqueId val="{00000005-40A5-48C8-BB1E-A7FA791A48B2}"/>
            </c:ext>
          </c:extLst>
        </c:ser>
        <c:ser>
          <c:idx val="15"/>
          <c:order val="15"/>
          <c:tx>
            <c:strRef>
              <c:f>Saņ.1T!$B$18</c:f>
              <c:strCache>
                <c:ptCount val="1"/>
                <c:pt idx="0">
                  <c:v>Daugavpils tiesa  (nesk. ZG)</c:v>
                </c:pt>
              </c:strCache>
            </c:strRef>
          </c:tx>
          <c:spPr>
            <a:ln w="28575" cap="rnd">
              <a:solidFill>
                <a:schemeClr val="accent4">
                  <a:lumMod val="80000"/>
                  <a:lumOff val="20000"/>
                </a:schemeClr>
              </a:solidFill>
              <a:round/>
            </a:ln>
            <a:effectLst/>
          </c:spPr>
          <c:marker>
            <c:symbol val="none"/>
          </c:marker>
          <c:cat>
            <c:numRef>
              <c:f>Saņ.1T!$C$2:$F$2</c:f>
              <c:numCache>
                <c:formatCode>General</c:formatCode>
                <c:ptCount val="4"/>
                <c:pt idx="0">
                  <c:v>2019</c:v>
                </c:pt>
                <c:pt idx="1">
                  <c:v>2020</c:v>
                </c:pt>
                <c:pt idx="2">
                  <c:v>2021</c:v>
                </c:pt>
                <c:pt idx="3">
                  <c:v>2022</c:v>
                </c:pt>
              </c:numCache>
            </c:numRef>
          </c:cat>
          <c:val>
            <c:numRef>
              <c:f>Saņ.1T!$C$18:$F$18</c:f>
              <c:numCache>
                <c:formatCode>0.00</c:formatCode>
                <c:ptCount val="4"/>
                <c:pt idx="0">
                  <c:v>167.85</c:v>
                </c:pt>
                <c:pt idx="1">
                  <c:v>140.0952380952381</c:v>
                </c:pt>
                <c:pt idx="2">
                  <c:v>136.73684210526315</c:v>
                </c:pt>
                <c:pt idx="3">
                  <c:v>143</c:v>
                </c:pt>
              </c:numCache>
            </c:numRef>
          </c:val>
          <c:smooth val="0"/>
          <c:extLst>
            <c:ext xmlns:c16="http://schemas.microsoft.com/office/drawing/2014/chart" uri="{C3380CC4-5D6E-409C-BE32-E72D297353CC}">
              <c16:uniqueId val="{00000006-40A5-48C8-BB1E-A7FA791A48B2}"/>
            </c:ext>
          </c:extLst>
        </c:ser>
        <c:ser>
          <c:idx val="16"/>
          <c:order val="16"/>
          <c:tx>
            <c:strRef>
              <c:f>Saņ.1T!$B$19</c:f>
              <c:strCache>
                <c:ptCount val="1"/>
                <c:pt idx="0">
                  <c:v>Rēzeknes tiesa (nesk. ZG)</c:v>
                </c:pt>
              </c:strCache>
            </c:strRef>
          </c:tx>
          <c:spPr>
            <a:ln w="28575" cap="rnd">
              <a:solidFill>
                <a:schemeClr val="accent5">
                  <a:lumMod val="80000"/>
                  <a:lumOff val="20000"/>
                </a:schemeClr>
              </a:solidFill>
              <a:round/>
            </a:ln>
            <a:effectLst/>
          </c:spPr>
          <c:marker>
            <c:symbol val="none"/>
          </c:marker>
          <c:cat>
            <c:numRef>
              <c:f>Saņ.1T!$C$2:$F$2</c:f>
              <c:numCache>
                <c:formatCode>General</c:formatCode>
                <c:ptCount val="4"/>
                <c:pt idx="0">
                  <c:v>2019</c:v>
                </c:pt>
                <c:pt idx="1">
                  <c:v>2020</c:v>
                </c:pt>
                <c:pt idx="2">
                  <c:v>2021</c:v>
                </c:pt>
                <c:pt idx="3">
                  <c:v>2022</c:v>
                </c:pt>
              </c:numCache>
            </c:numRef>
          </c:cat>
          <c:val>
            <c:numRef>
              <c:f>Saņ.1T!$C$19:$F$19</c:f>
              <c:numCache>
                <c:formatCode>0.00</c:formatCode>
                <c:ptCount val="4"/>
                <c:pt idx="0">
                  <c:v>148.85714285714286</c:v>
                </c:pt>
                <c:pt idx="1">
                  <c:v>158.53846153846155</c:v>
                </c:pt>
                <c:pt idx="2">
                  <c:v>98.071428571428569</c:v>
                </c:pt>
                <c:pt idx="3">
                  <c:v>107.30769230769231</c:v>
                </c:pt>
              </c:numCache>
            </c:numRef>
          </c:val>
          <c:smooth val="0"/>
          <c:extLst>
            <c:ext xmlns:c16="http://schemas.microsoft.com/office/drawing/2014/chart" uri="{C3380CC4-5D6E-409C-BE32-E72D297353CC}">
              <c16:uniqueId val="{00000007-40A5-48C8-BB1E-A7FA791A48B2}"/>
            </c:ext>
          </c:extLst>
        </c:ser>
        <c:dLbls>
          <c:showLegendKey val="0"/>
          <c:showVal val="0"/>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Saņ.1T!$B$3</c15:sqref>
                        </c15:formulaRef>
                      </c:ext>
                    </c:extLst>
                    <c:strCache>
                      <c:ptCount val="1"/>
                      <c:pt idx="0">
                        <c:v>Senāts (ALD)</c:v>
                      </c:pt>
                    </c:strCache>
                  </c:strRef>
                </c:tx>
                <c:spPr>
                  <a:ln w="28575" cap="rnd">
                    <a:solidFill>
                      <a:schemeClr val="accent1"/>
                    </a:solidFill>
                    <a:round/>
                  </a:ln>
                  <a:effectLst/>
                </c:spPr>
                <c:marker>
                  <c:symbol val="none"/>
                </c:marker>
                <c:cat>
                  <c:numRef>
                    <c:extLst>
                      <c:ex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Saņ.1T!$C$3:$F$3</c15:sqref>
                        </c15:formulaRef>
                      </c:ext>
                    </c:extLst>
                    <c:numCache>
                      <c:formatCode>0.00</c:formatCode>
                      <c:ptCount val="4"/>
                      <c:pt idx="0">
                        <c:v>76.727272727272734</c:v>
                      </c:pt>
                      <c:pt idx="1">
                        <c:v>75.090909090909093</c:v>
                      </c:pt>
                      <c:pt idx="2">
                        <c:v>54.307692307692307</c:v>
                      </c:pt>
                      <c:pt idx="3">
                        <c:v>57.272727272727273</c:v>
                      </c:pt>
                    </c:numCache>
                  </c:numRef>
                </c:val>
                <c:smooth val="0"/>
                <c:extLst>
                  <c:ext xmlns:c16="http://schemas.microsoft.com/office/drawing/2014/chart" uri="{C3380CC4-5D6E-409C-BE32-E72D297353CC}">
                    <c16:uniqueId val="{00000008-40A5-48C8-BB1E-A7FA791A48B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Saņ.1T!$B$4</c15:sqref>
                        </c15:formulaRef>
                      </c:ext>
                    </c:extLst>
                    <c:strCache>
                      <c:ptCount val="1"/>
                      <c:pt idx="0">
                        <c:v>Senāts (CLD)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Saņ.1T!$C$4:$F$4</c15:sqref>
                        </c15:formulaRef>
                      </c:ext>
                    </c:extLst>
                    <c:numCache>
                      <c:formatCode>0.00</c:formatCode>
                      <c:ptCount val="4"/>
                      <c:pt idx="0">
                        <c:v>72.75</c:v>
                      </c:pt>
                      <c:pt idx="1">
                        <c:v>80.5</c:v>
                      </c:pt>
                      <c:pt idx="2">
                        <c:v>78</c:v>
                      </c:pt>
                      <c:pt idx="3">
                        <c:v>70.230769230769226</c:v>
                      </c:pt>
                    </c:numCache>
                  </c:numRef>
                </c:val>
                <c:smooth val="0"/>
                <c:extLst xmlns:c15="http://schemas.microsoft.com/office/drawing/2012/chart">
                  <c:ext xmlns:c16="http://schemas.microsoft.com/office/drawing/2014/chart" uri="{C3380CC4-5D6E-409C-BE32-E72D297353CC}">
                    <c16:uniqueId val="{00000009-40A5-48C8-BB1E-A7FA791A48B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Saņ.1T!$B$5</c15:sqref>
                        </c15:formulaRef>
                      </c:ext>
                    </c:extLst>
                    <c:strCache>
                      <c:ptCount val="1"/>
                      <c:pt idx="0">
                        <c:v>Senāts (KLD)</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Saņ.1T!$C$5:$F$5</c15:sqref>
                        </c15:formulaRef>
                      </c:ext>
                    </c:extLst>
                    <c:numCache>
                      <c:formatCode>0.00</c:formatCode>
                      <c:ptCount val="4"/>
                      <c:pt idx="0">
                        <c:v>127.33333333333333</c:v>
                      </c:pt>
                      <c:pt idx="1">
                        <c:v>85.75</c:v>
                      </c:pt>
                      <c:pt idx="2">
                        <c:v>82.75</c:v>
                      </c:pt>
                      <c:pt idx="3">
                        <c:v>62</c:v>
                      </c:pt>
                    </c:numCache>
                  </c:numRef>
                </c:val>
                <c:smooth val="0"/>
                <c:extLst xmlns:c15="http://schemas.microsoft.com/office/drawing/2012/chart">
                  <c:ext xmlns:c16="http://schemas.microsoft.com/office/drawing/2014/chart" uri="{C3380CC4-5D6E-409C-BE32-E72D297353CC}">
                    <c16:uniqueId val="{0000000A-40A5-48C8-BB1E-A7FA791A48B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Saņ.1T!$B$6</c15:sqref>
                        </c15:formulaRef>
                      </c:ext>
                    </c:extLst>
                    <c:strCache>
                      <c:ptCount val="1"/>
                      <c:pt idx="0">
                        <c:v>Administratīvā apgabaltiesa</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Saņ.1T!$C$6:$F$6</c15:sqref>
                        </c15:formulaRef>
                      </c:ext>
                    </c:extLst>
                    <c:numCache>
                      <c:formatCode>0.00</c:formatCode>
                      <c:ptCount val="4"/>
                      <c:pt idx="0">
                        <c:v>50.727272727272727</c:v>
                      </c:pt>
                      <c:pt idx="1">
                        <c:v>41.18181818181818</c:v>
                      </c:pt>
                      <c:pt idx="2">
                        <c:v>49.89473684210526</c:v>
                      </c:pt>
                      <c:pt idx="3">
                        <c:v>48.368421052631582</c:v>
                      </c:pt>
                    </c:numCache>
                  </c:numRef>
                </c:val>
                <c:smooth val="0"/>
                <c:extLst xmlns:c15="http://schemas.microsoft.com/office/drawing/2012/chart">
                  <c:ext xmlns:c16="http://schemas.microsoft.com/office/drawing/2014/chart" uri="{C3380CC4-5D6E-409C-BE32-E72D297353CC}">
                    <c16:uniqueId val="{0000000B-40A5-48C8-BB1E-A7FA791A48B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Saņ.1T!$B$7</c15:sqref>
                        </c15:formulaRef>
                      </c:ext>
                    </c:extLst>
                    <c:strCache>
                      <c:ptCount val="1"/>
                      <c:pt idx="0">
                        <c:v>Rīgas apgabaltiesa</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Saņ.1T!$C$7:$F$7</c15:sqref>
                        </c15:formulaRef>
                      </c:ext>
                    </c:extLst>
                    <c:numCache>
                      <c:formatCode>0.00</c:formatCode>
                      <c:ptCount val="4"/>
                      <c:pt idx="0">
                        <c:v>73.081967213114751</c:v>
                      </c:pt>
                      <c:pt idx="1">
                        <c:v>69.142857142857139</c:v>
                      </c:pt>
                      <c:pt idx="2">
                        <c:v>68.017543859649123</c:v>
                      </c:pt>
                      <c:pt idx="3">
                        <c:v>69.192982456140356</c:v>
                      </c:pt>
                    </c:numCache>
                  </c:numRef>
                </c:val>
                <c:smooth val="0"/>
                <c:extLst xmlns:c15="http://schemas.microsoft.com/office/drawing/2012/chart">
                  <c:ext xmlns:c16="http://schemas.microsoft.com/office/drawing/2014/chart" uri="{C3380CC4-5D6E-409C-BE32-E72D297353CC}">
                    <c16:uniqueId val="{0000000C-40A5-48C8-BB1E-A7FA791A48B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Saņ.1T!$B$8</c15:sqref>
                        </c15:formulaRef>
                      </c:ext>
                    </c:extLst>
                    <c:strCache>
                      <c:ptCount val="1"/>
                      <c:pt idx="0">
                        <c:v>Latgales apgabaltiesa</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Saņ.1T!$C$8:$F$8</c15:sqref>
                        </c15:formulaRef>
                      </c:ext>
                    </c:extLst>
                    <c:numCache>
                      <c:formatCode>0.00</c:formatCode>
                      <c:ptCount val="4"/>
                      <c:pt idx="0">
                        <c:v>45.615384615384613</c:v>
                      </c:pt>
                      <c:pt idx="1">
                        <c:v>41</c:v>
                      </c:pt>
                      <c:pt idx="2">
                        <c:v>38.692307692307693</c:v>
                      </c:pt>
                      <c:pt idx="3">
                        <c:v>38</c:v>
                      </c:pt>
                    </c:numCache>
                  </c:numRef>
                </c:val>
                <c:smooth val="0"/>
                <c:extLst xmlns:c15="http://schemas.microsoft.com/office/drawing/2012/chart">
                  <c:ext xmlns:c16="http://schemas.microsoft.com/office/drawing/2014/chart" uri="{C3380CC4-5D6E-409C-BE32-E72D297353CC}">
                    <c16:uniqueId val="{0000000D-40A5-48C8-BB1E-A7FA791A48B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Saņ.1T!$B$9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Saņ.1T!$C$9:$F$9</c15:sqref>
                        </c15:formulaRef>
                      </c:ext>
                    </c:extLst>
                    <c:numCache>
                      <c:formatCode>0.00</c:formatCode>
                      <c:ptCount val="4"/>
                      <c:pt idx="0">
                        <c:v>53.230769230769234</c:v>
                      </c:pt>
                      <c:pt idx="1">
                        <c:v>40.92307692307692</c:v>
                      </c:pt>
                      <c:pt idx="2">
                        <c:v>38.92307692307692</c:v>
                      </c:pt>
                      <c:pt idx="3">
                        <c:v>38.25</c:v>
                      </c:pt>
                    </c:numCache>
                  </c:numRef>
                </c:val>
                <c:smooth val="0"/>
                <c:extLst xmlns:c15="http://schemas.microsoft.com/office/drawing/2012/chart">
                  <c:ext xmlns:c16="http://schemas.microsoft.com/office/drawing/2014/chart" uri="{C3380CC4-5D6E-409C-BE32-E72D297353CC}">
                    <c16:uniqueId val="{0000000E-40A5-48C8-BB1E-A7FA791A48B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Saņ.1T!$B$10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Saņ.1T!$C$10:$F$10</c15:sqref>
                        </c15:formulaRef>
                      </c:ext>
                    </c:extLst>
                    <c:numCache>
                      <c:formatCode>0.00</c:formatCode>
                      <c:ptCount val="4"/>
                      <c:pt idx="0">
                        <c:v>38.92307692307692</c:v>
                      </c:pt>
                      <c:pt idx="1">
                        <c:v>37.46153846153846</c:v>
                      </c:pt>
                      <c:pt idx="2">
                        <c:v>34.384615384615387</c:v>
                      </c:pt>
                      <c:pt idx="3">
                        <c:v>33.416666666666664</c:v>
                      </c:pt>
                    </c:numCache>
                  </c:numRef>
                </c:val>
                <c:smooth val="0"/>
                <c:extLst xmlns:c15="http://schemas.microsoft.com/office/drawing/2012/chart">
                  <c:ext xmlns:c16="http://schemas.microsoft.com/office/drawing/2014/chart" uri="{C3380CC4-5D6E-409C-BE32-E72D297353CC}">
                    <c16:uniqueId val="{0000000F-40A5-48C8-BB1E-A7FA791A48B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Saņ.1T!$B$11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Saņ.1T!$C$11:$F$11</c15:sqref>
                        </c15:formulaRef>
                      </c:ext>
                    </c:extLst>
                    <c:numCache>
                      <c:formatCode>0.00</c:formatCode>
                      <c:ptCount val="4"/>
                      <c:pt idx="0">
                        <c:v>54.4</c:v>
                      </c:pt>
                      <c:pt idx="1">
                        <c:v>59</c:v>
                      </c:pt>
                      <c:pt idx="2">
                        <c:v>54.357142857142854</c:v>
                      </c:pt>
                      <c:pt idx="3">
                        <c:v>47.142857142857146</c:v>
                      </c:pt>
                    </c:numCache>
                  </c:numRef>
                </c:val>
                <c:smooth val="0"/>
                <c:extLst xmlns:c15="http://schemas.microsoft.com/office/drawing/2012/chart">
                  <c:ext xmlns:c16="http://schemas.microsoft.com/office/drawing/2014/chart" uri="{C3380CC4-5D6E-409C-BE32-E72D297353CC}">
                    <c16:uniqueId val="{00000010-40A5-48C8-BB1E-A7FA791A48B2}"/>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Izsk.1T!$C$1</c:f>
          <c:strCache>
            <c:ptCount val="1"/>
            <c:pt idx="0">
              <c:v>Izskatītās lietas uz 1 tiesnesi</c:v>
            </c:pt>
          </c:strCache>
        </c:strRef>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lv-LV"/>
        </a:p>
      </c:txPr>
    </c:title>
    <c:autoTitleDeleted val="0"/>
    <c:plotArea>
      <c:layout/>
      <c:lineChart>
        <c:grouping val="standard"/>
        <c:varyColors val="0"/>
        <c:ser>
          <c:idx val="0"/>
          <c:order val="0"/>
          <c:tx>
            <c:strRef>
              <c:f>Izsk.1T!$B$29</c:f>
              <c:strCache>
                <c:ptCount val="1"/>
                <c:pt idx="0">
                  <c:v>Tiesu sistēma (nesk. ZG) ∑</c:v>
                </c:pt>
              </c:strCache>
            </c:strRef>
          </c:tx>
          <c:spPr>
            <a:ln w="25400" cap="rnd">
              <a:solidFill>
                <a:schemeClr val="lt1"/>
              </a:solidFill>
              <a:round/>
            </a:ln>
            <a:effectLst>
              <a:outerShdw dist="25400" dir="2700000" algn="tl" rotWithShape="0">
                <a:schemeClr val="accent2"/>
              </a:outerShdw>
            </a:effectLst>
          </c:spPr>
          <c:marker>
            <c:symbol val="none"/>
          </c:marker>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60000"/>
                          <a:lumOff val="40000"/>
                        </a:schemeClr>
                      </a:solidFill>
                    </a:ln>
                    <a:effectLst/>
                  </c:spPr>
                </c15:leaderLines>
              </c:ext>
            </c:extLst>
          </c:dLbls>
          <c:cat>
            <c:numRef>
              <c:f>Izsk.1T!$C$2:$F$2</c:f>
              <c:numCache>
                <c:formatCode>General</c:formatCode>
                <c:ptCount val="4"/>
                <c:pt idx="0">
                  <c:v>2019</c:v>
                </c:pt>
                <c:pt idx="1">
                  <c:v>2020</c:v>
                </c:pt>
                <c:pt idx="2">
                  <c:v>2021</c:v>
                </c:pt>
                <c:pt idx="3">
                  <c:v>2022</c:v>
                </c:pt>
              </c:numCache>
            </c:numRef>
          </c:cat>
          <c:val>
            <c:numRef>
              <c:f>Izsk.1T!$C$29:$F$29</c:f>
              <c:numCache>
                <c:formatCode>0.00</c:formatCode>
                <c:ptCount val="4"/>
                <c:pt idx="0">
                  <c:v>121.6910229645094</c:v>
                </c:pt>
                <c:pt idx="1">
                  <c:v>110.21920668058455</c:v>
                </c:pt>
                <c:pt idx="2">
                  <c:v>100.53039832285116</c:v>
                </c:pt>
                <c:pt idx="3">
                  <c:v>98.113490364025694</c:v>
                </c:pt>
              </c:numCache>
            </c:numRef>
          </c:val>
          <c:smooth val="0"/>
          <c:extLst>
            <c:ext xmlns:c16="http://schemas.microsoft.com/office/drawing/2014/chart" uri="{C3380CC4-5D6E-409C-BE32-E72D297353CC}">
              <c16:uniqueId val="{00000000-40F3-4E7C-85FB-0D2DB49E85F5}"/>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85353872"/>
        <c:axId val="585350960"/>
      </c:lineChart>
      <c:catAx>
        <c:axId val="58535387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lv-LV"/>
          </a:p>
        </c:txPr>
        <c:crossAx val="585353872"/>
        <c:crosses val="autoZero"/>
        <c:crossBetween val="between"/>
      </c:valAx>
      <c:spPr>
        <a:noFill/>
        <a:ln>
          <a:noFill/>
        </a:ln>
        <a:effectLst/>
      </c:spPr>
    </c:plotArea>
    <c:plotVisOnly val="1"/>
    <c:dispBlanksAs val="gap"/>
    <c:showDLblsOverMax val="0"/>
  </c:chart>
  <c:spPr>
    <a:solidFill>
      <a:schemeClr val="accent2"/>
    </a:solidFill>
    <a:ln w="9525" cap="flat" cmpd="sng" algn="ctr">
      <a:solidFill>
        <a:schemeClr val="lt1">
          <a:lumMod val="85000"/>
        </a:schemeClr>
      </a:solidFill>
      <a:round/>
    </a:ln>
    <a:effectLst/>
  </c:spPr>
  <c:txPr>
    <a:bodyPr/>
    <a:lstStyle/>
    <a:p>
      <a:pPr>
        <a:defRPr/>
      </a:pPr>
      <a:endParaRPr lang="lv-LV"/>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Izsk.1T!$C$1</c:f>
          <c:strCache>
            <c:ptCount val="1"/>
            <c:pt idx="0">
              <c:v>Izskatītās lietas uz 1 tiesnesi</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9"/>
          <c:order val="9"/>
          <c:tx>
            <c:strRef>
              <c:f>Izsk.1T!$B$12</c:f>
              <c:strCache>
                <c:ptCount val="1"/>
                <c:pt idx="0">
                  <c:v>Administratīvā rajona tiesa</c:v>
                </c:pt>
              </c:strCache>
            </c:strRef>
          </c:tx>
          <c:spPr>
            <a:ln w="28575" cap="rnd">
              <a:solidFill>
                <a:schemeClr val="accent4">
                  <a:lumMod val="60000"/>
                </a:schemeClr>
              </a:solidFill>
              <a:round/>
            </a:ln>
            <a:effectLst/>
          </c:spPr>
          <c:marker>
            <c:symbol val="none"/>
          </c:marker>
          <c:cat>
            <c:numRef>
              <c:f>Izsk.1T!$C$2:$F$2</c:f>
              <c:numCache>
                <c:formatCode>General</c:formatCode>
                <c:ptCount val="4"/>
                <c:pt idx="0">
                  <c:v>2019</c:v>
                </c:pt>
                <c:pt idx="1">
                  <c:v>2020</c:v>
                </c:pt>
                <c:pt idx="2">
                  <c:v>2021</c:v>
                </c:pt>
                <c:pt idx="3">
                  <c:v>2022</c:v>
                </c:pt>
              </c:numCache>
            </c:numRef>
          </c:cat>
          <c:val>
            <c:numRef>
              <c:f>Izsk.1T!$C$12:$F$12</c:f>
              <c:numCache>
                <c:formatCode>0.00</c:formatCode>
                <c:ptCount val="4"/>
                <c:pt idx="0">
                  <c:v>51.351351351351354</c:v>
                </c:pt>
                <c:pt idx="1">
                  <c:v>45.692307692307693</c:v>
                </c:pt>
                <c:pt idx="2">
                  <c:v>43.2</c:v>
                </c:pt>
                <c:pt idx="3">
                  <c:v>51.973684210526315</c:v>
                </c:pt>
              </c:numCache>
            </c:numRef>
          </c:val>
          <c:smooth val="0"/>
          <c:extLst>
            <c:ext xmlns:c16="http://schemas.microsoft.com/office/drawing/2014/chart" uri="{C3380CC4-5D6E-409C-BE32-E72D297353CC}">
              <c16:uniqueId val="{00000000-6283-4CE0-948F-B025E0A7A4A9}"/>
            </c:ext>
          </c:extLst>
        </c:ser>
        <c:ser>
          <c:idx val="10"/>
          <c:order val="10"/>
          <c:tx>
            <c:strRef>
              <c:f>Izsk.1T!$B$13</c:f>
              <c:strCache>
                <c:ptCount val="1"/>
                <c:pt idx="0">
                  <c:v>Rīgas pilsētas tiesa (nesk. ZG)</c:v>
                </c:pt>
              </c:strCache>
            </c:strRef>
          </c:tx>
          <c:spPr>
            <a:ln w="28575" cap="rnd">
              <a:solidFill>
                <a:schemeClr val="accent5">
                  <a:lumMod val="60000"/>
                </a:schemeClr>
              </a:solidFill>
              <a:round/>
            </a:ln>
            <a:effectLst/>
          </c:spPr>
          <c:marker>
            <c:symbol val="none"/>
          </c:marker>
          <c:cat>
            <c:numRef>
              <c:f>Izsk.1T!$C$2:$F$2</c:f>
              <c:numCache>
                <c:formatCode>General</c:formatCode>
                <c:ptCount val="4"/>
                <c:pt idx="0">
                  <c:v>2019</c:v>
                </c:pt>
                <c:pt idx="1">
                  <c:v>2020</c:v>
                </c:pt>
                <c:pt idx="2">
                  <c:v>2021</c:v>
                </c:pt>
                <c:pt idx="3">
                  <c:v>2022</c:v>
                </c:pt>
              </c:numCache>
            </c:numRef>
          </c:cat>
          <c:val>
            <c:numRef>
              <c:f>Izsk.1T!$C$13:$F$13</c:f>
              <c:numCache>
                <c:formatCode>0.00</c:formatCode>
                <c:ptCount val="4"/>
                <c:pt idx="0">
                  <c:v>180.4020618556701</c:v>
                </c:pt>
                <c:pt idx="1">
                  <c:v>147.08080808080808</c:v>
                </c:pt>
                <c:pt idx="2">
                  <c:v>146.61052631578949</c:v>
                </c:pt>
                <c:pt idx="3">
                  <c:v>142.25531914893617</c:v>
                </c:pt>
              </c:numCache>
            </c:numRef>
          </c:val>
          <c:smooth val="0"/>
          <c:extLst>
            <c:ext xmlns:c16="http://schemas.microsoft.com/office/drawing/2014/chart" uri="{C3380CC4-5D6E-409C-BE32-E72D297353CC}">
              <c16:uniqueId val="{00000001-6283-4CE0-948F-B025E0A7A4A9}"/>
            </c:ext>
          </c:extLst>
        </c:ser>
        <c:ser>
          <c:idx val="11"/>
          <c:order val="11"/>
          <c:tx>
            <c:strRef>
              <c:f>Izsk.1T!$B$14</c:f>
              <c:strCache>
                <c:ptCount val="1"/>
                <c:pt idx="0">
                  <c:v>Rīgas rajona tiesa  (nesk. ZG)</c:v>
                </c:pt>
              </c:strCache>
            </c:strRef>
          </c:tx>
          <c:spPr>
            <a:ln w="28575" cap="rnd">
              <a:solidFill>
                <a:schemeClr val="accent6">
                  <a:lumMod val="60000"/>
                </a:schemeClr>
              </a:solidFill>
              <a:round/>
            </a:ln>
            <a:effectLst/>
          </c:spPr>
          <c:marker>
            <c:symbol val="none"/>
          </c:marker>
          <c:cat>
            <c:numRef>
              <c:f>Izsk.1T!$C$2:$F$2</c:f>
              <c:numCache>
                <c:formatCode>General</c:formatCode>
                <c:ptCount val="4"/>
                <c:pt idx="0">
                  <c:v>2019</c:v>
                </c:pt>
                <c:pt idx="1">
                  <c:v>2020</c:v>
                </c:pt>
                <c:pt idx="2">
                  <c:v>2021</c:v>
                </c:pt>
                <c:pt idx="3">
                  <c:v>2022</c:v>
                </c:pt>
              </c:numCache>
            </c:numRef>
          </c:cat>
          <c:val>
            <c:numRef>
              <c:f>Izsk.1T!$C$14:$F$14</c:f>
              <c:numCache>
                <c:formatCode>0.00</c:formatCode>
                <c:ptCount val="4"/>
                <c:pt idx="0">
                  <c:v>209.48275862068965</c:v>
                </c:pt>
                <c:pt idx="1">
                  <c:v>179.26666666666668</c:v>
                </c:pt>
                <c:pt idx="2">
                  <c:v>149.17241379310346</c:v>
                </c:pt>
                <c:pt idx="3">
                  <c:v>143.19999999999999</c:v>
                </c:pt>
              </c:numCache>
            </c:numRef>
          </c:val>
          <c:smooth val="0"/>
          <c:extLst>
            <c:ext xmlns:c16="http://schemas.microsoft.com/office/drawing/2014/chart" uri="{C3380CC4-5D6E-409C-BE32-E72D297353CC}">
              <c16:uniqueId val="{00000002-6283-4CE0-948F-B025E0A7A4A9}"/>
            </c:ext>
          </c:extLst>
        </c:ser>
        <c:ser>
          <c:idx val="12"/>
          <c:order val="12"/>
          <c:tx>
            <c:strRef>
              <c:f>Izsk.1T!$B$15</c:f>
              <c:strCache>
                <c:ptCount val="1"/>
                <c:pt idx="0">
                  <c:v>Kurzemes rajona tiesa (nesk. ZG)</c:v>
                </c:pt>
              </c:strCache>
            </c:strRef>
          </c:tx>
          <c:spPr>
            <a:ln w="28575" cap="rnd">
              <a:solidFill>
                <a:schemeClr val="accent1">
                  <a:lumMod val="80000"/>
                  <a:lumOff val="20000"/>
                </a:schemeClr>
              </a:solidFill>
              <a:round/>
            </a:ln>
            <a:effectLst/>
          </c:spPr>
          <c:marker>
            <c:symbol val="none"/>
          </c:marker>
          <c:cat>
            <c:numRef>
              <c:f>Izsk.1T!$C$2:$F$2</c:f>
              <c:numCache>
                <c:formatCode>General</c:formatCode>
                <c:ptCount val="4"/>
                <c:pt idx="0">
                  <c:v>2019</c:v>
                </c:pt>
                <c:pt idx="1">
                  <c:v>2020</c:v>
                </c:pt>
                <c:pt idx="2">
                  <c:v>2021</c:v>
                </c:pt>
                <c:pt idx="3">
                  <c:v>2022</c:v>
                </c:pt>
              </c:numCache>
            </c:numRef>
          </c:cat>
          <c:val>
            <c:numRef>
              <c:f>Izsk.1T!$C$15:$F$15</c:f>
              <c:numCache>
                <c:formatCode>0.00</c:formatCode>
                <c:ptCount val="4"/>
                <c:pt idx="0">
                  <c:v>148.76470588235293</c:v>
                </c:pt>
                <c:pt idx="1">
                  <c:v>137.18181818181819</c:v>
                </c:pt>
                <c:pt idx="2">
                  <c:v>137.58064516129033</c:v>
                </c:pt>
                <c:pt idx="3">
                  <c:v>130.74193548387098</c:v>
                </c:pt>
              </c:numCache>
            </c:numRef>
          </c:val>
          <c:smooth val="0"/>
          <c:extLst>
            <c:ext xmlns:c16="http://schemas.microsoft.com/office/drawing/2014/chart" uri="{C3380CC4-5D6E-409C-BE32-E72D297353CC}">
              <c16:uniqueId val="{00000003-6283-4CE0-948F-B025E0A7A4A9}"/>
            </c:ext>
          </c:extLst>
        </c:ser>
        <c:ser>
          <c:idx val="13"/>
          <c:order val="13"/>
          <c:tx>
            <c:strRef>
              <c:f>Izsk.1T!$B$16</c:f>
              <c:strCache>
                <c:ptCount val="1"/>
                <c:pt idx="0">
                  <c:v>Vidzemes rajona tiesa  (nesk. ZG)</c:v>
                </c:pt>
              </c:strCache>
            </c:strRef>
          </c:tx>
          <c:spPr>
            <a:ln w="28575" cap="rnd">
              <a:solidFill>
                <a:schemeClr val="accent2">
                  <a:lumMod val="80000"/>
                  <a:lumOff val="20000"/>
                </a:schemeClr>
              </a:solidFill>
              <a:round/>
            </a:ln>
            <a:effectLst/>
          </c:spPr>
          <c:marker>
            <c:symbol val="none"/>
          </c:marker>
          <c:cat>
            <c:numRef>
              <c:f>Izsk.1T!$C$2:$F$2</c:f>
              <c:numCache>
                <c:formatCode>General</c:formatCode>
                <c:ptCount val="4"/>
                <c:pt idx="0">
                  <c:v>2019</c:v>
                </c:pt>
                <c:pt idx="1">
                  <c:v>2020</c:v>
                </c:pt>
                <c:pt idx="2">
                  <c:v>2021</c:v>
                </c:pt>
                <c:pt idx="3">
                  <c:v>2022</c:v>
                </c:pt>
              </c:numCache>
            </c:numRef>
          </c:cat>
          <c:val>
            <c:numRef>
              <c:f>Izsk.1T!$C$16:$F$16</c:f>
              <c:numCache>
                <c:formatCode>0.00</c:formatCode>
                <c:ptCount val="4"/>
                <c:pt idx="0">
                  <c:v>158.89285714285714</c:v>
                </c:pt>
                <c:pt idx="1">
                  <c:v>140.13793103448276</c:v>
                </c:pt>
                <c:pt idx="2">
                  <c:v>133.14814814814815</c:v>
                </c:pt>
                <c:pt idx="3">
                  <c:v>128.34615384615384</c:v>
                </c:pt>
              </c:numCache>
            </c:numRef>
          </c:val>
          <c:smooth val="0"/>
          <c:extLst>
            <c:ext xmlns:c16="http://schemas.microsoft.com/office/drawing/2014/chart" uri="{C3380CC4-5D6E-409C-BE32-E72D297353CC}">
              <c16:uniqueId val="{00000004-6283-4CE0-948F-B025E0A7A4A9}"/>
            </c:ext>
          </c:extLst>
        </c:ser>
        <c:ser>
          <c:idx val="14"/>
          <c:order val="14"/>
          <c:tx>
            <c:strRef>
              <c:f>Izsk.1T!$B$17</c:f>
              <c:strCache>
                <c:ptCount val="1"/>
                <c:pt idx="0">
                  <c:v>Zemgales rajona tiesa  (nesk.ZG)</c:v>
                </c:pt>
              </c:strCache>
            </c:strRef>
          </c:tx>
          <c:spPr>
            <a:ln w="28575" cap="rnd">
              <a:solidFill>
                <a:schemeClr val="accent3">
                  <a:lumMod val="80000"/>
                  <a:lumOff val="20000"/>
                </a:schemeClr>
              </a:solidFill>
              <a:round/>
            </a:ln>
            <a:effectLst/>
          </c:spPr>
          <c:marker>
            <c:symbol val="none"/>
          </c:marker>
          <c:cat>
            <c:numRef>
              <c:f>Izsk.1T!$C$2:$F$2</c:f>
              <c:numCache>
                <c:formatCode>General</c:formatCode>
                <c:ptCount val="4"/>
                <c:pt idx="0">
                  <c:v>2019</c:v>
                </c:pt>
                <c:pt idx="1">
                  <c:v>2020</c:v>
                </c:pt>
                <c:pt idx="2">
                  <c:v>2021</c:v>
                </c:pt>
                <c:pt idx="3">
                  <c:v>2022</c:v>
                </c:pt>
              </c:numCache>
            </c:numRef>
          </c:cat>
          <c:val>
            <c:numRef>
              <c:f>Izsk.1T!$C$17:$F$17</c:f>
              <c:numCache>
                <c:formatCode>0.00</c:formatCode>
                <c:ptCount val="4"/>
                <c:pt idx="0">
                  <c:v>145.34693877551021</c:v>
                </c:pt>
                <c:pt idx="1">
                  <c:v>139.18367346938774</c:v>
                </c:pt>
                <c:pt idx="2">
                  <c:v>129.83333333333334</c:v>
                </c:pt>
                <c:pt idx="3">
                  <c:v>113.36170212765957</c:v>
                </c:pt>
              </c:numCache>
            </c:numRef>
          </c:val>
          <c:smooth val="0"/>
          <c:extLst>
            <c:ext xmlns:c16="http://schemas.microsoft.com/office/drawing/2014/chart" uri="{C3380CC4-5D6E-409C-BE32-E72D297353CC}">
              <c16:uniqueId val="{00000005-6283-4CE0-948F-B025E0A7A4A9}"/>
            </c:ext>
          </c:extLst>
        </c:ser>
        <c:ser>
          <c:idx val="15"/>
          <c:order val="15"/>
          <c:tx>
            <c:strRef>
              <c:f>Izsk.1T!$B$18</c:f>
              <c:strCache>
                <c:ptCount val="1"/>
                <c:pt idx="0">
                  <c:v>Daugavpils tiesa  (nesk. ZG)</c:v>
                </c:pt>
              </c:strCache>
            </c:strRef>
          </c:tx>
          <c:spPr>
            <a:ln w="28575" cap="rnd">
              <a:solidFill>
                <a:schemeClr val="accent4">
                  <a:lumMod val="80000"/>
                  <a:lumOff val="20000"/>
                </a:schemeClr>
              </a:solidFill>
              <a:round/>
            </a:ln>
            <a:effectLst/>
          </c:spPr>
          <c:marker>
            <c:symbol val="none"/>
          </c:marker>
          <c:cat>
            <c:numRef>
              <c:f>Izsk.1T!$C$2:$F$2</c:f>
              <c:numCache>
                <c:formatCode>General</c:formatCode>
                <c:ptCount val="4"/>
                <c:pt idx="0">
                  <c:v>2019</c:v>
                </c:pt>
                <c:pt idx="1">
                  <c:v>2020</c:v>
                </c:pt>
                <c:pt idx="2">
                  <c:v>2021</c:v>
                </c:pt>
                <c:pt idx="3">
                  <c:v>2022</c:v>
                </c:pt>
              </c:numCache>
            </c:numRef>
          </c:cat>
          <c:val>
            <c:numRef>
              <c:f>Izsk.1T!$C$18:$F$18</c:f>
              <c:numCache>
                <c:formatCode>0.00</c:formatCode>
                <c:ptCount val="4"/>
                <c:pt idx="0">
                  <c:v>170.4</c:v>
                </c:pt>
                <c:pt idx="1">
                  <c:v>138.0952380952381</c:v>
                </c:pt>
                <c:pt idx="2">
                  <c:v>138.52631578947367</c:v>
                </c:pt>
                <c:pt idx="3">
                  <c:v>152.94117647058823</c:v>
                </c:pt>
              </c:numCache>
            </c:numRef>
          </c:val>
          <c:smooth val="0"/>
          <c:extLst>
            <c:ext xmlns:c16="http://schemas.microsoft.com/office/drawing/2014/chart" uri="{C3380CC4-5D6E-409C-BE32-E72D297353CC}">
              <c16:uniqueId val="{00000006-6283-4CE0-948F-B025E0A7A4A9}"/>
            </c:ext>
          </c:extLst>
        </c:ser>
        <c:ser>
          <c:idx val="16"/>
          <c:order val="16"/>
          <c:tx>
            <c:strRef>
              <c:f>Izsk.1T!$B$19</c:f>
              <c:strCache>
                <c:ptCount val="1"/>
                <c:pt idx="0">
                  <c:v>Rēzeknes tiesa (nesk. ZG)</c:v>
                </c:pt>
              </c:strCache>
            </c:strRef>
          </c:tx>
          <c:spPr>
            <a:ln w="28575" cap="rnd">
              <a:solidFill>
                <a:schemeClr val="accent5">
                  <a:lumMod val="80000"/>
                  <a:lumOff val="20000"/>
                </a:schemeClr>
              </a:solidFill>
              <a:round/>
            </a:ln>
            <a:effectLst/>
          </c:spPr>
          <c:marker>
            <c:symbol val="none"/>
          </c:marker>
          <c:cat>
            <c:numRef>
              <c:f>Izsk.1T!$C$2:$F$2</c:f>
              <c:numCache>
                <c:formatCode>General</c:formatCode>
                <c:ptCount val="4"/>
                <c:pt idx="0">
                  <c:v>2019</c:v>
                </c:pt>
                <c:pt idx="1">
                  <c:v>2020</c:v>
                </c:pt>
                <c:pt idx="2">
                  <c:v>2021</c:v>
                </c:pt>
                <c:pt idx="3">
                  <c:v>2022</c:v>
                </c:pt>
              </c:numCache>
            </c:numRef>
          </c:cat>
          <c:val>
            <c:numRef>
              <c:f>Izsk.1T!$C$19:$F$19</c:f>
              <c:numCache>
                <c:formatCode>0.00</c:formatCode>
                <c:ptCount val="4"/>
                <c:pt idx="0">
                  <c:v>142.71428571428572</c:v>
                </c:pt>
                <c:pt idx="1">
                  <c:v>160.53846153846155</c:v>
                </c:pt>
                <c:pt idx="2">
                  <c:v>107.07142857142857</c:v>
                </c:pt>
                <c:pt idx="3">
                  <c:v>120.07692307692308</c:v>
                </c:pt>
              </c:numCache>
            </c:numRef>
          </c:val>
          <c:smooth val="0"/>
          <c:extLst>
            <c:ext xmlns:c16="http://schemas.microsoft.com/office/drawing/2014/chart" uri="{C3380CC4-5D6E-409C-BE32-E72D297353CC}">
              <c16:uniqueId val="{00000007-6283-4CE0-948F-B025E0A7A4A9}"/>
            </c:ext>
          </c:extLst>
        </c:ser>
        <c:dLbls>
          <c:showLegendKey val="0"/>
          <c:showVal val="0"/>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Izsk.1T!$B$3</c15:sqref>
                        </c15:formulaRef>
                      </c:ext>
                    </c:extLst>
                    <c:strCache>
                      <c:ptCount val="1"/>
                      <c:pt idx="0">
                        <c:v>Senāts (ALD)</c:v>
                      </c:pt>
                    </c:strCache>
                  </c:strRef>
                </c:tx>
                <c:spPr>
                  <a:ln w="28575" cap="rnd">
                    <a:solidFill>
                      <a:schemeClr val="accent1"/>
                    </a:solidFill>
                    <a:round/>
                  </a:ln>
                  <a:effectLst/>
                </c:spPr>
                <c:marker>
                  <c:symbol val="none"/>
                </c:marker>
                <c:cat>
                  <c:numRef>
                    <c:extLst>
                      <c:ex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Izsk.1T!$C$3:$F$3</c15:sqref>
                        </c15:formulaRef>
                      </c:ext>
                    </c:extLst>
                    <c:numCache>
                      <c:formatCode>0.00</c:formatCode>
                      <c:ptCount val="4"/>
                      <c:pt idx="0">
                        <c:v>86.454545454545453</c:v>
                      </c:pt>
                      <c:pt idx="1">
                        <c:v>85.454545454545453</c:v>
                      </c:pt>
                      <c:pt idx="2">
                        <c:v>65.461538461538467</c:v>
                      </c:pt>
                      <c:pt idx="3">
                        <c:v>66.909090909090907</c:v>
                      </c:pt>
                    </c:numCache>
                  </c:numRef>
                </c:val>
                <c:smooth val="0"/>
                <c:extLst>
                  <c:ext xmlns:c16="http://schemas.microsoft.com/office/drawing/2014/chart" uri="{C3380CC4-5D6E-409C-BE32-E72D297353CC}">
                    <c16:uniqueId val="{00000008-6283-4CE0-948F-B025E0A7A4A9}"/>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Izsk.1T!$B$4</c15:sqref>
                        </c15:formulaRef>
                      </c:ext>
                    </c:extLst>
                    <c:strCache>
                      <c:ptCount val="1"/>
                      <c:pt idx="0">
                        <c:v>Senāts (CLD)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Izsk.1T!$C$4:$F$4</c15:sqref>
                        </c15:formulaRef>
                      </c:ext>
                    </c:extLst>
                    <c:numCache>
                      <c:formatCode>0.00</c:formatCode>
                      <c:ptCount val="4"/>
                      <c:pt idx="0">
                        <c:v>75.5</c:v>
                      </c:pt>
                      <c:pt idx="1">
                        <c:v>96.785714285714292</c:v>
                      </c:pt>
                      <c:pt idx="2">
                        <c:v>77.714285714285708</c:v>
                      </c:pt>
                      <c:pt idx="3">
                        <c:v>74.84615384615384</c:v>
                      </c:pt>
                    </c:numCache>
                  </c:numRef>
                </c:val>
                <c:smooth val="0"/>
                <c:extLst xmlns:c15="http://schemas.microsoft.com/office/drawing/2012/chart">
                  <c:ext xmlns:c16="http://schemas.microsoft.com/office/drawing/2014/chart" uri="{C3380CC4-5D6E-409C-BE32-E72D297353CC}">
                    <c16:uniqueId val="{00000009-6283-4CE0-948F-B025E0A7A4A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Izsk.1T!$B$5</c15:sqref>
                        </c15:formulaRef>
                      </c:ext>
                    </c:extLst>
                    <c:strCache>
                      <c:ptCount val="1"/>
                      <c:pt idx="0">
                        <c:v>Senāts (KLD)</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Izsk.1T!$C$5:$F$5</c15:sqref>
                        </c15:formulaRef>
                      </c:ext>
                    </c:extLst>
                    <c:numCache>
                      <c:formatCode>0.00</c:formatCode>
                      <c:ptCount val="4"/>
                      <c:pt idx="0">
                        <c:v>130.5</c:v>
                      </c:pt>
                      <c:pt idx="1">
                        <c:v>81.25</c:v>
                      </c:pt>
                      <c:pt idx="2">
                        <c:v>75.5</c:v>
                      </c:pt>
                      <c:pt idx="3">
                        <c:v>70.333333333333329</c:v>
                      </c:pt>
                    </c:numCache>
                  </c:numRef>
                </c:val>
                <c:smooth val="0"/>
                <c:extLst xmlns:c15="http://schemas.microsoft.com/office/drawing/2012/chart">
                  <c:ext xmlns:c16="http://schemas.microsoft.com/office/drawing/2014/chart" uri="{C3380CC4-5D6E-409C-BE32-E72D297353CC}">
                    <c16:uniqueId val="{0000000A-6283-4CE0-948F-B025E0A7A4A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Izsk.1T!$B$6</c15:sqref>
                        </c15:formulaRef>
                      </c:ext>
                    </c:extLst>
                    <c:strCache>
                      <c:ptCount val="1"/>
                      <c:pt idx="0">
                        <c:v>Administratīvā apgabaltiesa</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Izsk.1T!$C$6:$F$6</c15:sqref>
                        </c15:formulaRef>
                      </c:ext>
                    </c:extLst>
                    <c:numCache>
                      <c:formatCode>0.00</c:formatCode>
                      <c:ptCount val="4"/>
                      <c:pt idx="0">
                        <c:v>45.31818181818182</c:v>
                      </c:pt>
                      <c:pt idx="1">
                        <c:v>49.590909090909093</c:v>
                      </c:pt>
                      <c:pt idx="2">
                        <c:v>46.263157894736842</c:v>
                      </c:pt>
                      <c:pt idx="3">
                        <c:v>48.210526315789473</c:v>
                      </c:pt>
                    </c:numCache>
                  </c:numRef>
                </c:val>
                <c:smooth val="0"/>
                <c:extLst xmlns:c15="http://schemas.microsoft.com/office/drawing/2012/chart">
                  <c:ext xmlns:c16="http://schemas.microsoft.com/office/drawing/2014/chart" uri="{C3380CC4-5D6E-409C-BE32-E72D297353CC}">
                    <c16:uniqueId val="{0000000B-6283-4CE0-948F-B025E0A7A4A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Izsk.1T!$B$7</c15:sqref>
                        </c15:formulaRef>
                      </c:ext>
                    </c:extLst>
                    <c:strCache>
                      <c:ptCount val="1"/>
                      <c:pt idx="0">
                        <c:v>Rīgas apgabaltiesa</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Izsk.1T!$C$7:$F$7</c15:sqref>
                        </c15:formulaRef>
                      </c:ext>
                    </c:extLst>
                    <c:numCache>
                      <c:formatCode>0.00</c:formatCode>
                      <c:ptCount val="4"/>
                      <c:pt idx="0">
                        <c:v>70.163934426229503</c:v>
                      </c:pt>
                      <c:pt idx="1">
                        <c:v>73.232142857142861</c:v>
                      </c:pt>
                      <c:pt idx="2">
                        <c:v>67.228070175438603</c:v>
                      </c:pt>
                      <c:pt idx="3">
                        <c:v>63.736842105263158</c:v>
                      </c:pt>
                    </c:numCache>
                  </c:numRef>
                </c:val>
                <c:smooth val="0"/>
                <c:extLst xmlns:c15="http://schemas.microsoft.com/office/drawing/2012/chart">
                  <c:ext xmlns:c16="http://schemas.microsoft.com/office/drawing/2014/chart" uri="{C3380CC4-5D6E-409C-BE32-E72D297353CC}">
                    <c16:uniqueId val="{0000000C-6283-4CE0-948F-B025E0A7A4A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Izsk.1T!$B$8</c15:sqref>
                        </c15:formulaRef>
                      </c:ext>
                    </c:extLst>
                    <c:strCache>
                      <c:ptCount val="1"/>
                      <c:pt idx="0">
                        <c:v>Latgales apgabaltiesa</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Izsk.1T!$C$8:$F$8</c15:sqref>
                        </c15:formulaRef>
                      </c:ext>
                    </c:extLst>
                    <c:numCache>
                      <c:formatCode>0.00</c:formatCode>
                      <c:ptCount val="4"/>
                      <c:pt idx="0">
                        <c:v>44.153846153846153</c:v>
                      </c:pt>
                      <c:pt idx="1">
                        <c:v>42.230769230769234</c:v>
                      </c:pt>
                      <c:pt idx="2">
                        <c:v>39.615384615384613</c:v>
                      </c:pt>
                      <c:pt idx="3">
                        <c:v>36</c:v>
                      </c:pt>
                    </c:numCache>
                  </c:numRef>
                </c:val>
                <c:smooth val="0"/>
                <c:extLst xmlns:c15="http://schemas.microsoft.com/office/drawing/2012/chart">
                  <c:ext xmlns:c16="http://schemas.microsoft.com/office/drawing/2014/chart" uri="{C3380CC4-5D6E-409C-BE32-E72D297353CC}">
                    <c16:uniqueId val="{0000000D-6283-4CE0-948F-B025E0A7A4A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Izsk.1T!$B$9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Izsk.1T!$C$9:$F$9</c15:sqref>
                        </c15:formulaRef>
                      </c:ext>
                    </c:extLst>
                    <c:numCache>
                      <c:formatCode>0.00</c:formatCode>
                      <c:ptCount val="4"/>
                      <c:pt idx="0">
                        <c:v>51.384615384615387</c:v>
                      </c:pt>
                      <c:pt idx="1">
                        <c:v>44</c:v>
                      </c:pt>
                      <c:pt idx="2">
                        <c:v>39.615384615384613</c:v>
                      </c:pt>
                      <c:pt idx="3">
                        <c:v>38.75</c:v>
                      </c:pt>
                    </c:numCache>
                  </c:numRef>
                </c:val>
                <c:smooth val="0"/>
                <c:extLst xmlns:c15="http://schemas.microsoft.com/office/drawing/2012/chart">
                  <c:ext xmlns:c16="http://schemas.microsoft.com/office/drawing/2014/chart" uri="{C3380CC4-5D6E-409C-BE32-E72D297353CC}">
                    <c16:uniqueId val="{0000000E-6283-4CE0-948F-B025E0A7A4A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Izsk.1T!$B$10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Izsk.1T!$C$10:$F$10</c15:sqref>
                        </c15:formulaRef>
                      </c:ext>
                    </c:extLst>
                    <c:numCache>
                      <c:formatCode>0.00</c:formatCode>
                      <c:ptCount val="4"/>
                      <c:pt idx="0">
                        <c:v>38.46153846153846</c:v>
                      </c:pt>
                      <c:pt idx="1">
                        <c:v>42.615384615384613</c:v>
                      </c:pt>
                      <c:pt idx="2">
                        <c:v>35</c:v>
                      </c:pt>
                      <c:pt idx="3">
                        <c:v>35.666666666666664</c:v>
                      </c:pt>
                    </c:numCache>
                  </c:numRef>
                </c:val>
                <c:smooth val="0"/>
                <c:extLst xmlns:c15="http://schemas.microsoft.com/office/drawing/2012/chart">
                  <c:ext xmlns:c16="http://schemas.microsoft.com/office/drawing/2014/chart" uri="{C3380CC4-5D6E-409C-BE32-E72D297353CC}">
                    <c16:uniqueId val="{0000000F-6283-4CE0-948F-B025E0A7A4A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Izsk.1T!$B$11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Izsk.1T!$C$11:$F$11</c15:sqref>
                        </c15:formulaRef>
                      </c:ext>
                    </c:extLst>
                    <c:numCache>
                      <c:formatCode>0.00</c:formatCode>
                      <c:ptCount val="4"/>
                      <c:pt idx="0">
                        <c:v>54.666666666666664</c:v>
                      </c:pt>
                      <c:pt idx="1">
                        <c:v>57.6</c:v>
                      </c:pt>
                      <c:pt idx="2">
                        <c:v>58.214285714285715</c:v>
                      </c:pt>
                      <c:pt idx="3">
                        <c:v>49.428571428571431</c:v>
                      </c:pt>
                    </c:numCache>
                  </c:numRef>
                </c:val>
                <c:smooth val="0"/>
                <c:extLst xmlns:c15="http://schemas.microsoft.com/office/drawing/2012/chart">
                  <c:ext xmlns:c16="http://schemas.microsoft.com/office/drawing/2014/chart" uri="{C3380CC4-5D6E-409C-BE32-E72D297353CC}">
                    <c16:uniqueId val="{00000010-6283-4CE0-948F-B025E0A7A4A9}"/>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Uzkr.1T!$C$1</c:f>
          <c:strCache>
            <c:ptCount val="1"/>
            <c:pt idx="0">
              <c:v>Atlikušās lietas uz 1 tiesnesi</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9"/>
          <c:order val="9"/>
          <c:tx>
            <c:strRef>
              <c:f>Uzkr.1T!$B$12</c:f>
              <c:strCache>
                <c:ptCount val="1"/>
                <c:pt idx="0">
                  <c:v>Administratīvā rajona tiesa</c:v>
                </c:pt>
              </c:strCache>
            </c:strRef>
          </c:tx>
          <c:spPr>
            <a:ln w="28575" cap="rnd">
              <a:solidFill>
                <a:schemeClr val="accent4">
                  <a:lumMod val="60000"/>
                </a:schemeClr>
              </a:solidFill>
              <a:round/>
            </a:ln>
            <a:effectLst/>
          </c:spPr>
          <c:marker>
            <c:symbol val="none"/>
          </c:marker>
          <c:cat>
            <c:numRef>
              <c:f>Uzkr.1T!$C$2:$F$2</c:f>
              <c:numCache>
                <c:formatCode>General</c:formatCode>
                <c:ptCount val="4"/>
                <c:pt idx="0">
                  <c:v>2019</c:v>
                </c:pt>
                <c:pt idx="1">
                  <c:v>2020</c:v>
                </c:pt>
                <c:pt idx="2">
                  <c:v>2021</c:v>
                </c:pt>
                <c:pt idx="3">
                  <c:v>2022</c:v>
                </c:pt>
              </c:numCache>
            </c:numRef>
          </c:cat>
          <c:val>
            <c:numRef>
              <c:f>Uzkr.1T!$C$12:$F$12</c:f>
              <c:numCache>
                <c:formatCode>0.00</c:formatCode>
                <c:ptCount val="4"/>
                <c:pt idx="0">
                  <c:v>32.135135135135137</c:v>
                </c:pt>
                <c:pt idx="1">
                  <c:v>27.589743589743591</c:v>
                </c:pt>
                <c:pt idx="2">
                  <c:v>30.324999999999999</c:v>
                </c:pt>
                <c:pt idx="3">
                  <c:v>28.578947368421051</c:v>
                </c:pt>
              </c:numCache>
            </c:numRef>
          </c:val>
          <c:smooth val="0"/>
          <c:extLst>
            <c:ext xmlns:c16="http://schemas.microsoft.com/office/drawing/2014/chart" uri="{C3380CC4-5D6E-409C-BE32-E72D297353CC}">
              <c16:uniqueId val="{00000000-30F8-4466-8237-A68D9B2587BA}"/>
            </c:ext>
          </c:extLst>
        </c:ser>
        <c:ser>
          <c:idx val="10"/>
          <c:order val="10"/>
          <c:tx>
            <c:strRef>
              <c:f>Uzkr.1T!$B$13</c:f>
              <c:strCache>
                <c:ptCount val="1"/>
                <c:pt idx="0">
                  <c:v>Rīgas pilsētas tiesa (nesk. ZG)</c:v>
                </c:pt>
              </c:strCache>
            </c:strRef>
          </c:tx>
          <c:spPr>
            <a:ln w="28575" cap="rnd">
              <a:solidFill>
                <a:schemeClr val="accent5">
                  <a:lumMod val="60000"/>
                </a:schemeClr>
              </a:solidFill>
              <a:round/>
            </a:ln>
            <a:effectLst/>
          </c:spPr>
          <c:marker>
            <c:symbol val="none"/>
          </c:marker>
          <c:cat>
            <c:numRef>
              <c:f>Uzkr.1T!$C$2:$F$2</c:f>
              <c:numCache>
                <c:formatCode>General</c:formatCode>
                <c:ptCount val="4"/>
                <c:pt idx="0">
                  <c:v>2019</c:v>
                </c:pt>
                <c:pt idx="1">
                  <c:v>2020</c:v>
                </c:pt>
                <c:pt idx="2">
                  <c:v>2021</c:v>
                </c:pt>
                <c:pt idx="3">
                  <c:v>2022</c:v>
                </c:pt>
              </c:numCache>
            </c:numRef>
          </c:cat>
          <c:val>
            <c:numRef>
              <c:f>Uzkr.1T!$C$13:$F$13</c:f>
              <c:numCache>
                <c:formatCode>0.00</c:formatCode>
                <c:ptCount val="4"/>
                <c:pt idx="0">
                  <c:v>88.44329896907216</c:v>
                </c:pt>
                <c:pt idx="1">
                  <c:v>108.58585858585859</c:v>
                </c:pt>
                <c:pt idx="2">
                  <c:v>131.4</c:v>
                </c:pt>
                <c:pt idx="3">
                  <c:v>174.2340425531915</c:v>
                </c:pt>
              </c:numCache>
            </c:numRef>
          </c:val>
          <c:smooth val="0"/>
          <c:extLst>
            <c:ext xmlns:c16="http://schemas.microsoft.com/office/drawing/2014/chart" uri="{C3380CC4-5D6E-409C-BE32-E72D297353CC}">
              <c16:uniqueId val="{00000001-30F8-4466-8237-A68D9B2587BA}"/>
            </c:ext>
          </c:extLst>
        </c:ser>
        <c:ser>
          <c:idx val="11"/>
          <c:order val="11"/>
          <c:tx>
            <c:strRef>
              <c:f>Uzkr.1T!$B$14</c:f>
              <c:strCache>
                <c:ptCount val="1"/>
                <c:pt idx="0">
                  <c:v>Rīgas rajona tiesa  (nesk. ZG)</c:v>
                </c:pt>
              </c:strCache>
            </c:strRef>
          </c:tx>
          <c:spPr>
            <a:ln w="28575" cap="rnd">
              <a:solidFill>
                <a:schemeClr val="accent6">
                  <a:lumMod val="60000"/>
                </a:schemeClr>
              </a:solidFill>
              <a:round/>
            </a:ln>
            <a:effectLst/>
          </c:spPr>
          <c:marker>
            <c:symbol val="none"/>
          </c:marker>
          <c:cat>
            <c:numRef>
              <c:f>Uzkr.1T!$C$2:$F$2</c:f>
              <c:numCache>
                <c:formatCode>General</c:formatCode>
                <c:ptCount val="4"/>
                <c:pt idx="0">
                  <c:v>2019</c:v>
                </c:pt>
                <c:pt idx="1">
                  <c:v>2020</c:v>
                </c:pt>
                <c:pt idx="2">
                  <c:v>2021</c:v>
                </c:pt>
                <c:pt idx="3">
                  <c:v>2022</c:v>
                </c:pt>
              </c:numCache>
            </c:numRef>
          </c:cat>
          <c:val>
            <c:numRef>
              <c:f>Uzkr.1T!$C$14:$F$14</c:f>
              <c:numCache>
                <c:formatCode>0.00</c:formatCode>
                <c:ptCount val="4"/>
                <c:pt idx="0">
                  <c:v>98.931034482758619</c:v>
                </c:pt>
                <c:pt idx="1">
                  <c:v>99.36666666666666</c:v>
                </c:pt>
                <c:pt idx="2">
                  <c:v>99.65517241379311</c:v>
                </c:pt>
                <c:pt idx="3">
                  <c:v>85.63333333333334</c:v>
                </c:pt>
              </c:numCache>
            </c:numRef>
          </c:val>
          <c:smooth val="0"/>
          <c:extLst>
            <c:ext xmlns:c16="http://schemas.microsoft.com/office/drawing/2014/chart" uri="{C3380CC4-5D6E-409C-BE32-E72D297353CC}">
              <c16:uniqueId val="{00000002-30F8-4466-8237-A68D9B2587BA}"/>
            </c:ext>
          </c:extLst>
        </c:ser>
        <c:ser>
          <c:idx val="12"/>
          <c:order val="12"/>
          <c:tx>
            <c:strRef>
              <c:f>Uzkr.1T!$B$15</c:f>
              <c:strCache>
                <c:ptCount val="1"/>
                <c:pt idx="0">
                  <c:v>Kurzemes rajona tiesa (nesk. ZG)</c:v>
                </c:pt>
              </c:strCache>
            </c:strRef>
          </c:tx>
          <c:spPr>
            <a:ln w="28575" cap="rnd">
              <a:solidFill>
                <a:schemeClr val="accent1">
                  <a:lumMod val="80000"/>
                  <a:lumOff val="20000"/>
                </a:schemeClr>
              </a:solidFill>
              <a:round/>
            </a:ln>
            <a:effectLst/>
          </c:spPr>
          <c:marker>
            <c:symbol val="none"/>
          </c:marker>
          <c:cat>
            <c:numRef>
              <c:f>Uzkr.1T!$C$2:$F$2</c:f>
              <c:numCache>
                <c:formatCode>General</c:formatCode>
                <c:ptCount val="4"/>
                <c:pt idx="0">
                  <c:v>2019</c:v>
                </c:pt>
                <c:pt idx="1">
                  <c:v>2020</c:v>
                </c:pt>
                <c:pt idx="2">
                  <c:v>2021</c:v>
                </c:pt>
                <c:pt idx="3">
                  <c:v>2022</c:v>
                </c:pt>
              </c:numCache>
            </c:numRef>
          </c:cat>
          <c:val>
            <c:numRef>
              <c:f>Uzkr.1T!$C$15:$F$15</c:f>
              <c:numCache>
                <c:formatCode>0.00</c:formatCode>
                <c:ptCount val="4"/>
                <c:pt idx="0">
                  <c:v>44.235294117647058</c:v>
                </c:pt>
                <c:pt idx="1">
                  <c:v>44.393939393939391</c:v>
                </c:pt>
                <c:pt idx="2">
                  <c:v>44.838709677419352</c:v>
                </c:pt>
                <c:pt idx="3">
                  <c:v>46.967741935483872</c:v>
                </c:pt>
              </c:numCache>
            </c:numRef>
          </c:val>
          <c:smooth val="0"/>
          <c:extLst>
            <c:ext xmlns:c16="http://schemas.microsoft.com/office/drawing/2014/chart" uri="{C3380CC4-5D6E-409C-BE32-E72D297353CC}">
              <c16:uniqueId val="{00000003-30F8-4466-8237-A68D9B2587BA}"/>
            </c:ext>
          </c:extLst>
        </c:ser>
        <c:ser>
          <c:idx val="13"/>
          <c:order val="13"/>
          <c:tx>
            <c:strRef>
              <c:f>Uzkr.1T!$B$16</c:f>
              <c:strCache>
                <c:ptCount val="1"/>
                <c:pt idx="0">
                  <c:v>Vidzemes rajona tiesa  (nesk. ZG)</c:v>
                </c:pt>
              </c:strCache>
            </c:strRef>
          </c:tx>
          <c:spPr>
            <a:ln w="28575" cap="rnd">
              <a:solidFill>
                <a:schemeClr val="accent2">
                  <a:lumMod val="80000"/>
                  <a:lumOff val="20000"/>
                </a:schemeClr>
              </a:solidFill>
              <a:round/>
            </a:ln>
            <a:effectLst/>
          </c:spPr>
          <c:marker>
            <c:symbol val="none"/>
          </c:marker>
          <c:cat>
            <c:numRef>
              <c:f>Uzkr.1T!$C$2:$F$2</c:f>
              <c:numCache>
                <c:formatCode>General</c:formatCode>
                <c:ptCount val="4"/>
                <c:pt idx="0">
                  <c:v>2019</c:v>
                </c:pt>
                <c:pt idx="1">
                  <c:v>2020</c:v>
                </c:pt>
                <c:pt idx="2">
                  <c:v>2021</c:v>
                </c:pt>
                <c:pt idx="3">
                  <c:v>2022</c:v>
                </c:pt>
              </c:numCache>
            </c:numRef>
          </c:cat>
          <c:val>
            <c:numRef>
              <c:f>Uzkr.1T!$C$16:$F$16</c:f>
              <c:numCache>
                <c:formatCode>0.00</c:formatCode>
                <c:ptCount val="4"/>
                <c:pt idx="0">
                  <c:v>49.535714285714285</c:v>
                </c:pt>
                <c:pt idx="1">
                  <c:v>47.103448275862071</c:v>
                </c:pt>
                <c:pt idx="2">
                  <c:v>47.074074074074076</c:v>
                </c:pt>
                <c:pt idx="3">
                  <c:v>39.807692307692307</c:v>
                </c:pt>
              </c:numCache>
            </c:numRef>
          </c:val>
          <c:smooth val="0"/>
          <c:extLst>
            <c:ext xmlns:c16="http://schemas.microsoft.com/office/drawing/2014/chart" uri="{C3380CC4-5D6E-409C-BE32-E72D297353CC}">
              <c16:uniqueId val="{00000004-30F8-4466-8237-A68D9B2587BA}"/>
            </c:ext>
          </c:extLst>
        </c:ser>
        <c:ser>
          <c:idx val="14"/>
          <c:order val="14"/>
          <c:tx>
            <c:strRef>
              <c:f>Uzkr.1T!$B$17</c:f>
              <c:strCache>
                <c:ptCount val="1"/>
                <c:pt idx="0">
                  <c:v>Zemgales rajona tiesa  (nesk.ZG)</c:v>
                </c:pt>
              </c:strCache>
            </c:strRef>
          </c:tx>
          <c:spPr>
            <a:ln w="28575" cap="rnd">
              <a:solidFill>
                <a:schemeClr val="accent3">
                  <a:lumMod val="80000"/>
                  <a:lumOff val="20000"/>
                </a:schemeClr>
              </a:solidFill>
              <a:round/>
            </a:ln>
            <a:effectLst/>
          </c:spPr>
          <c:marker>
            <c:symbol val="none"/>
          </c:marker>
          <c:cat>
            <c:numRef>
              <c:f>Uzkr.1T!$C$2:$F$2</c:f>
              <c:numCache>
                <c:formatCode>General</c:formatCode>
                <c:ptCount val="4"/>
                <c:pt idx="0">
                  <c:v>2019</c:v>
                </c:pt>
                <c:pt idx="1">
                  <c:v>2020</c:v>
                </c:pt>
                <c:pt idx="2">
                  <c:v>2021</c:v>
                </c:pt>
                <c:pt idx="3">
                  <c:v>2022</c:v>
                </c:pt>
              </c:numCache>
            </c:numRef>
          </c:cat>
          <c:val>
            <c:numRef>
              <c:f>Uzkr.1T!$C$17:$F$17</c:f>
              <c:numCache>
                <c:formatCode>0.00</c:formatCode>
                <c:ptCount val="4"/>
                <c:pt idx="0">
                  <c:v>60.714285714285715</c:v>
                </c:pt>
                <c:pt idx="1">
                  <c:v>60.918367346938773</c:v>
                </c:pt>
                <c:pt idx="2">
                  <c:v>54.375</c:v>
                </c:pt>
                <c:pt idx="3">
                  <c:v>59.148936170212764</c:v>
                </c:pt>
              </c:numCache>
            </c:numRef>
          </c:val>
          <c:smooth val="0"/>
          <c:extLst>
            <c:ext xmlns:c16="http://schemas.microsoft.com/office/drawing/2014/chart" uri="{C3380CC4-5D6E-409C-BE32-E72D297353CC}">
              <c16:uniqueId val="{00000005-30F8-4466-8237-A68D9B2587BA}"/>
            </c:ext>
          </c:extLst>
        </c:ser>
        <c:ser>
          <c:idx val="15"/>
          <c:order val="15"/>
          <c:tx>
            <c:strRef>
              <c:f>Uzkr.1T!$B$18</c:f>
              <c:strCache>
                <c:ptCount val="1"/>
                <c:pt idx="0">
                  <c:v>Daugavpils tiesa  (nesk. ZG)</c:v>
                </c:pt>
              </c:strCache>
            </c:strRef>
          </c:tx>
          <c:spPr>
            <a:ln w="28575" cap="rnd">
              <a:solidFill>
                <a:schemeClr val="accent4">
                  <a:lumMod val="80000"/>
                  <a:lumOff val="20000"/>
                </a:schemeClr>
              </a:solidFill>
              <a:round/>
            </a:ln>
            <a:effectLst/>
          </c:spPr>
          <c:marker>
            <c:symbol val="none"/>
          </c:marker>
          <c:cat>
            <c:numRef>
              <c:f>Uzkr.1T!$C$2:$F$2</c:f>
              <c:numCache>
                <c:formatCode>General</c:formatCode>
                <c:ptCount val="4"/>
                <c:pt idx="0">
                  <c:v>2019</c:v>
                </c:pt>
                <c:pt idx="1">
                  <c:v>2020</c:v>
                </c:pt>
                <c:pt idx="2">
                  <c:v>2021</c:v>
                </c:pt>
                <c:pt idx="3">
                  <c:v>2022</c:v>
                </c:pt>
              </c:numCache>
            </c:numRef>
          </c:cat>
          <c:val>
            <c:numRef>
              <c:f>Uzkr.1T!$C$18:$F$18</c:f>
              <c:numCache>
                <c:formatCode>0.00</c:formatCode>
                <c:ptCount val="4"/>
                <c:pt idx="0">
                  <c:v>58.4</c:v>
                </c:pt>
                <c:pt idx="1">
                  <c:v>57.61904761904762</c:v>
                </c:pt>
                <c:pt idx="2">
                  <c:v>61.89473684210526</c:v>
                </c:pt>
                <c:pt idx="3">
                  <c:v>59.235294117647058</c:v>
                </c:pt>
              </c:numCache>
            </c:numRef>
          </c:val>
          <c:smooth val="0"/>
          <c:extLst>
            <c:ext xmlns:c16="http://schemas.microsoft.com/office/drawing/2014/chart" uri="{C3380CC4-5D6E-409C-BE32-E72D297353CC}">
              <c16:uniqueId val="{00000006-30F8-4466-8237-A68D9B2587BA}"/>
            </c:ext>
          </c:extLst>
        </c:ser>
        <c:ser>
          <c:idx val="16"/>
          <c:order val="16"/>
          <c:tx>
            <c:strRef>
              <c:f>Uzkr.1T!$B$19</c:f>
              <c:strCache>
                <c:ptCount val="1"/>
                <c:pt idx="0">
                  <c:v>Rēzeknes tiesa (nesk. ZG)</c:v>
                </c:pt>
              </c:strCache>
            </c:strRef>
          </c:tx>
          <c:spPr>
            <a:ln w="28575" cap="rnd">
              <a:solidFill>
                <a:schemeClr val="accent5">
                  <a:lumMod val="80000"/>
                  <a:lumOff val="20000"/>
                </a:schemeClr>
              </a:solidFill>
              <a:round/>
            </a:ln>
            <a:effectLst/>
          </c:spPr>
          <c:marker>
            <c:symbol val="none"/>
          </c:marker>
          <c:cat>
            <c:numRef>
              <c:f>Uzkr.1T!$C$2:$F$2</c:f>
              <c:numCache>
                <c:formatCode>General</c:formatCode>
                <c:ptCount val="4"/>
                <c:pt idx="0">
                  <c:v>2019</c:v>
                </c:pt>
                <c:pt idx="1">
                  <c:v>2020</c:v>
                </c:pt>
                <c:pt idx="2">
                  <c:v>2021</c:v>
                </c:pt>
                <c:pt idx="3">
                  <c:v>2022</c:v>
                </c:pt>
              </c:numCache>
            </c:numRef>
          </c:cat>
          <c:val>
            <c:numRef>
              <c:f>Uzkr.1T!$C$19:$F$19</c:f>
              <c:numCache>
                <c:formatCode>0.00</c:formatCode>
                <c:ptCount val="4"/>
                <c:pt idx="0">
                  <c:v>63.642857142857146</c:v>
                </c:pt>
                <c:pt idx="1">
                  <c:v>66.538461538461533</c:v>
                </c:pt>
                <c:pt idx="2">
                  <c:v>52.785714285714285</c:v>
                </c:pt>
                <c:pt idx="3">
                  <c:v>44.07692307692308</c:v>
                </c:pt>
              </c:numCache>
            </c:numRef>
          </c:val>
          <c:smooth val="0"/>
          <c:extLst>
            <c:ext xmlns:c16="http://schemas.microsoft.com/office/drawing/2014/chart" uri="{C3380CC4-5D6E-409C-BE32-E72D297353CC}">
              <c16:uniqueId val="{00000007-30F8-4466-8237-A68D9B2587BA}"/>
            </c:ext>
          </c:extLst>
        </c:ser>
        <c:dLbls>
          <c:showLegendKey val="0"/>
          <c:showVal val="0"/>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Uzkr.1T!$B$3</c15:sqref>
                        </c15:formulaRef>
                      </c:ext>
                    </c:extLst>
                    <c:strCache>
                      <c:ptCount val="1"/>
                      <c:pt idx="0">
                        <c:v>Senāts (ALD)</c:v>
                      </c:pt>
                    </c:strCache>
                  </c:strRef>
                </c:tx>
                <c:spPr>
                  <a:ln w="28575" cap="rnd">
                    <a:solidFill>
                      <a:schemeClr val="accent1"/>
                    </a:solidFill>
                    <a:round/>
                  </a:ln>
                  <a:effectLst/>
                </c:spPr>
                <c:marker>
                  <c:symbol val="none"/>
                </c:marker>
                <c:cat>
                  <c:numRef>
                    <c:extLst>
                      <c:ex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Uzkr.1T!$C$3:$F$3</c15:sqref>
                        </c15:formulaRef>
                      </c:ext>
                    </c:extLst>
                    <c:numCache>
                      <c:formatCode>0.00</c:formatCode>
                      <c:ptCount val="4"/>
                      <c:pt idx="0">
                        <c:v>77.36363636363636</c:v>
                      </c:pt>
                      <c:pt idx="1">
                        <c:v>67</c:v>
                      </c:pt>
                      <c:pt idx="2">
                        <c:v>45.53846153846154</c:v>
                      </c:pt>
                      <c:pt idx="3">
                        <c:v>44.18181818181818</c:v>
                      </c:pt>
                    </c:numCache>
                  </c:numRef>
                </c:val>
                <c:smooth val="0"/>
                <c:extLst>
                  <c:ext xmlns:c16="http://schemas.microsoft.com/office/drawing/2014/chart" uri="{C3380CC4-5D6E-409C-BE32-E72D297353CC}">
                    <c16:uniqueId val="{00000008-30F8-4466-8237-A68D9B2587B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Uzkr.1T!$B$4</c15:sqref>
                        </c15:formulaRef>
                      </c:ext>
                    </c:extLst>
                    <c:strCache>
                      <c:ptCount val="1"/>
                      <c:pt idx="0">
                        <c:v>Senāts (CLD)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Uzkr.1T!$C$4:$F$4</c15:sqref>
                        </c15:formulaRef>
                      </c:ext>
                    </c:extLst>
                    <c:numCache>
                      <c:formatCode>0.00</c:formatCode>
                      <c:ptCount val="4"/>
                      <c:pt idx="0">
                        <c:v>40.5625</c:v>
                      </c:pt>
                      <c:pt idx="1">
                        <c:v>30.071428571428573</c:v>
                      </c:pt>
                      <c:pt idx="2">
                        <c:v>30.357142857142858</c:v>
                      </c:pt>
                      <c:pt idx="3">
                        <c:v>28.076923076923077</c:v>
                      </c:pt>
                    </c:numCache>
                  </c:numRef>
                </c:val>
                <c:smooth val="0"/>
                <c:extLst xmlns:c15="http://schemas.microsoft.com/office/drawing/2012/chart">
                  <c:ext xmlns:c16="http://schemas.microsoft.com/office/drawing/2014/chart" uri="{C3380CC4-5D6E-409C-BE32-E72D297353CC}">
                    <c16:uniqueId val="{00000009-30F8-4466-8237-A68D9B2587B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Uzkr.1T!$B$5</c15:sqref>
                        </c15:formulaRef>
                      </c:ext>
                    </c:extLst>
                    <c:strCache>
                      <c:ptCount val="1"/>
                      <c:pt idx="0">
                        <c:v>Senāts (KLD)</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Uzkr.1T!$C$5:$F$5</c15:sqref>
                        </c15:formulaRef>
                      </c:ext>
                    </c:extLst>
                    <c:numCache>
                      <c:formatCode>0.00</c:formatCode>
                      <c:ptCount val="4"/>
                      <c:pt idx="0">
                        <c:v>23.5</c:v>
                      </c:pt>
                      <c:pt idx="1">
                        <c:v>22.125</c:v>
                      </c:pt>
                      <c:pt idx="2">
                        <c:v>29.375</c:v>
                      </c:pt>
                      <c:pt idx="3">
                        <c:v>17.777777777777779</c:v>
                      </c:pt>
                    </c:numCache>
                  </c:numRef>
                </c:val>
                <c:smooth val="0"/>
                <c:extLst xmlns:c15="http://schemas.microsoft.com/office/drawing/2012/chart">
                  <c:ext xmlns:c16="http://schemas.microsoft.com/office/drawing/2014/chart" uri="{C3380CC4-5D6E-409C-BE32-E72D297353CC}">
                    <c16:uniqueId val="{0000000A-30F8-4466-8237-A68D9B2587B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Uzkr.1T!$B$6</c15:sqref>
                        </c15:formulaRef>
                      </c:ext>
                    </c:extLst>
                    <c:strCache>
                      <c:ptCount val="1"/>
                      <c:pt idx="0">
                        <c:v>Administratīvā apgabaltiesa</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Uzkr.1T!$C$6:$F$6</c15:sqref>
                        </c15:formulaRef>
                      </c:ext>
                    </c:extLst>
                    <c:numCache>
                      <c:formatCode>0.00</c:formatCode>
                      <c:ptCount val="4"/>
                      <c:pt idx="0">
                        <c:v>29.954545454545453</c:v>
                      </c:pt>
                      <c:pt idx="1">
                        <c:v>21.545454545454547</c:v>
                      </c:pt>
                      <c:pt idx="2">
                        <c:v>28.578947368421051</c:v>
                      </c:pt>
                      <c:pt idx="3">
                        <c:v>28.736842105263158</c:v>
                      </c:pt>
                    </c:numCache>
                  </c:numRef>
                </c:val>
                <c:smooth val="0"/>
                <c:extLst xmlns:c15="http://schemas.microsoft.com/office/drawing/2012/chart">
                  <c:ext xmlns:c16="http://schemas.microsoft.com/office/drawing/2014/chart" uri="{C3380CC4-5D6E-409C-BE32-E72D297353CC}">
                    <c16:uniqueId val="{0000000B-30F8-4466-8237-A68D9B2587B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Uzkr.1T!$B$7</c15:sqref>
                        </c15:formulaRef>
                      </c:ext>
                    </c:extLst>
                    <c:strCache>
                      <c:ptCount val="1"/>
                      <c:pt idx="0">
                        <c:v>Rīgas apgabaltiesa</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Uzkr.1T!$C$7:$F$7</c15:sqref>
                        </c15:formulaRef>
                      </c:ext>
                    </c:extLst>
                    <c:numCache>
                      <c:formatCode>0.00</c:formatCode>
                      <c:ptCount val="4"/>
                      <c:pt idx="0">
                        <c:v>21.918032786885245</c:v>
                      </c:pt>
                      <c:pt idx="1">
                        <c:v>19.785714285714285</c:v>
                      </c:pt>
                      <c:pt idx="2">
                        <c:v>20.228070175438596</c:v>
                      </c:pt>
                      <c:pt idx="3">
                        <c:v>25.684210526315791</c:v>
                      </c:pt>
                    </c:numCache>
                  </c:numRef>
                </c:val>
                <c:smooth val="0"/>
                <c:extLst xmlns:c15="http://schemas.microsoft.com/office/drawing/2012/chart">
                  <c:ext xmlns:c16="http://schemas.microsoft.com/office/drawing/2014/chart" uri="{C3380CC4-5D6E-409C-BE32-E72D297353CC}">
                    <c16:uniqueId val="{0000000C-30F8-4466-8237-A68D9B2587B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Uzkr.1T!$B$8</c15:sqref>
                        </c15:formulaRef>
                      </c:ext>
                    </c:extLst>
                    <c:strCache>
                      <c:ptCount val="1"/>
                      <c:pt idx="0">
                        <c:v>Latgales apgabaltiesa</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Uzkr.1T!$C$8:$F$8</c15:sqref>
                        </c15:formulaRef>
                      </c:ext>
                    </c:extLst>
                    <c:numCache>
                      <c:formatCode>0.00</c:formatCode>
                      <c:ptCount val="4"/>
                      <c:pt idx="0">
                        <c:v>12.846153846153847</c:v>
                      </c:pt>
                      <c:pt idx="1">
                        <c:v>11.76923076923077</c:v>
                      </c:pt>
                      <c:pt idx="2">
                        <c:v>10.846153846153847</c:v>
                      </c:pt>
                      <c:pt idx="3">
                        <c:v>12.846153846153847</c:v>
                      </c:pt>
                    </c:numCache>
                  </c:numRef>
                </c:val>
                <c:smooth val="0"/>
                <c:extLst xmlns:c15="http://schemas.microsoft.com/office/drawing/2012/chart">
                  <c:ext xmlns:c16="http://schemas.microsoft.com/office/drawing/2014/chart" uri="{C3380CC4-5D6E-409C-BE32-E72D297353CC}">
                    <c16:uniqueId val="{0000000D-30F8-4466-8237-A68D9B2587BA}"/>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Uzkr.1T!$B$9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Uzkr.1T!$C$9:$F$9</c15:sqref>
                        </c15:formulaRef>
                      </c:ext>
                    </c:extLst>
                    <c:numCache>
                      <c:formatCode>0.00</c:formatCode>
                      <c:ptCount val="4"/>
                      <c:pt idx="0">
                        <c:v>11</c:v>
                      </c:pt>
                      <c:pt idx="1">
                        <c:v>7.9230769230769234</c:v>
                      </c:pt>
                      <c:pt idx="2">
                        <c:v>7.2307692307692308</c:v>
                      </c:pt>
                      <c:pt idx="3">
                        <c:v>7.333333333333333</c:v>
                      </c:pt>
                    </c:numCache>
                  </c:numRef>
                </c:val>
                <c:smooth val="0"/>
                <c:extLst xmlns:c15="http://schemas.microsoft.com/office/drawing/2012/chart">
                  <c:ext xmlns:c16="http://schemas.microsoft.com/office/drawing/2014/chart" uri="{C3380CC4-5D6E-409C-BE32-E72D297353CC}">
                    <c16:uniqueId val="{0000000E-30F8-4466-8237-A68D9B2587BA}"/>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Uzkr.1T!$B$10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Uzkr.1T!$C$10:$F$10</c15:sqref>
                        </c15:formulaRef>
                      </c:ext>
                    </c:extLst>
                    <c:numCache>
                      <c:formatCode>0.00</c:formatCode>
                      <c:ptCount val="4"/>
                      <c:pt idx="0">
                        <c:v>15.461538461538462</c:v>
                      </c:pt>
                      <c:pt idx="1">
                        <c:v>10.307692307692308</c:v>
                      </c:pt>
                      <c:pt idx="2">
                        <c:v>9.6923076923076916</c:v>
                      </c:pt>
                      <c:pt idx="3">
                        <c:v>8.25</c:v>
                      </c:pt>
                    </c:numCache>
                  </c:numRef>
                </c:val>
                <c:smooth val="0"/>
                <c:extLst xmlns:c15="http://schemas.microsoft.com/office/drawing/2012/chart">
                  <c:ext xmlns:c16="http://schemas.microsoft.com/office/drawing/2014/chart" uri="{C3380CC4-5D6E-409C-BE32-E72D297353CC}">
                    <c16:uniqueId val="{0000000F-30F8-4466-8237-A68D9B2587BA}"/>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Uzkr.1T!$B$11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Uzkr.1T!$C$11:$F$11</c15:sqref>
                        </c15:formulaRef>
                      </c:ext>
                    </c:extLst>
                    <c:numCache>
                      <c:formatCode>0.00</c:formatCode>
                      <c:ptCount val="4"/>
                      <c:pt idx="0">
                        <c:v>20.933333333333334</c:v>
                      </c:pt>
                      <c:pt idx="1">
                        <c:v>22.333333333333332</c:v>
                      </c:pt>
                      <c:pt idx="2">
                        <c:v>20.071428571428573</c:v>
                      </c:pt>
                      <c:pt idx="3">
                        <c:v>17.785714285714285</c:v>
                      </c:pt>
                    </c:numCache>
                  </c:numRef>
                </c:val>
                <c:smooth val="0"/>
                <c:extLst xmlns:c15="http://schemas.microsoft.com/office/drawing/2012/chart">
                  <c:ext xmlns:c16="http://schemas.microsoft.com/office/drawing/2014/chart" uri="{C3380CC4-5D6E-409C-BE32-E72D297353CC}">
                    <c16:uniqueId val="{00000010-30F8-4466-8237-A68D9B2587BA}"/>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CR!$C$1</c:f>
          <c:strCache>
            <c:ptCount val="1"/>
            <c:pt idx="0">
              <c:v>Caurlaidība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9"/>
          <c:order val="9"/>
          <c:tx>
            <c:strRef>
              <c:f>CR!$B$12</c:f>
              <c:strCache>
                <c:ptCount val="1"/>
                <c:pt idx="0">
                  <c:v>Administratīvā rajona tiesa</c:v>
                </c:pt>
              </c:strCache>
              <c:extLst xmlns:c15="http://schemas.microsoft.com/office/drawing/2012/chart"/>
            </c:strRef>
          </c:tx>
          <c:spPr>
            <a:ln w="28575" cap="rnd">
              <a:solidFill>
                <a:schemeClr val="accent4">
                  <a:lumMod val="60000"/>
                </a:schemeClr>
              </a:solidFill>
              <a:round/>
            </a:ln>
            <a:effectLst/>
          </c:spPr>
          <c:marker>
            <c:symbol val="none"/>
          </c:marker>
          <c:cat>
            <c:numRef>
              <c:f>CR!$C$2:$F$2</c:f>
              <c:numCache>
                <c:formatCode>General</c:formatCode>
                <c:ptCount val="4"/>
                <c:pt idx="0">
                  <c:v>2019</c:v>
                </c:pt>
                <c:pt idx="1">
                  <c:v>2020</c:v>
                </c:pt>
                <c:pt idx="2">
                  <c:v>2021</c:v>
                </c:pt>
                <c:pt idx="3">
                  <c:v>2022</c:v>
                </c:pt>
              </c:numCache>
              <c:extLst xmlns:c15="http://schemas.microsoft.com/office/drawing/2012/chart"/>
            </c:numRef>
          </c:cat>
          <c:val>
            <c:numRef>
              <c:f>CR!$C$12:$F$12</c:f>
              <c:numCache>
                <c:formatCode>0.00</c:formatCode>
                <c:ptCount val="4"/>
                <c:pt idx="0">
                  <c:v>1.0303687635574836</c:v>
                </c:pt>
                <c:pt idx="1">
                  <c:v>1.0677052127022169</c:v>
                </c:pt>
                <c:pt idx="2">
                  <c:v>0.92654155495978552</c:v>
                </c:pt>
                <c:pt idx="3">
                  <c:v>1.0687229437229437</c:v>
                </c:pt>
              </c:numCache>
              <c:extLst xmlns:c15="http://schemas.microsoft.com/office/drawing/2012/chart"/>
            </c:numRef>
          </c:val>
          <c:smooth val="0"/>
          <c:extLst>
            <c:ext xmlns:c16="http://schemas.microsoft.com/office/drawing/2014/chart" uri="{C3380CC4-5D6E-409C-BE32-E72D297353CC}">
              <c16:uniqueId val="{00000000-C6E8-4D7D-AF59-C8445A37432E}"/>
            </c:ext>
          </c:extLst>
        </c:ser>
        <c:ser>
          <c:idx val="10"/>
          <c:order val="10"/>
          <c:tx>
            <c:strRef>
              <c:f>CR!$B$13</c:f>
              <c:strCache>
                <c:ptCount val="1"/>
                <c:pt idx="0">
                  <c:v>Rīgas pilsētas tiesa (nesk. ZG)</c:v>
                </c:pt>
              </c:strCache>
              <c:extLst xmlns:c15="http://schemas.microsoft.com/office/drawing/2012/chart"/>
            </c:strRef>
          </c:tx>
          <c:spPr>
            <a:ln w="28575" cap="rnd">
              <a:solidFill>
                <a:schemeClr val="accent5">
                  <a:lumMod val="60000"/>
                </a:schemeClr>
              </a:solidFill>
              <a:round/>
            </a:ln>
            <a:effectLst/>
          </c:spPr>
          <c:marker>
            <c:symbol val="none"/>
          </c:marker>
          <c:cat>
            <c:numRef>
              <c:f>CR!$C$2:$F$2</c:f>
              <c:numCache>
                <c:formatCode>General</c:formatCode>
                <c:ptCount val="4"/>
                <c:pt idx="0">
                  <c:v>2019</c:v>
                </c:pt>
                <c:pt idx="1">
                  <c:v>2020</c:v>
                </c:pt>
                <c:pt idx="2">
                  <c:v>2021</c:v>
                </c:pt>
                <c:pt idx="3">
                  <c:v>2022</c:v>
                </c:pt>
              </c:numCache>
              <c:extLst xmlns:c15="http://schemas.microsoft.com/office/drawing/2012/chart"/>
            </c:numRef>
          </c:cat>
          <c:val>
            <c:numRef>
              <c:f>CR!$C$13:$F$13</c:f>
              <c:numCache>
                <c:formatCode>0.00</c:formatCode>
                <c:ptCount val="4"/>
                <c:pt idx="0">
                  <c:v>1.06805419921875</c:v>
                </c:pt>
                <c:pt idx="1">
                  <c:v>0.87024862538847714</c:v>
                </c:pt>
                <c:pt idx="2">
                  <c:v>0.88934295383436557</c:v>
                </c:pt>
                <c:pt idx="3">
                  <c:v>0.77442520414663807</c:v>
                </c:pt>
              </c:numCache>
              <c:extLst xmlns:c15="http://schemas.microsoft.com/office/drawing/2012/chart"/>
            </c:numRef>
          </c:val>
          <c:smooth val="0"/>
          <c:extLst>
            <c:ext xmlns:c16="http://schemas.microsoft.com/office/drawing/2014/chart" uri="{C3380CC4-5D6E-409C-BE32-E72D297353CC}">
              <c16:uniqueId val="{00000001-C6E8-4D7D-AF59-C8445A37432E}"/>
            </c:ext>
          </c:extLst>
        </c:ser>
        <c:ser>
          <c:idx val="11"/>
          <c:order val="11"/>
          <c:tx>
            <c:strRef>
              <c:f>CR!$B$14</c:f>
              <c:strCache>
                <c:ptCount val="1"/>
                <c:pt idx="0">
                  <c:v>Rīgas rajona tiesa  (nesk. ZG)</c:v>
                </c:pt>
              </c:strCache>
              <c:extLst xmlns:c15="http://schemas.microsoft.com/office/drawing/2012/chart"/>
            </c:strRef>
          </c:tx>
          <c:spPr>
            <a:ln w="28575" cap="rnd">
              <a:solidFill>
                <a:schemeClr val="accent6">
                  <a:lumMod val="60000"/>
                </a:schemeClr>
              </a:solidFill>
              <a:round/>
            </a:ln>
            <a:effectLst/>
          </c:spPr>
          <c:marker>
            <c:symbol val="none"/>
          </c:marker>
          <c:cat>
            <c:numRef>
              <c:f>CR!$C$2:$F$2</c:f>
              <c:numCache>
                <c:formatCode>General</c:formatCode>
                <c:ptCount val="4"/>
                <c:pt idx="0">
                  <c:v>2019</c:v>
                </c:pt>
                <c:pt idx="1">
                  <c:v>2020</c:v>
                </c:pt>
                <c:pt idx="2">
                  <c:v>2021</c:v>
                </c:pt>
                <c:pt idx="3">
                  <c:v>2022</c:v>
                </c:pt>
              </c:numCache>
              <c:extLst xmlns:c15="http://schemas.microsoft.com/office/drawing/2012/chart"/>
            </c:numRef>
          </c:cat>
          <c:val>
            <c:numRef>
              <c:f>CR!$C$14:$F$14</c:f>
              <c:numCache>
                <c:formatCode>0.00</c:formatCode>
                <c:ptCount val="4"/>
                <c:pt idx="0">
                  <c:v>0.96047430830039526</c:v>
                </c:pt>
                <c:pt idx="1">
                  <c:v>0.98013486422453067</c:v>
                </c:pt>
                <c:pt idx="2">
                  <c:v>1.0214876033057851</c:v>
                </c:pt>
                <c:pt idx="3">
                  <c:v>1.080754716981132</c:v>
                </c:pt>
              </c:numCache>
              <c:extLst xmlns:c15="http://schemas.microsoft.com/office/drawing/2012/chart"/>
            </c:numRef>
          </c:val>
          <c:smooth val="0"/>
          <c:extLst>
            <c:ext xmlns:c16="http://schemas.microsoft.com/office/drawing/2014/chart" uri="{C3380CC4-5D6E-409C-BE32-E72D297353CC}">
              <c16:uniqueId val="{00000002-C6E8-4D7D-AF59-C8445A37432E}"/>
            </c:ext>
          </c:extLst>
        </c:ser>
        <c:ser>
          <c:idx val="12"/>
          <c:order val="12"/>
          <c:tx>
            <c:strRef>
              <c:f>CR!$B$15</c:f>
              <c:strCache>
                <c:ptCount val="1"/>
                <c:pt idx="0">
                  <c:v>Kurzemes rajona tiesa (nesk. ZG)</c:v>
                </c:pt>
              </c:strCache>
              <c:extLst xmlns:c15="http://schemas.microsoft.com/office/drawing/2012/chart"/>
            </c:strRef>
          </c:tx>
          <c:spPr>
            <a:ln w="28575" cap="rnd">
              <a:solidFill>
                <a:schemeClr val="accent1">
                  <a:lumMod val="80000"/>
                  <a:lumOff val="20000"/>
                </a:schemeClr>
              </a:solidFill>
              <a:round/>
            </a:ln>
            <a:effectLst/>
          </c:spPr>
          <c:marker>
            <c:symbol val="none"/>
          </c:marker>
          <c:cat>
            <c:numRef>
              <c:f>CR!$C$2:$F$2</c:f>
              <c:numCache>
                <c:formatCode>General</c:formatCode>
                <c:ptCount val="4"/>
                <c:pt idx="0">
                  <c:v>2019</c:v>
                </c:pt>
                <c:pt idx="1">
                  <c:v>2020</c:v>
                </c:pt>
                <c:pt idx="2">
                  <c:v>2021</c:v>
                </c:pt>
                <c:pt idx="3">
                  <c:v>2022</c:v>
                </c:pt>
              </c:numCache>
              <c:extLst xmlns:c15="http://schemas.microsoft.com/office/drawing/2012/chart"/>
            </c:numRef>
          </c:cat>
          <c:val>
            <c:numRef>
              <c:f>CR!$C$15:$F$15</c:f>
              <c:numCache>
                <c:formatCode>0.00</c:formatCode>
                <c:ptCount val="4"/>
                <c:pt idx="0">
                  <c:v>0.97985277024409145</c:v>
                </c:pt>
                <c:pt idx="1">
                  <c:v>1.0086898395721926</c:v>
                </c:pt>
                <c:pt idx="2">
                  <c:v>1.0178997613365155</c:v>
                </c:pt>
                <c:pt idx="3">
                  <c:v>0.98397669337217775</c:v>
                </c:pt>
              </c:numCache>
              <c:extLst xmlns:c15="http://schemas.microsoft.com/office/drawing/2012/chart"/>
            </c:numRef>
          </c:val>
          <c:smooth val="0"/>
          <c:extLst>
            <c:ext xmlns:c16="http://schemas.microsoft.com/office/drawing/2014/chart" uri="{C3380CC4-5D6E-409C-BE32-E72D297353CC}">
              <c16:uniqueId val="{00000003-C6E8-4D7D-AF59-C8445A37432E}"/>
            </c:ext>
          </c:extLst>
        </c:ser>
        <c:ser>
          <c:idx val="13"/>
          <c:order val="13"/>
          <c:tx>
            <c:strRef>
              <c:f>CR!$B$16</c:f>
              <c:strCache>
                <c:ptCount val="1"/>
                <c:pt idx="0">
                  <c:v>Vidzemes rajona tiesa  (nesk. ZG)</c:v>
                </c:pt>
              </c:strCache>
              <c:extLst xmlns:c15="http://schemas.microsoft.com/office/drawing/2012/chart"/>
            </c:strRef>
          </c:tx>
          <c:spPr>
            <a:ln w="28575" cap="rnd">
              <a:solidFill>
                <a:schemeClr val="accent2">
                  <a:lumMod val="80000"/>
                  <a:lumOff val="20000"/>
                </a:schemeClr>
              </a:solidFill>
              <a:round/>
            </a:ln>
            <a:effectLst/>
          </c:spPr>
          <c:marker>
            <c:symbol val="none"/>
          </c:marker>
          <c:cat>
            <c:numRef>
              <c:f>CR!$C$2:$F$2</c:f>
              <c:numCache>
                <c:formatCode>General</c:formatCode>
                <c:ptCount val="4"/>
                <c:pt idx="0">
                  <c:v>2019</c:v>
                </c:pt>
                <c:pt idx="1">
                  <c:v>2020</c:v>
                </c:pt>
                <c:pt idx="2">
                  <c:v>2021</c:v>
                </c:pt>
                <c:pt idx="3">
                  <c:v>2022</c:v>
                </c:pt>
              </c:numCache>
              <c:extLst xmlns:c15="http://schemas.microsoft.com/office/drawing/2012/chart"/>
            </c:numRef>
          </c:cat>
          <c:val>
            <c:numRef>
              <c:f>CR!$C$16:$F$16</c:f>
              <c:numCache>
                <c:formatCode>0.00</c:formatCode>
                <c:ptCount val="4"/>
                <c:pt idx="0">
                  <c:v>0.99308035714285714</c:v>
                </c:pt>
                <c:pt idx="1">
                  <c:v>1.0051941627504328</c:v>
                </c:pt>
                <c:pt idx="2">
                  <c:v>1.0271428571428571</c:v>
                </c:pt>
                <c:pt idx="3">
                  <c:v>1.0761044824250241</c:v>
                </c:pt>
              </c:numCache>
              <c:extLst xmlns:c15="http://schemas.microsoft.com/office/drawing/2012/chart"/>
            </c:numRef>
          </c:val>
          <c:smooth val="0"/>
          <c:extLst>
            <c:ext xmlns:c16="http://schemas.microsoft.com/office/drawing/2014/chart" uri="{C3380CC4-5D6E-409C-BE32-E72D297353CC}">
              <c16:uniqueId val="{00000004-C6E8-4D7D-AF59-C8445A37432E}"/>
            </c:ext>
          </c:extLst>
        </c:ser>
        <c:ser>
          <c:idx val="14"/>
          <c:order val="14"/>
          <c:tx>
            <c:strRef>
              <c:f>CR!$B$17</c:f>
              <c:strCache>
                <c:ptCount val="1"/>
                <c:pt idx="0">
                  <c:v>Zemgales rajona tiesa  (nesk.ZG)</c:v>
                </c:pt>
              </c:strCache>
              <c:extLst xmlns:c15="http://schemas.microsoft.com/office/drawing/2012/chart"/>
            </c:strRef>
          </c:tx>
          <c:spPr>
            <a:ln w="28575" cap="rnd">
              <a:solidFill>
                <a:schemeClr val="accent3">
                  <a:lumMod val="80000"/>
                  <a:lumOff val="20000"/>
                </a:schemeClr>
              </a:solidFill>
              <a:round/>
            </a:ln>
            <a:effectLst/>
          </c:spPr>
          <c:marker>
            <c:symbol val="none"/>
          </c:marker>
          <c:cat>
            <c:numRef>
              <c:f>CR!$C$2:$F$2</c:f>
              <c:numCache>
                <c:formatCode>General</c:formatCode>
                <c:ptCount val="4"/>
                <c:pt idx="0">
                  <c:v>2019</c:v>
                </c:pt>
                <c:pt idx="1">
                  <c:v>2020</c:v>
                </c:pt>
                <c:pt idx="2">
                  <c:v>2021</c:v>
                </c:pt>
                <c:pt idx="3">
                  <c:v>2022</c:v>
                </c:pt>
              </c:numCache>
              <c:extLst xmlns:c15="http://schemas.microsoft.com/office/drawing/2012/chart"/>
            </c:numRef>
          </c:cat>
          <c:val>
            <c:numRef>
              <c:f>CR!$C$17:$F$17</c:f>
              <c:numCache>
                <c:formatCode>0.00</c:formatCode>
                <c:ptCount val="4"/>
                <c:pt idx="0">
                  <c:v>0.96661237785016285</c:v>
                </c:pt>
                <c:pt idx="1">
                  <c:v>0.99853587115666176</c:v>
                </c:pt>
                <c:pt idx="2">
                  <c:v>1.0640259518524842</c:v>
                </c:pt>
                <c:pt idx="3">
                  <c:v>0.96907966533284828</c:v>
                </c:pt>
              </c:numCache>
              <c:extLst xmlns:c15="http://schemas.microsoft.com/office/drawing/2012/chart"/>
            </c:numRef>
          </c:val>
          <c:smooth val="0"/>
          <c:extLst>
            <c:ext xmlns:c16="http://schemas.microsoft.com/office/drawing/2014/chart" uri="{C3380CC4-5D6E-409C-BE32-E72D297353CC}">
              <c16:uniqueId val="{00000005-C6E8-4D7D-AF59-C8445A37432E}"/>
            </c:ext>
          </c:extLst>
        </c:ser>
        <c:ser>
          <c:idx val="15"/>
          <c:order val="15"/>
          <c:tx>
            <c:strRef>
              <c:f>CR!$B$18</c:f>
              <c:strCache>
                <c:ptCount val="1"/>
                <c:pt idx="0">
                  <c:v>Daugavpils tiesa  (nesk. ZG)</c:v>
                </c:pt>
              </c:strCache>
              <c:extLst xmlns:c15="http://schemas.microsoft.com/office/drawing/2012/chart"/>
            </c:strRef>
          </c:tx>
          <c:spPr>
            <a:ln w="28575" cap="rnd">
              <a:solidFill>
                <a:schemeClr val="accent4">
                  <a:lumMod val="80000"/>
                  <a:lumOff val="20000"/>
                </a:schemeClr>
              </a:solidFill>
              <a:round/>
            </a:ln>
            <a:effectLst/>
          </c:spPr>
          <c:marker>
            <c:symbol val="none"/>
          </c:marker>
          <c:cat>
            <c:numRef>
              <c:f>CR!$C$2:$F$2</c:f>
              <c:numCache>
                <c:formatCode>General</c:formatCode>
                <c:ptCount val="4"/>
                <c:pt idx="0">
                  <c:v>2019</c:v>
                </c:pt>
                <c:pt idx="1">
                  <c:v>2020</c:v>
                </c:pt>
                <c:pt idx="2">
                  <c:v>2021</c:v>
                </c:pt>
                <c:pt idx="3">
                  <c:v>2022</c:v>
                </c:pt>
              </c:numCache>
              <c:extLst xmlns:c15="http://schemas.microsoft.com/office/drawing/2012/chart"/>
            </c:numRef>
          </c:cat>
          <c:val>
            <c:numRef>
              <c:f>CR!$C$18:$F$18</c:f>
              <c:numCache>
                <c:formatCode>0.00</c:formatCode>
                <c:ptCount val="4"/>
                <c:pt idx="0">
                  <c:v>1.0151921358355676</c:v>
                </c:pt>
                <c:pt idx="1">
                  <c:v>0.98572399728076143</c:v>
                </c:pt>
                <c:pt idx="2">
                  <c:v>1.0130869899923018</c:v>
                </c:pt>
                <c:pt idx="3">
                  <c:v>1.0695187165775402</c:v>
                </c:pt>
              </c:numCache>
              <c:extLst xmlns:c15="http://schemas.microsoft.com/office/drawing/2012/chart"/>
            </c:numRef>
          </c:val>
          <c:smooth val="0"/>
          <c:extLst>
            <c:ext xmlns:c16="http://schemas.microsoft.com/office/drawing/2014/chart" uri="{C3380CC4-5D6E-409C-BE32-E72D297353CC}">
              <c16:uniqueId val="{00000006-C6E8-4D7D-AF59-C8445A37432E}"/>
            </c:ext>
          </c:extLst>
        </c:ser>
        <c:ser>
          <c:idx val="16"/>
          <c:order val="16"/>
          <c:tx>
            <c:strRef>
              <c:f>CR!$B$19</c:f>
              <c:strCache>
                <c:ptCount val="1"/>
                <c:pt idx="0">
                  <c:v>Rēzeknes tiesa (nesk. ZG)</c:v>
                </c:pt>
              </c:strCache>
              <c:extLst xmlns:c15="http://schemas.microsoft.com/office/drawing/2012/chart"/>
            </c:strRef>
          </c:tx>
          <c:spPr>
            <a:ln w="28575" cap="rnd">
              <a:solidFill>
                <a:schemeClr val="accent5">
                  <a:lumMod val="80000"/>
                  <a:lumOff val="20000"/>
                </a:schemeClr>
              </a:solidFill>
              <a:round/>
            </a:ln>
            <a:effectLst/>
          </c:spPr>
          <c:marker>
            <c:symbol val="none"/>
          </c:marker>
          <c:cat>
            <c:numRef>
              <c:f>CR!$C$2:$F$2</c:f>
              <c:numCache>
                <c:formatCode>General</c:formatCode>
                <c:ptCount val="4"/>
                <c:pt idx="0">
                  <c:v>2019</c:v>
                </c:pt>
                <c:pt idx="1">
                  <c:v>2020</c:v>
                </c:pt>
                <c:pt idx="2">
                  <c:v>2021</c:v>
                </c:pt>
                <c:pt idx="3">
                  <c:v>2022</c:v>
                </c:pt>
              </c:numCache>
              <c:extLst xmlns:c15="http://schemas.microsoft.com/office/drawing/2012/chart"/>
            </c:numRef>
          </c:cat>
          <c:val>
            <c:numRef>
              <c:f>CR!$C$19:$F$19</c:f>
              <c:numCache>
                <c:formatCode>0.00</c:formatCode>
                <c:ptCount val="4"/>
                <c:pt idx="0">
                  <c:v>0.9587332053742802</c:v>
                </c:pt>
                <c:pt idx="1">
                  <c:v>1.012615235322659</c:v>
                </c:pt>
                <c:pt idx="2">
                  <c:v>1.0917698470502548</c:v>
                </c:pt>
                <c:pt idx="3">
                  <c:v>1.1189964157706094</c:v>
                </c:pt>
              </c:numCache>
              <c:extLst xmlns:c15="http://schemas.microsoft.com/office/drawing/2012/chart"/>
            </c:numRef>
          </c:val>
          <c:smooth val="0"/>
          <c:extLst>
            <c:ext xmlns:c16="http://schemas.microsoft.com/office/drawing/2014/chart" uri="{C3380CC4-5D6E-409C-BE32-E72D297353CC}">
              <c16:uniqueId val="{00000007-C6E8-4D7D-AF59-C8445A37432E}"/>
            </c:ext>
          </c:extLst>
        </c:ser>
        <c:dLbls>
          <c:showLegendKey val="0"/>
          <c:showVal val="0"/>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CR!$B$3</c15:sqref>
                        </c15:formulaRef>
                      </c:ext>
                    </c:extLst>
                    <c:strCache>
                      <c:ptCount val="1"/>
                      <c:pt idx="0">
                        <c:v>Senāts (ALD)</c:v>
                      </c:pt>
                    </c:strCache>
                  </c:strRef>
                </c:tx>
                <c:spPr>
                  <a:ln w="28575" cap="rnd">
                    <a:solidFill>
                      <a:schemeClr val="accent1"/>
                    </a:solidFill>
                    <a:round/>
                  </a:ln>
                  <a:effectLst/>
                </c:spPr>
                <c:marker>
                  <c:symbol val="none"/>
                </c:marker>
                <c:cat>
                  <c:numRef>
                    <c:extLst>
                      <c:ex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CR!$C$3:$F$3</c15:sqref>
                        </c15:formulaRef>
                      </c:ext>
                    </c:extLst>
                    <c:numCache>
                      <c:formatCode>0.00</c:formatCode>
                      <c:ptCount val="4"/>
                      <c:pt idx="0">
                        <c:v>1.1267772511848342</c:v>
                      </c:pt>
                      <c:pt idx="1">
                        <c:v>1.1380145278450364</c:v>
                      </c:pt>
                      <c:pt idx="2">
                        <c:v>1.2053824362606231</c:v>
                      </c:pt>
                      <c:pt idx="3">
                        <c:v>1.1682539682539683</c:v>
                      </c:pt>
                    </c:numCache>
                  </c:numRef>
                </c:val>
                <c:smooth val="0"/>
                <c:extLst>
                  <c:ext xmlns:c16="http://schemas.microsoft.com/office/drawing/2014/chart" uri="{C3380CC4-5D6E-409C-BE32-E72D297353CC}">
                    <c16:uniqueId val="{00000008-C6E8-4D7D-AF59-C8445A37432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CR!$B$4</c15:sqref>
                        </c15:formulaRef>
                      </c:ext>
                    </c:extLst>
                    <c:strCache>
                      <c:ptCount val="1"/>
                      <c:pt idx="0">
                        <c:v>Senāts (CLD)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CR!$C$4:$F$4</c15:sqref>
                        </c15:formulaRef>
                      </c:ext>
                    </c:extLst>
                    <c:numCache>
                      <c:formatCode>0.00</c:formatCode>
                      <c:ptCount val="4"/>
                      <c:pt idx="0">
                        <c:v>1.0378006872852235</c:v>
                      </c:pt>
                      <c:pt idx="1">
                        <c:v>1.2023070097604258</c:v>
                      </c:pt>
                      <c:pt idx="2">
                        <c:v>0.99633699633699635</c:v>
                      </c:pt>
                      <c:pt idx="3">
                        <c:v>1.0657174151150055</c:v>
                      </c:pt>
                    </c:numCache>
                  </c:numRef>
                </c:val>
                <c:smooth val="0"/>
                <c:extLst xmlns:c15="http://schemas.microsoft.com/office/drawing/2012/chart">
                  <c:ext xmlns:c16="http://schemas.microsoft.com/office/drawing/2014/chart" uri="{C3380CC4-5D6E-409C-BE32-E72D297353CC}">
                    <c16:uniqueId val="{00000009-C6E8-4D7D-AF59-C8445A37432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CR!$B$5</c15:sqref>
                        </c15:formulaRef>
                      </c:ext>
                    </c:extLst>
                    <c:strCache>
                      <c:ptCount val="1"/>
                      <c:pt idx="0">
                        <c:v>Senāts (KLD)</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CR!$C$5:$F$5</c15:sqref>
                        </c15:formulaRef>
                      </c:ext>
                    </c:extLst>
                    <c:numCache>
                      <c:formatCode>0.00</c:formatCode>
                      <c:ptCount val="4"/>
                      <c:pt idx="0">
                        <c:v>1.0248691099476439</c:v>
                      </c:pt>
                      <c:pt idx="1">
                        <c:v>0.94752186588921283</c:v>
                      </c:pt>
                      <c:pt idx="2">
                        <c:v>0.91238670694864044</c:v>
                      </c:pt>
                      <c:pt idx="3">
                        <c:v>1.1344086021505377</c:v>
                      </c:pt>
                    </c:numCache>
                  </c:numRef>
                </c:val>
                <c:smooth val="0"/>
                <c:extLst xmlns:c15="http://schemas.microsoft.com/office/drawing/2012/chart">
                  <c:ext xmlns:c16="http://schemas.microsoft.com/office/drawing/2014/chart" uri="{C3380CC4-5D6E-409C-BE32-E72D297353CC}">
                    <c16:uniqueId val="{0000000A-C6E8-4D7D-AF59-C8445A37432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CR!$B$6</c15:sqref>
                        </c15:formulaRef>
                      </c:ext>
                    </c:extLst>
                    <c:strCache>
                      <c:ptCount val="1"/>
                      <c:pt idx="0">
                        <c:v>Administratīvā apgabaltiesa</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CR!$C$6:$F$6</c15:sqref>
                        </c15:formulaRef>
                      </c:ext>
                    </c:extLst>
                    <c:numCache>
                      <c:formatCode>0.00</c:formatCode>
                      <c:ptCount val="4"/>
                      <c:pt idx="0">
                        <c:v>0.89336917562724016</c:v>
                      </c:pt>
                      <c:pt idx="1">
                        <c:v>1.2041942604856513</c:v>
                      </c:pt>
                      <c:pt idx="2">
                        <c:v>0.92721518987341767</c:v>
                      </c:pt>
                      <c:pt idx="3">
                        <c:v>0.99673558215451574</c:v>
                      </c:pt>
                    </c:numCache>
                  </c:numRef>
                </c:val>
                <c:smooth val="0"/>
                <c:extLst xmlns:c15="http://schemas.microsoft.com/office/drawing/2012/chart">
                  <c:ext xmlns:c16="http://schemas.microsoft.com/office/drawing/2014/chart" uri="{C3380CC4-5D6E-409C-BE32-E72D297353CC}">
                    <c16:uniqueId val="{0000000B-C6E8-4D7D-AF59-C8445A37432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CR!$B$7</c15:sqref>
                        </c15:formulaRef>
                      </c:ext>
                    </c:extLst>
                    <c:strCache>
                      <c:ptCount val="1"/>
                      <c:pt idx="0">
                        <c:v>Rīgas apgabaltiesa</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CR!$C$7:$F$7</c15:sqref>
                        </c15:formulaRef>
                      </c:ext>
                    </c:extLst>
                    <c:numCache>
                      <c:formatCode>0.00</c:formatCode>
                      <c:ptCount val="4"/>
                      <c:pt idx="0">
                        <c:v>0.96007178106774338</c:v>
                      </c:pt>
                      <c:pt idx="1">
                        <c:v>1.0591425619834711</c:v>
                      </c:pt>
                      <c:pt idx="2">
                        <c:v>0.98839308743874132</c:v>
                      </c:pt>
                      <c:pt idx="3">
                        <c:v>0.92114604462474647</c:v>
                      </c:pt>
                    </c:numCache>
                  </c:numRef>
                </c:val>
                <c:smooth val="0"/>
                <c:extLst xmlns:c15="http://schemas.microsoft.com/office/drawing/2012/chart">
                  <c:ext xmlns:c16="http://schemas.microsoft.com/office/drawing/2014/chart" uri="{C3380CC4-5D6E-409C-BE32-E72D297353CC}">
                    <c16:uniqueId val="{0000000C-C6E8-4D7D-AF59-C8445A37432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CR!$B$8</c15:sqref>
                        </c15:formulaRef>
                      </c:ext>
                    </c:extLst>
                    <c:strCache>
                      <c:ptCount val="1"/>
                      <c:pt idx="0">
                        <c:v>Latgales apgabaltiesa</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CR!$C$8:$F$8</c15:sqref>
                        </c15:formulaRef>
                      </c:ext>
                    </c:extLst>
                    <c:numCache>
                      <c:formatCode>0.00</c:formatCode>
                      <c:ptCount val="4"/>
                      <c:pt idx="0">
                        <c:v>0.96795952782462058</c:v>
                      </c:pt>
                      <c:pt idx="1">
                        <c:v>1.0300187617260788</c:v>
                      </c:pt>
                      <c:pt idx="2">
                        <c:v>1.0238568588469186</c:v>
                      </c:pt>
                      <c:pt idx="3">
                        <c:v>0.94736842105263153</c:v>
                      </c:pt>
                    </c:numCache>
                  </c:numRef>
                </c:val>
                <c:smooth val="0"/>
                <c:extLst xmlns:c15="http://schemas.microsoft.com/office/drawing/2012/chart">
                  <c:ext xmlns:c16="http://schemas.microsoft.com/office/drawing/2014/chart" uri="{C3380CC4-5D6E-409C-BE32-E72D297353CC}">
                    <c16:uniqueId val="{0000000D-C6E8-4D7D-AF59-C8445A37432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CR!$B$9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CR!$C$9:$F$9</c15:sqref>
                        </c15:formulaRef>
                      </c:ext>
                    </c:extLst>
                    <c:numCache>
                      <c:formatCode>0.00</c:formatCode>
                      <c:ptCount val="4"/>
                      <c:pt idx="0">
                        <c:v>0.96531791907514453</c:v>
                      </c:pt>
                      <c:pt idx="1">
                        <c:v>1.0751879699248121</c:v>
                      </c:pt>
                      <c:pt idx="2">
                        <c:v>1.017786561264822</c:v>
                      </c:pt>
                      <c:pt idx="3">
                        <c:v>1.0130718954248366</c:v>
                      </c:pt>
                    </c:numCache>
                  </c:numRef>
                </c:val>
                <c:smooth val="0"/>
                <c:extLst xmlns:c15="http://schemas.microsoft.com/office/drawing/2012/chart">
                  <c:ext xmlns:c16="http://schemas.microsoft.com/office/drawing/2014/chart" uri="{C3380CC4-5D6E-409C-BE32-E72D297353CC}">
                    <c16:uniqueId val="{0000000E-C6E8-4D7D-AF59-C8445A37432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CR!$B$10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CR!$C$10:$F$10</c15:sqref>
                        </c15:formulaRef>
                      </c:ext>
                    </c:extLst>
                    <c:numCache>
                      <c:formatCode>0.00</c:formatCode>
                      <c:ptCount val="4"/>
                      <c:pt idx="0">
                        <c:v>0.98814229249011853</c:v>
                      </c:pt>
                      <c:pt idx="1">
                        <c:v>1.1375770020533882</c:v>
                      </c:pt>
                      <c:pt idx="2">
                        <c:v>1.0178970917225951</c:v>
                      </c:pt>
                      <c:pt idx="3">
                        <c:v>1.0673316708229426</c:v>
                      </c:pt>
                    </c:numCache>
                  </c:numRef>
                </c:val>
                <c:smooth val="0"/>
                <c:extLst xmlns:c15="http://schemas.microsoft.com/office/drawing/2012/chart">
                  <c:ext xmlns:c16="http://schemas.microsoft.com/office/drawing/2014/chart" uri="{C3380CC4-5D6E-409C-BE32-E72D297353CC}">
                    <c16:uniqueId val="{0000000F-C6E8-4D7D-AF59-C8445A37432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CR!$B$11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CR!$C$2:$F$2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CR!$C$11:$F$11</c15:sqref>
                        </c15:formulaRef>
                      </c:ext>
                    </c:extLst>
                    <c:numCache>
                      <c:formatCode>0.00</c:formatCode>
                      <c:ptCount val="4"/>
                      <c:pt idx="0">
                        <c:v>1.0049019607843137</c:v>
                      </c:pt>
                      <c:pt idx="1">
                        <c:v>0.97627118644067801</c:v>
                      </c:pt>
                      <c:pt idx="2">
                        <c:v>1.0709592641261498</c:v>
                      </c:pt>
                      <c:pt idx="3">
                        <c:v>1.0484848484848486</c:v>
                      </c:pt>
                    </c:numCache>
                  </c:numRef>
                </c:val>
                <c:smooth val="0"/>
                <c:extLst xmlns:c15="http://schemas.microsoft.com/office/drawing/2012/chart">
                  <c:ext xmlns:c16="http://schemas.microsoft.com/office/drawing/2014/chart" uri="{C3380CC4-5D6E-409C-BE32-E72D297353CC}">
                    <c16:uniqueId val="{00000010-C6E8-4D7D-AF59-C8445A37432E}"/>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max val="1.2"/>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DT!$C$1</c:f>
          <c:strCache>
            <c:ptCount val="1"/>
            <c:pt idx="0">
              <c:v>Dispozīcijas laiks</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9"/>
          <c:order val="9"/>
          <c:tx>
            <c:strRef>
              <c:f>DT!$B$12</c:f>
              <c:strCache>
                <c:ptCount val="1"/>
                <c:pt idx="0">
                  <c:v>Administratīvā rajona tiesa</c:v>
                </c:pt>
              </c:strCache>
            </c:strRef>
          </c:tx>
          <c:spPr>
            <a:ln w="28575" cap="rnd">
              <a:solidFill>
                <a:schemeClr val="accent4">
                  <a:lumMod val="60000"/>
                </a:schemeClr>
              </a:solidFill>
              <a:round/>
            </a:ln>
            <a:effectLst/>
          </c:spPr>
          <c:marker>
            <c:symbol val="none"/>
          </c:marker>
          <c:cat>
            <c:numRef>
              <c:f>DT!$C$2:$F$2</c:f>
              <c:numCache>
                <c:formatCode>General</c:formatCode>
                <c:ptCount val="4"/>
                <c:pt idx="0">
                  <c:v>2019</c:v>
                </c:pt>
                <c:pt idx="1">
                  <c:v>2020</c:v>
                </c:pt>
                <c:pt idx="2">
                  <c:v>2021</c:v>
                </c:pt>
                <c:pt idx="3">
                  <c:v>2022</c:v>
                </c:pt>
              </c:numCache>
            </c:numRef>
          </c:cat>
          <c:val>
            <c:numRef>
              <c:f>DT!$C$12:$F$12</c:f>
              <c:numCache>
                <c:formatCode>0.00</c:formatCode>
                <c:ptCount val="4"/>
                <c:pt idx="0">
                  <c:v>7.6137719298245612</c:v>
                </c:pt>
                <c:pt idx="1">
                  <c:v>7.3464272353161242</c:v>
                </c:pt>
                <c:pt idx="2">
                  <c:v>8.5406057098765427</c:v>
                </c:pt>
                <c:pt idx="3">
                  <c:v>6.6901265822784808</c:v>
                </c:pt>
              </c:numCache>
            </c:numRef>
          </c:val>
          <c:smooth val="0"/>
          <c:extLst>
            <c:ext xmlns:c16="http://schemas.microsoft.com/office/drawing/2014/chart" uri="{C3380CC4-5D6E-409C-BE32-E72D297353CC}">
              <c16:uniqueId val="{00000000-E351-4E57-B157-9571E93818A4}"/>
            </c:ext>
          </c:extLst>
        </c:ser>
        <c:ser>
          <c:idx val="10"/>
          <c:order val="10"/>
          <c:tx>
            <c:strRef>
              <c:f>DT!$B$13</c:f>
              <c:strCache>
                <c:ptCount val="1"/>
                <c:pt idx="0">
                  <c:v>Rīgas pilsētas tiesa (nesk. ZG)</c:v>
                </c:pt>
              </c:strCache>
            </c:strRef>
          </c:tx>
          <c:spPr>
            <a:ln w="28575" cap="rnd">
              <a:solidFill>
                <a:schemeClr val="accent5">
                  <a:lumMod val="60000"/>
                </a:schemeClr>
              </a:solidFill>
              <a:round/>
            </a:ln>
            <a:effectLst/>
          </c:spPr>
          <c:marker>
            <c:symbol val="none"/>
          </c:marker>
          <c:cat>
            <c:numRef>
              <c:f>DT!$C$2:$F$2</c:f>
              <c:numCache>
                <c:formatCode>General</c:formatCode>
                <c:ptCount val="4"/>
                <c:pt idx="0">
                  <c:v>2019</c:v>
                </c:pt>
                <c:pt idx="1">
                  <c:v>2020</c:v>
                </c:pt>
                <c:pt idx="2">
                  <c:v>2021</c:v>
                </c:pt>
                <c:pt idx="3">
                  <c:v>2022</c:v>
                </c:pt>
              </c:numCache>
            </c:numRef>
          </c:cat>
          <c:val>
            <c:numRef>
              <c:f>DT!$C$13:$F$13</c:f>
              <c:numCache>
                <c:formatCode>0.00</c:formatCode>
                <c:ptCount val="4"/>
                <c:pt idx="0">
                  <c:v>5.9647884641027105</c:v>
                </c:pt>
                <c:pt idx="1">
                  <c:v>8.9823272211157654</c:v>
                </c:pt>
                <c:pt idx="2">
                  <c:v>10.904401206203334</c:v>
                </c:pt>
                <c:pt idx="3">
                  <c:v>14.901710040881445</c:v>
                </c:pt>
              </c:numCache>
            </c:numRef>
          </c:val>
          <c:smooth val="0"/>
          <c:extLst>
            <c:ext xmlns:c16="http://schemas.microsoft.com/office/drawing/2014/chart" uri="{C3380CC4-5D6E-409C-BE32-E72D297353CC}">
              <c16:uniqueId val="{00000001-E351-4E57-B157-9571E93818A4}"/>
            </c:ext>
          </c:extLst>
        </c:ser>
        <c:ser>
          <c:idx val="11"/>
          <c:order val="11"/>
          <c:tx>
            <c:strRef>
              <c:f>DT!$B$14</c:f>
              <c:strCache>
                <c:ptCount val="1"/>
                <c:pt idx="0">
                  <c:v>Rīgas rajona tiesa  (nesk. ZG)</c:v>
                </c:pt>
              </c:strCache>
            </c:strRef>
          </c:tx>
          <c:spPr>
            <a:ln w="28575" cap="rnd">
              <a:solidFill>
                <a:schemeClr val="accent6">
                  <a:lumMod val="60000"/>
                </a:schemeClr>
              </a:solidFill>
              <a:round/>
            </a:ln>
            <a:effectLst/>
          </c:spPr>
          <c:marker>
            <c:symbol val="none"/>
          </c:marker>
          <c:cat>
            <c:numRef>
              <c:f>DT!$C$2:$F$2</c:f>
              <c:numCache>
                <c:formatCode>General</c:formatCode>
                <c:ptCount val="4"/>
                <c:pt idx="0">
                  <c:v>2019</c:v>
                </c:pt>
                <c:pt idx="1">
                  <c:v>2020</c:v>
                </c:pt>
                <c:pt idx="2">
                  <c:v>2021</c:v>
                </c:pt>
                <c:pt idx="3">
                  <c:v>2022</c:v>
                </c:pt>
              </c:numCache>
            </c:numRef>
          </c:cat>
          <c:val>
            <c:numRef>
              <c:f>DT!$C$14:$F$14</c:f>
              <c:numCache>
                <c:formatCode>0.00</c:formatCode>
                <c:ptCount val="4"/>
                <c:pt idx="0">
                  <c:v>5.7458710562414268</c:v>
                </c:pt>
                <c:pt idx="1">
                  <c:v>6.7439258708317835</c:v>
                </c:pt>
                <c:pt idx="2">
                  <c:v>8.1279858221605785</c:v>
                </c:pt>
                <c:pt idx="3">
                  <c:v>7.2756440099317201</c:v>
                </c:pt>
              </c:numCache>
            </c:numRef>
          </c:val>
          <c:smooth val="0"/>
          <c:extLst>
            <c:ext xmlns:c16="http://schemas.microsoft.com/office/drawing/2014/chart" uri="{C3380CC4-5D6E-409C-BE32-E72D297353CC}">
              <c16:uniqueId val="{00000002-E351-4E57-B157-9571E93818A4}"/>
            </c:ext>
          </c:extLst>
        </c:ser>
        <c:ser>
          <c:idx val="12"/>
          <c:order val="12"/>
          <c:tx>
            <c:strRef>
              <c:f>DT!$B$15</c:f>
              <c:strCache>
                <c:ptCount val="1"/>
                <c:pt idx="0">
                  <c:v>Kurzemes rajona tiesa (nesk. ZG)</c:v>
                </c:pt>
              </c:strCache>
            </c:strRef>
          </c:tx>
          <c:spPr>
            <a:ln w="28575" cap="rnd">
              <a:solidFill>
                <a:schemeClr val="accent1">
                  <a:lumMod val="80000"/>
                  <a:lumOff val="20000"/>
                </a:schemeClr>
              </a:solidFill>
              <a:round/>
            </a:ln>
            <a:effectLst/>
          </c:spPr>
          <c:marker>
            <c:symbol val="none"/>
          </c:marker>
          <c:cat>
            <c:numRef>
              <c:f>DT!$C$2:$F$2</c:f>
              <c:numCache>
                <c:formatCode>General</c:formatCode>
                <c:ptCount val="4"/>
                <c:pt idx="0">
                  <c:v>2019</c:v>
                </c:pt>
                <c:pt idx="1">
                  <c:v>2020</c:v>
                </c:pt>
                <c:pt idx="2">
                  <c:v>2021</c:v>
                </c:pt>
                <c:pt idx="3">
                  <c:v>2022</c:v>
                </c:pt>
              </c:numCache>
            </c:numRef>
          </c:cat>
          <c:val>
            <c:numRef>
              <c:f>DT!$C$15:$F$15</c:f>
              <c:numCache>
                <c:formatCode>0.00</c:formatCode>
                <c:ptCount val="4"/>
                <c:pt idx="0">
                  <c:v>3.6177672334255964</c:v>
                </c:pt>
                <c:pt idx="1">
                  <c:v>3.9373021132464472</c:v>
                </c:pt>
                <c:pt idx="2">
                  <c:v>3.9652207893708478</c:v>
                </c:pt>
                <c:pt idx="3">
                  <c:v>4.3707541738629816</c:v>
                </c:pt>
              </c:numCache>
            </c:numRef>
          </c:val>
          <c:smooth val="0"/>
          <c:extLst>
            <c:ext xmlns:c16="http://schemas.microsoft.com/office/drawing/2014/chart" uri="{C3380CC4-5D6E-409C-BE32-E72D297353CC}">
              <c16:uniqueId val="{00000003-E351-4E57-B157-9571E93818A4}"/>
            </c:ext>
          </c:extLst>
        </c:ser>
        <c:ser>
          <c:idx val="13"/>
          <c:order val="13"/>
          <c:tx>
            <c:strRef>
              <c:f>DT!$B$16</c:f>
              <c:strCache>
                <c:ptCount val="1"/>
                <c:pt idx="0">
                  <c:v>Vidzemes rajona tiesa  (nesk. ZG)</c:v>
                </c:pt>
              </c:strCache>
            </c:strRef>
          </c:tx>
          <c:spPr>
            <a:ln w="28575" cap="rnd">
              <a:solidFill>
                <a:schemeClr val="accent2">
                  <a:lumMod val="80000"/>
                  <a:lumOff val="20000"/>
                </a:schemeClr>
              </a:solidFill>
              <a:round/>
            </a:ln>
            <a:effectLst/>
          </c:spPr>
          <c:marker>
            <c:symbol val="none"/>
          </c:marker>
          <c:cat>
            <c:numRef>
              <c:f>DT!$C$2:$F$2</c:f>
              <c:numCache>
                <c:formatCode>General</c:formatCode>
                <c:ptCount val="4"/>
                <c:pt idx="0">
                  <c:v>2019</c:v>
                </c:pt>
                <c:pt idx="1">
                  <c:v>2020</c:v>
                </c:pt>
                <c:pt idx="2">
                  <c:v>2021</c:v>
                </c:pt>
                <c:pt idx="3">
                  <c:v>2022</c:v>
                </c:pt>
              </c:numCache>
            </c:numRef>
          </c:cat>
          <c:val>
            <c:numRef>
              <c:f>DT!$C$16:$F$16</c:f>
              <c:numCache>
                <c:formatCode>0.00</c:formatCode>
                <c:ptCount val="4"/>
                <c:pt idx="0">
                  <c:v>3.7930246497340225</c:v>
                </c:pt>
                <c:pt idx="1">
                  <c:v>4.089484908136483</c:v>
                </c:pt>
                <c:pt idx="2">
                  <c:v>4.3014835419564204</c:v>
                </c:pt>
                <c:pt idx="3">
                  <c:v>3.7735990410548395</c:v>
                </c:pt>
              </c:numCache>
            </c:numRef>
          </c:val>
          <c:smooth val="0"/>
          <c:extLst>
            <c:ext xmlns:c16="http://schemas.microsoft.com/office/drawing/2014/chart" uri="{C3380CC4-5D6E-409C-BE32-E72D297353CC}">
              <c16:uniqueId val="{00000004-E351-4E57-B157-9571E93818A4}"/>
            </c:ext>
          </c:extLst>
        </c:ser>
        <c:ser>
          <c:idx val="14"/>
          <c:order val="14"/>
          <c:tx>
            <c:strRef>
              <c:f>DT!$B$17</c:f>
              <c:strCache>
                <c:ptCount val="1"/>
                <c:pt idx="0">
                  <c:v>Zemgales rajona tiesa  (nesk.ZG)</c:v>
                </c:pt>
              </c:strCache>
            </c:strRef>
          </c:tx>
          <c:spPr>
            <a:ln w="28575" cap="rnd">
              <a:solidFill>
                <a:schemeClr val="accent3">
                  <a:lumMod val="80000"/>
                  <a:lumOff val="20000"/>
                </a:schemeClr>
              </a:solidFill>
              <a:round/>
            </a:ln>
            <a:effectLst/>
          </c:spPr>
          <c:marker>
            <c:symbol val="none"/>
          </c:marker>
          <c:cat>
            <c:numRef>
              <c:f>DT!$C$2:$F$2</c:f>
              <c:numCache>
                <c:formatCode>General</c:formatCode>
                <c:ptCount val="4"/>
                <c:pt idx="0">
                  <c:v>2019</c:v>
                </c:pt>
                <c:pt idx="1">
                  <c:v>2020</c:v>
                </c:pt>
                <c:pt idx="2">
                  <c:v>2021</c:v>
                </c:pt>
                <c:pt idx="3">
                  <c:v>2022</c:v>
                </c:pt>
              </c:numCache>
            </c:numRef>
          </c:cat>
          <c:val>
            <c:numRef>
              <c:f>DT!$C$17:$F$17</c:f>
              <c:numCache>
                <c:formatCode>0.00</c:formatCode>
                <c:ptCount val="4"/>
                <c:pt idx="0">
                  <c:v>5.082256856688196</c:v>
                </c:pt>
                <c:pt idx="1">
                  <c:v>5.3251466275659824</c:v>
                </c:pt>
                <c:pt idx="2">
                  <c:v>5.0954749679075739</c:v>
                </c:pt>
                <c:pt idx="3">
                  <c:v>6.3482232232232239</c:v>
                </c:pt>
              </c:numCache>
            </c:numRef>
          </c:val>
          <c:smooth val="0"/>
          <c:extLst>
            <c:ext xmlns:c16="http://schemas.microsoft.com/office/drawing/2014/chart" uri="{C3380CC4-5D6E-409C-BE32-E72D297353CC}">
              <c16:uniqueId val="{00000005-E351-4E57-B157-9571E93818A4}"/>
            </c:ext>
          </c:extLst>
        </c:ser>
        <c:ser>
          <c:idx val="15"/>
          <c:order val="15"/>
          <c:tx>
            <c:strRef>
              <c:f>DT!$B$18</c:f>
              <c:strCache>
                <c:ptCount val="1"/>
                <c:pt idx="0">
                  <c:v>Daugavpils tiesa  (nesk. ZG)</c:v>
                </c:pt>
              </c:strCache>
            </c:strRef>
          </c:tx>
          <c:spPr>
            <a:ln w="28575" cap="rnd">
              <a:solidFill>
                <a:schemeClr val="accent4">
                  <a:lumMod val="80000"/>
                  <a:lumOff val="20000"/>
                </a:schemeClr>
              </a:solidFill>
              <a:round/>
            </a:ln>
            <a:effectLst/>
          </c:spPr>
          <c:marker>
            <c:symbol val="none"/>
          </c:marker>
          <c:cat>
            <c:numRef>
              <c:f>DT!$C$2:$F$2</c:f>
              <c:numCache>
                <c:formatCode>General</c:formatCode>
                <c:ptCount val="4"/>
                <c:pt idx="0">
                  <c:v>2019</c:v>
                </c:pt>
                <c:pt idx="1">
                  <c:v>2020</c:v>
                </c:pt>
                <c:pt idx="2">
                  <c:v>2021</c:v>
                </c:pt>
                <c:pt idx="3">
                  <c:v>2022</c:v>
                </c:pt>
              </c:numCache>
            </c:numRef>
          </c:cat>
          <c:val>
            <c:numRef>
              <c:f>DT!$C$18:$F$18</c:f>
              <c:numCache>
                <c:formatCode>0.00</c:formatCode>
                <c:ptCount val="4"/>
                <c:pt idx="0">
                  <c:v>4.1697965571205007</c:v>
                </c:pt>
                <c:pt idx="1">
                  <c:v>5.0764367816091953</c:v>
                </c:pt>
                <c:pt idx="2">
                  <c:v>5.4361702127659575</c:v>
                </c:pt>
                <c:pt idx="3">
                  <c:v>4.7122435897435899</c:v>
                </c:pt>
              </c:numCache>
            </c:numRef>
          </c:val>
          <c:smooth val="0"/>
          <c:extLst>
            <c:ext xmlns:c16="http://schemas.microsoft.com/office/drawing/2014/chart" uri="{C3380CC4-5D6E-409C-BE32-E72D297353CC}">
              <c16:uniqueId val="{00000006-E351-4E57-B157-9571E93818A4}"/>
            </c:ext>
          </c:extLst>
        </c:ser>
        <c:ser>
          <c:idx val="16"/>
          <c:order val="16"/>
          <c:tx>
            <c:strRef>
              <c:f>DT!$B$19</c:f>
              <c:strCache>
                <c:ptCount val="1"/>
                <c:pt idx="0">
                  <c:v>Rēzeknes tiesa (nesk. ZG)</c:v>
                </c:pt>
              </c:strCache>
            </c:strRef>
          </c:tx>
          <c:spPr>
            <a:ln w="28575" cap="rnd">
              <a:solidFill>
                <a:schemeClr val="accent5">
                  <a:lumMod val="80000"/>
                  <a:lumOff val="20000"/>
                </a:schemeClr>
              </a:solidFill>
              <a:round/>
            </a:ln>
            <a:effectLst/>
          </c:spPr>
          <c:marker>
            <c:symbol val="none"/>
          </c:marker>
          <c:cat>
            <c:numRef>
              <c:f>DT!$C$2:$F$2</c:f>
              <c:numCache>
                <c:formatCode>General</c:formatCode>
                <c:ptCount val="4"/>
                <c:pt idx="0">
                  <c:v>2019</c:v>
                </c:pt>
                <c:pt idx="1">
                  <c:v>2020</c:v>
                </c:pt>
                <c:pt idx="2">
                  <c:v>2021</c:v>
                </c:pt>
                <c:pt idx="3">
                  <c:v>2022</c:v>
                </c:pt>
              </c:numCache>
            </c:numRef>
          </c:cat>
          <c:val>
            <c:numRef>
              <c:f>DT!$C$19:$F$19</c:f>
              <c:numCache>
                <c:formatCode>0.00</c:formatCode>
                <c:ptCount val="4"/>
                <c:pt idx="0">
                  <c:v>5.4256756756756763</c:v>
                </c:pt>
                <c:pt idx="1">
                  <c:v>5.0427248043443544</c:v>
                </c:pt>
                <c:pt idx="2">
                  <c:v>5.9981098510117858</c:v>
                </c:pt>
                <c:pt idx="3">
                  <c:v>4.4660474055092889</c:v>
                </c:pt>
              </c:numCache>
            </c:numRef>
          </c:val>
          <c:smooth val="0"/>
          <c:extLst>
            <c:ext xmlns:c16="http://schemas.microsoft.com/office/drawing/2014/chart" uri="{C3380CC4-5D6E-409C-BE32-E72D297353CC}">
              <c16:uniqueId val="{00000007-E351-4E57-B157-9571E93818A4}"/>
            </c:ext>
          </c:extLst>
        </c:ser>
        <c:dLbls>
          <c:showLegendKey val="0"/>
          <c:showVal val="0"/>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DT!$B$3</c15:sqref>
                        </c15:formulaRef>
                      </c:ext>
                    </c:extLst>
                    <c:strCache>
                      <c:ptCount val="1"/>
                      <c:pt idx="0">
                        <c:v>Senāts (ALD)</c:v>
                      </c:pt>
                    </c:strCache>
                  </c:strRef>
                </c:tx>
                <c:spPr>
                  <a:ln w="28575" cap="rnd">
                    <a:solidFill>
                      <a:schemeClr val="accent1"/>
                    </a:solidFill>
                    <a:round/>
                  </a:ln>
                  <a:effectLst/>
                </c:spPr>
                <c:marker>
                  <c:symbol val="none"/>
                </c:marker>
                <c:cat>
                  <c:numRef>
                    <c:extLst>
                      <c:ex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DT!$C$3:$F$3</c15:sqref>
                        </c15:formulaRef>
                      </c:ext>
                    </c:extLst>
                    <c:numCache>
                      <c:formatCode>0.00</c:formatCode>
                      <c:ptCount val="4"/>
                      <c:pt idx="0">
                        <c:v>10.887311601822642</c:v>
                      </c:pt>
                      <c:pt idx="1">
                        <c:v>9.5391843971631207</c:v>
                      </c:pt>
                      <c:pt idx="2">
                        <c:v>8.4637681159420293</c:v>
                      </c:pt>
                      <c:pt idx="3">
                        <c:v>8.0339673913043477</c:v>
                      </c:pt>
                    </c:numCache>
                  </c:numRef>
                </c:val>
                <c:smooth val="0"/>
                <c:extLst>
                  <c:ext xmlns:c16="http://schemas.microsoft.com/office/drawing/2014/chart" uri="{C3380CC4-5D6E-409C-BE32-E72D297353CC}">
                    <c16:uniqueId val="{00000008-E351-4E57-B157-9571E93818A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DT!$B$4</c15:sqref>
                        </c15:formulaRef>
                      </c:ext>
                    </c:extLst>
                    <c:strCache>
                      <c:ptCount val="1"/>
                      <c:pt idx="0">
                        <c:v>Senāts (CLD)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DT!$C$4:$F$4</c15:sqref>
                        </c15:formulaRef>
                      </c:ext>
                    </c:extLst>
                    <c:numCache>
                      <c:formatCode>0.00</c:formatCode>
                      <c:ptCount val="4"/>
                      <c:pt idx="0">
                        <c:v>6.5365618101545246</c:v>
                      </c:pt>
                      <c:pt idx="1">
                        <c:v>3.7801968019680197</c:v>
                      </c:pt>
                      <c:pt idx="2">
                        <c:v>4.752604166666667</c:v>
                      </c:pt>
                      <c:pt idx="3">
                        <c:v>4.5640630352860567</c:v>
                      </c:pt>
                    </c:numCache>
                  </c:numRef>
                </c:val>
                <c:smooth val="0"/>
                <c:extLst xmlns:c15="http://schemas.microsoft.com/office/drawing/2012/chart">
                  <c:ext xmlns:c16="http://schemas.microsoft.com/office/drawing/2014/chart" uri="{C3380CC4-5D6E-409C-BE32-E72D297353CC}">
                    <c16:uniqueId val="{00000009-E351-4E57-B157-9571E93818A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DT!$B$5</c15:sqref>
                        </c15:formulaRef>
                      </c:ext>
                    </c:extLst>
                    <c:strCache>
                      <c:ptCount val="1"/>
                      <c:pt idx="0">
                        <c:v>Senāts (KLD)</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DT!$C$5:$F$5</c15:sqref>
                        </c15:formulaRef>
                      </c:ext>
                    </c:extLst>
                    <c:numCache>
                      <c:formatCode>0.00</c:formatCode>
                      <c:ptCount val="4"/>
                      <c:pt idx="0">
                        <c:v>2.1909323116219666</c:v>
                      </c:pt>
                      <c:pt idx="1">
                        <c:v>3.3130769230769226</c:v>
                      </c:pt>
                      <c:pt idx="2">
                        <c:v>4.7337196467991163</c:v>
                      </c:pt>
                      <c:pt idx="3">
                        <c:v>3.0753027909426014</c:v>
                      </c:pt>
                    </c:numCache>
                  </c:numRef>
                </c:val>
                <c:smooth val="0"/>
                <c:extLst xmlns:c15="http://schemas.microsoft.com/office/drawing/2012/chart">
                  <c:ext xmlns:c16="http://schemas.microsoft.com/office/drawing/2014/chart" uri="{C3380CC4-5D6E-409C-BE32-E72D297353CC}">
                    <c16:uniqueId val="{0000000A-E351-4E57-B157-9571E93818A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DT!$B$6</c15:sqref>
                        </c15:formulaRef>
                      </c:ext>
                    </c:extLst>
                    <c:strCache>
                      <c:ptCount val="1"/>
                      <c:pt idx="0">
                        <c:v>Administratīvā apgabaltiesa</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DT!$C$6:$F$6</c15:sqref>
                        </c15:formulaRef>
                      </c:ext>
                    </c:extLst>
                    <c:numCache>
                      <c:formatCode>0.00</c:formatCode>
                      <c:ptCount val="4"/>
                      <c:pt idx="0">
                        <c:v>8.0419592109662315</c:v>
                      </c:pt>
                      <c:pt idx="1">
                        <c:v>5.2859761686526126</c:v>
                      </c:pt>
                      <c:pt idx="2">
                        <c:v>7.5159271899886244</c:v>
                      </c:pt>
                      <c:pt idx="3">
                        <c:v>7.2521834061135362</c:v>
                      </c:pt>
                    </c:numCache>
                  </c:numRef>
                </c:val>
                <c:smooth val="0"/>
                <c:extLst xmlns:c15="http://schemas.microsoft.com/office/drawing/2012/chart">
                  <c:ext xmlns:c16="http://schemas.microsoft.com/office/drawing/2014/chart" uri="{C3380CC4-5D6E-409C-BE32-E72D297353CC}">
                    <c16:uniqueId val="{0000000B-E351-4E57-B157-9571E93818A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DT!$B$7</c15:sqref>
                        </c15:formulaRef>
                      </c:ext>
                    </c:extLst>
                    <c:strCache>
                      <c:ptCount val="1"/>
                      <c:pt idx="0">
                        <c:v>Rīgas apgabaltiesa</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DT!$C$7:$F$7</c15:sqref>
                        </c15:formulaRef>
                      </c:ext>
                    </c:extLst>
                    <c:numCache>
                      <c:formatCode>0.00</c:formatCode>
                      <c:ptCount val="4"/>
                      <c:pt idx="0">
                        <c:v>3.8006619937694706</c:v>
                      </c:pt>
                      <c:pt idx="1">
                        <c:v>3.2871657319353003</c:v>
                      </c:pt>
                      <c:pt idx="2">
                        <c:v>3.6607950591510088</c:v>
                      </c:pt>
                      <c:pt idx="3">
                        <c:v>4.9028351224883018</c:v>
                      </c:pt>
                    </c:numCache>
                  </c:numRef>
                </c:val>
                <c:smooth val="0"/>
                <c:extLst xmlns:c15="http://schemas.microsoft.com/office/drawing/2012/chart">
                  <c:ext xmlns:c16="http://schemas.microsoft.com/office/drawing/2014/chart" uri="{C3380CC4-5D6E-409C-BE32-E72D297353CC}">
                    <c16:uniqueId val="{0000000C-E351-4E57-B157-9571E93818A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DT!$B$8</c15:sqref>
                        </c15:formulaRef>
                      </c:ext>
                    </c:extLst>
                    <c:strCache>
                      <c:ptCount val="1"/>
                      <c:pt idx="0">
                        <c:v>Latgales apgabaltiesa</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DT!$C$8:$F$8</c15:sqref>
                        </c15:formulaRef>
                      </c:ext>
                    </c:extLst>
                    <c:numCache>
                      <c:formatCode>0.00</c:formatCode>
                      <c:ptCount val="4"/>
                      <c:pt idx="0">
                        <c:v>3.5397793263646924</c:v>
                      </c:pt>
                      <c:pt idx="1">
                        <c:v>3.3907103825136611</c:v>
                      </c:pt>
                      <c:pt idx="2">
                        <c:v>3.3310679611650484</c:v>
                      </c:pt>
                      <c:pt idx="3">
                        <c:v>4.3415242165242169</c:v>
                      </c:pt>
                    </c:numCache>
                  </c:numRef>
                </c:val>
                <c:smooth val="0"/>
                <c:extLst xmlns:c15="http://schemas.microsoft.com/office/drawing/2012/chart">
                  <c:ext xmlns:c16="http://schemas.microsoft.com/office/drawing/2014/chart" uri="{C3380CC4-5D6E-409C-BE32-E72D297353CC}">
                    <c16:uniqueId val="{0000000D-E351-4E57-B157-9571E93818A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DT!$B$9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DT!$C$9:$F$9</c15:sqref>
                        </c15:formulaRef>
                      </c:ext>
                    </c:extLst>
                    <c:numCache>
                      <c:formatCode>0.00</c:formatCode>
                      <c:ptCount val="4"/>
                      <c:pt idx="0">
                        <c:v>2.6045409181636723</c:v>
                      </c:pt>
                      <c:pt idx="1">
                        <c:v>2.1908508158508155</c:v>
                      </c:pt>
                      <c:pt idx="2">
                        <c:v>2.2207119741100323</c:v>
                      </c:pt>
                      <c:pt idx="3">
                        <c:v>2.3025089605734768</c:v>
                      </c:pt>
                    </c:numCache>
                  </c:numRef>
                </c:val>
                <c:smooth val="0"/>
                <c:extLst xmlns:c15="http://schemas.microsoft.com/office/drawing/2012/chart">
                  <c:ext xmlns:c16="http://schemas.microsoft.com/office/drawing/2014/chart" uri="{C3380CC4-5D6E-409C-BE32-E72D297353CC}">
                    <c16:uniqueId val="{0000000E-E351-4E57-B157-9571E93818A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DT!$B$10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DT!$C$10:$F$10</c15:sqref>
                        </c15:formulaRef>
                      </c:ext>
                    </c:extLst>
                    <c:numCache>
                      <c:formatCode>0.00</c:formatCode>
                      <c:ptCount val="4"/>
                      <c:pt idx="0">
                        <c:v>4.8910000000000009</c:v>
                      </c:pt>
                      <c:pt idx="1">
                        <c:v>2.9428399518652228</c:v>
                      </c:pt>
                      <c:pt idx="2">
                        <c:v>3.3692307692307693</c:v>
                      </c:pt>
                      <c:pt idx="3">
                        <c:v>2.8142523364485981</c:v>
                      </c:pt>
                    </c:numCache>
                  </c:numRef>
                </c:val>
                <c:smooth val="0"/>
                <c:extLst xmlns:c15="http://schemas.microsoft.com/office/drawing/2012/chart">
                  <c:ext xmlns:c16="http://schemas.microsoft.com/office/drawing/2014/chart" uri="{C3380CC4-5D6E-409C-BE32-E72D297353CC}">
                    <c16:uniqueId val="{0000000F-E351-4E57-B157-9571E93818A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DT!$B$11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DT!$C$11:$F$11</c15:sqref>
                        </c15:formulaRef>
                      </c:ext>
                    </c:extLst>
                    <c:numCache>
                      <c:formatCode>0.00</c:formatCode>
                      <c:ptCount val="4"/>
                      <c:pt idx="0">
                        <c:v>4.6589430894308945</c:v>
                      </c:pt>
                      <c:pt idx="1">
                        <c:v>4.7173996913580245</c:v>
                      </c:pt>
                      <c:pt idx="2">
                        <c:v>4.1948875255623728</c:v>
                      </c:pt>
                      <c:pt idx="3">
                        <c:v>4.377890173410405</c:v>
                      </c:pt>
                    </c:numCache>
                  </c:numRef>
                </c:val>
                <c:smooth val="0"/>
                <c:extLst xmlns:c15="http://schemas.microsoft.com/office/drawing/2012/chart">
                  <c:ext xmlns:c16="http://schemas.microsoft.com/office/drawing/2014/chart" uri="{C3380CC4-5D6E-409C-BE32-E72D297353CC}">
                    <c16:uniqueId val="{00000010-E351-4E57-B157-9571E93818A4}"/>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'Vid.term.'!$C$1</c:f>
          <c:strCache>
            <c:ptCount val="1"/>
            <c:pt idx="0">
              <c:v>Vidējais lietu izskatīšanas termiņš</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9"/>
          <c:order val="9"/>
          <c:tx>
            <c:strRef>
              <c:f>'Vid.term.'!$B$12</c:f>
              <c:strCache>
                <c:ptCount val="1"/>
                <c:pt idx="0">
                  <c:v>Administratīvā rajona tiesa</c:v>
                </c:pt>
              </c:strCache>
            </c:strRef>
          </c:tx>
          <c:spPr>
            <a:ln w="28575" cap="rnd">
              <a:solidFill>
                <a:schemeClr val="accent4">
                  <a:lumMod val="60000"/>
                </a:schemeClr>
              </a:solidFill>
              <a:round/>
            </a:ln>
            <a:effectLst/>
          </c:spPr>
          <c:marker>
            <c:symbol val="none"/>
          </c:marker>
          <c:cat>
            <c:numRef>
              <c:f>'Vid.term.'!$C$2:$F$2</c:f>
              <c:numCache>
                <c:formatCode>General</c:formatCode>
                <c:ptCount val="4"/>
                <c:pt idx="0">
                  <c:v>2019</c:v>
                </c:pt>
                <c:pt idx="1">
                  <c:v>2020</c:v>
                </c:pt>
                <c:pt idx="2">
                  <c:v>2021</c:v>
                </c:pt>
                <c:pt idx="3">
                  <c:v>2022</c:v>
                </c:pt>
              </c:numCache>
            </c:numRef>
          </c:cat>
          <c:val>
            <c:numRef>
              <c:f>'Vid.term.'!$C$12:$F$12</c:f>
              <c:numCache>
                <c:formatCode>0.00</c:formatCode>
                <c:ptCount val="4"/>
                <c:pt idx="0">
                  <c:v>8.1</c:v>
                </c:pt>
                <c:pt idx="1">
                  <c:v>8.3000000000000007</c:v>
                </c:pt>
                <c:pt idx="2">
                  <c:v>7.9</c:v>
                </c:pt>
                <c:pt idx="3">
                  <c:v>7.9</c:v>
                </c:pt>
              </c:numCache>
            </c:numRef>
          </c:val>
          <c:smooth val="0"/>
          <c:extLst>
            <c:ext xmlns:c16="http://schemas.microsoft.com/office/drawing/2014/chart" uri="{C3380CC4-5D6E-409C-BE32-E72D297353CC}">
              <c16:uniqueId val="{00000000-AF08-42C1-ADC1-92CDE96AEFC3}"/>
            </c:ext>
          </c:extLst>
        </c:ser>
        <c:ser>
          <c:idx val="10"/>
          <c:order val="10"/>
          <c:tx>
            <c:strRef>
              <c:f>'Vid.term.'!$B$13</c:f>
              <c:strCache>
                <c:ptCount val="1"/>
                <c:pt idx="0">
                  <c:v>Rīgas pilsētas tiesa (nesk. ZG)</c:v>
                </c:pt>
              </c:strCache>
            </c:strRef>
          </c:tx>
          <c:spPr>
            <a:ln w="28575" cap="rnd">
              <a:solidFill>
                <a:schemeClr val="accent5">
                  <a:lumMod val="60000"/>
                </a:schemeClr>
              </a:solidFill>
              <a:round/>
            </a:ln>
            <a:effectLst/>
          </c:spPr>
          <c:marker>
            <c:symbol val="none"/>
          </c:marker>
          <c:cat>
            <c:numRef>
              <c:f>'Vid.term.'!$C$2:$F$2</c:f>
              <c:numCache>
                <c:formatCode>General</c:formatCode>
                <c:ptCount val="4"/>
                <c:pt idx="0">
                  <c:v>2019</c:v>
                </c:pt>
                <c:pt idx="1">
                  <c:v>2020</c:v>
                </c:pt>
                <c:pt idx="2">
                  <c:v>2021</c:v>
                </c:pt>
                <c:pt idx="3">
                  <c:v>2022</c:v>
                </c:pt>
              </c:numCache>
            </c:numRef>
          </c:cat>
          <c:val>
            <c:numRef>
              <c:f>'Vid.term.'!$C$13:$F$13</c:f>
              <c:numCache>
                <c:formatCode>0.00</c:formatCode>
                <c:ptCount val="4"/>
                <c:pt idx="0">
                  <c:v>6.9</c:v>
                </c:pt>
                <c:pt idx="1">
                  <c:v>6.5</c:v>
                </c:pt>
                <c:pt idx="2">
                  <c:v>7.5</c:v>
                </c:pt>
                <c:pt idx="3">
                  <c:v>9.1</c:v>
                </c:pt>
              </c:numCache>
            </c:numRef>
          </c:val>
          <c:smooth val="0"/>
          <c:extLst>
            <c:ext xmlns:c16="http://schemas.microsoft.com/office/drawing/2014/chart" uri="{C3380CC4-5D6E-409C-BE32-E72D297353CC}">
              <c16:uniqueId val="{00000001-AF08-42C1-ADC1-92CDE96AEFC3}"/>
            </c:ext>
          </c:extLst>
        </c:ser>
        <c:ser>
          <c:idx val="11"/>
          <c:order val="11"/>
          <c:tx>
            <c:strRef>
              <c:f>'Vid.term.'!$B$14</c:f>
              <c:strCache>
                <c:ptCount val="1"/>
                <c:pt idx="0">
                  <c:v>Rīgas rajona tiesa  (nesk. ZG)</c:v>
                </c:pt>
              </c:strCache>
            </c:strRef>
          </c:tx>
          <c:spPr>
            <a:ln w="28575" cap="rnd">
              <a:solidFill>
                <a:schemeClr val="accent6">
                  <a:lumMod val="60000"/>
                </a:schemeClr>
              </a:solidFill>
              <a:round/>
            </a:ln>
            <a:effectLst/>
          </c:spPr>
          <c:marker>
            <c:symbol val="none"/>
          </c:marker>
          <c:cat>
            <c:numRef>
              <c:f>'Vid.term.'!$C$2:$F$2</c:f>
              <c:numCache>
                <c:formatCode>General</c:formatCode>
                <c:ptCount val="4"/>
                <c:pt idx="0">
                  <c:v>2019</c:v>
                </c:pt>
                <c:pt idx="1">
                  <c:v>2020</c:v>
                </c:pt>
                <c:pt idx="2">
                  <c:v>2021</c:v>
                </c:pt>
                <c:pt idx="3">
                  <c:v>2022</c:v>
                </c:pt>
              </c:numCache>
            </c:numRef>
          </c:cat>
          <c:val>
            <c:numRef>
              <c:f>'Vid.term.'!$C$14:$F$14</c:f>
              <c:numCache>
                <c:formatCode>0.00</c:formatCode>
                <c:ptCount val="4"/>
                <c:pt idx="0">
                  <c:v>5.3</c:v>
                </c:pt>
                <c:pt idx="1">
                  <c:v>6.4</c:v>
                </c:pt>
                <c:pt idx="2">
                  <c:v>7.9</c:v>
                </c:pt>
                <c:pt idx="3">
                  <c:v>8.4</c:v>
                </c:pt>
              </c:numCache>
            </c:numRef>
          </c:val>
          <c:smooth val="0"/>
          <c:extLst>
            <c:ext xmlns:c16="http://schemas.microsoft.com/office/drawing/2014/chart" uri="{C3380CC4-5D6E-409C-BE32-E72D297353CC}">
              <c16:uniqueId val="{00000002-AF08-42C1-ADC1-92CDE96AEFC3}"/>
            </c:ext>
          </c:extLst>
        </c:ser>
        <c:ser>
          <c:idx val="12"/>
          <c:order val="12"/>
          <c:tx>
            <c:strRef>
              <c:f>'Vid.term.'!$B$15</c:f>
              <c:strCache>
                <c:ptCount val="1"/>
                <c:pt idx="0">
                  <c:v>Kurzemes rajona tiesa (nesk. ZG)</c:v>
                </c:pt>
              </c:strCache>
            </c:strRef>
          </c:tx>
          <c:spPr>
            <a:ln w="28575" cap="rnd">
              <a:solidFill>
                <a:schemeClr val="accent1">
                  <a:lumMod val="80000"/>
                  <a:lumOff val="20000"/>
                </a:schemeClr>
              </a:solidFill>
              <a:round/>
            </a:ln>
            <a:effectLst/>
          </c:spPr>
          <c:marker>
            <c:symbol val="none"/>
          </c:marker>
          <c:cat>
            <c:numRef>
              <c:f>'Vid.term.'!$C$2:$F$2</c:f>
              <c:numCache>
                <c:formatCode>General</c:formatCode>
                <c:ptCount val="4"/>
                <c:pt idx="0">
                  <c:v>2019</c:v>
                </c:pt>
                <c:pt idx="1">
                  <c:v>2020</c:v>
                </c:pt>
                <c:pt idx="2">
                  <c:v>2021</c:v>
                </c:pt>
                <c:pt idx="3">
                  <c:v>2022</c:v>
                </c:pt>
              </c:numCache>
            </c:numRef>
          </c:cat>
          <c:val>
            <c:numRef>
              <c:f>'Vid.term.'!$C$15:$F$15</c:f>
              <c:numCache>
                <c:formatCode>0.00</c:formatCode>
                <c:ptCount val="4"/>
                <c:pt idx="0">
                  <c:v>3.7</c:v>
                </c:pt>
                <c:pt idx="1">
                  <c:v>3.8</c:v>
                </c:pt>
                <c:pt idx="2">
                  <c:v>4.2</c:v>
                </c:pt>
                <c:pt idx="3">
                  <c:v>4.3</c:v>
                </c:pt>
              </c:numCache>
            </c:numRef>
          </c:val>
          <c:smooth val="0"/>
          <c:extLst>
            <c:ext xmlns:c16="http://schemas.microsoft.com/office/drawing/2014/chart" uri="{C3380CC4-5D6E-409C-BE32-E72D297353CC}">
              <c16:uniqueId val="{00000003-AF08-42C1-ADC1-92CDE96AEFC3}"/>
            </c:ext>
          </c:extLst>
        </c:ser>
        <c:ser>
          <c:idx val="13"/>
          <c:order val="13"/>
          <c:tx>
            <c:strRef>
              <c:f>'Vid.term.'!$B$16</c:f>
              <c:strCache>
                <c:ptCount val="1"/>
                <c:pt idx="0">
                  <c:v>Vidzemes rajona tiesa  (nesk. ZG)</c:v>
                </c:pt>
              </c:strCache>
            </c:strRef>
          </c:tx>
          <c:spPr>
            <a:ln w="28575" cap="rnd">
              <a:solidFill>
                <a:schemeClr val="accent2">
                  <a:lumMod val="80000"/>
                  <a:lumOff val="20000"/>
                </a:schemeClr>
              </a:solidFill>
              <a:round/>
            </a:ln>
            <a:effectLst/>
          </c:spPr>
          <c:marker>
            <c:symbol val="none"/>
          </c:marker>
          <c:cat>
            <c:numRef>
              <c:f>'Vid.term.'!$C$2:$F$2</c:f>
              <c:numCache>
                <c:formatCode>General</c:formatCode>
                <c:ptCount val="4"/>
                <c:pt idx="0">
                  <c:v>2019</c:v>
                </c:pt>
                <c:pt idx="1">
                  <c:v>2020</c:v>
                </c:pt>
                <c:pt idx="2">
                  <c:v>2021</c:v>
                </c:pt>
                <c:pt idx="3">
                  <c:v>2022</c:v>
                </c:pt>
              </c:numCache>
            </c:numRef>
          </c:cat>
          <c:val>
            <c:numRef>
              <c:f>'Vid.term.'!$C$16:$F$16</c:f>
              <c:numCache>
                <c:formatCode>0.00</c:formatCode>
                <c:ptCount val="4"/>
                <c:pt idx="0">
                  <c:v>4.0999999999999996</c:v>
                </c:pt>
                <c:pt idx="1">
                  <c:v>4.5999999999999996</c:v>
                </c:pt>
                <c:pt idx="2">
                  <c:v>4.5999999999999996</c:v>
                </c:pt>
                <c:pt idx="3">
                  <c:v>4.8</c:v>
                </c:pt>
              </c:numCache>
            </c:numRef>
          </c:val>
          <c:smooth val="0"/>
          <c:extLst>
            <c:ext xmlns:c16="http://schemas.microsoft.com/office/drawing/2014/chart" uri="{C3380CC4-5D6E-409C-BE32-E72D297353CC}">
              <c16:uniqueId val="{00000004-AF08-42C1-ADC1-92CDE96AEFC3}"/>
            </c:ext>
          </c:extLst>
        </c:ser>
        <c:ser>
          <c:idx val="14"/>
          <c:order val="14"/>
          <c:tx>
            <c:strRef>
              <c:f>'Vid.term.'!$B$17</c:f>
              <c:strCache>
                <c:ptCount val="1"/>
                <c:pt idx="0">
                  <c:v>Zemgales rajona tiesa  (nesk.ZG)</c:v>
                </c:pt>
              </c:strCache>
            </c:strRef>
          </c:tx>
          <c:spPr>
            <a:ln w="28575" cap="rnd">
              <a:solidFill>
                <a:schemeClr val="accent3">
                  <a:lumMod val="80000"/>
                  <a:lumOff val="20000"/>
                </a:schemeClr>
              </a:solidFill>
              <a:round/>
            </a:ln>
            <a:effectLst/>
          </c:spPr>
          <c:marker>
            <c:symbol val="none"/>
          </c:marker>
          <c:cat>
            <c:numRef>
              <c:f>'Vid.term.'!$C$2:$F$2</c:f>
              <c:numCache>
                <c:formatCode>General</c:formatCode>
                <c:ptCount val="4"/>
                <c:pt idx="0">
                  <c:v>2019</c:v>
                </c:pt>
                <c:pt idx="1">
                  <c:v>2020</c:v>
                </c:pt>
                <c:pt idx="2">
                  <c:v>2021</c:v>
                </c:pt>
                <c:pt idx="3">
                  <c:v>2022</c:v>
                </c:pt>
              </c:numCache>
            </c:numRef>
          </c:cat>
          <c:val>
            <c:numRef>
              <c:f>'Vid.term.'!$C$17:$F$17</c:f>
              <c:numCache>
                <c:formatCode>0.00</c:formatCode>
                <c:ptCount val="4"/>
                <c:pt idx="0">
                  <c:v>5</c:v>
                </c:pt>
                <c:pt idx="1">
                  <c:v>5.0999999999999996</c:v>
                </c:pt>
                <c:pt idx="2">
                  <c:v>5.7</c:v>
                </c:pt>
                <c:pt idx="3">
                  <c:v>6.1</c:v>
                </c:pt>
              </c:numCache>
            </c:numRef>
          </c:val>
          <c:smooth val="0"/>
          <c:extLst>
            <c:ext xmlns:c16="http://schemas.microsoft.com/office/drawing/2014/chart" uri="{C3380CC4-5D6E-409C-BE32-E72D297353CC}">
              <c16:uniqueId val="{00000005-AF08-42C1-ADC1-92CDE96AEFC3}"/>
            </c:ext>
          </c:extLst>
        </c:ser>
        <c:ser>
          <c:idx val="15"/>
          <c:order val="15"/>
          <c:tx>
            <c:strRef>
              <c:f>'Vid.term.'!$B$18</c:f>
              <c:strCache>
                <c:ptCount val="1"/>
                <c:pt idx="0">
                  <c:v>Daugavpils tiesa  (nesk. ZG)</c:v>
                </c:pt>
              </c:strCache>
            </c:strRef>
          </c:tx>
          <c:spPr>
            <a:ln w="28575" cap="rnd">
              <a:solidFill>
                <a:schemeClr val="accent4">
                  <a:lumMod val="80000"/>
                  <a:lumOff val="20000"/>
                </a:schemeClr>
              </a:solidFill>
              <a:round/>
            </a:ln>
            <a:effectLst/>
          </c:spPr>
          <c:marker>
            <c:symbol val="none"/>
          </c:marker>
          <c:cat>
            <c:numRef>
              <c:f>'Vid.term.'!$C$2:$F$2</c:f>
              <c:numCache>
                <c:formatCode>General</c:formatCode>
                <c:ptCount val="4"/>
                <c:pt idx="0">
                  <c:v>2019</c:v>
                </c:pt>
                <c:pt idx="1">
                  <c:v>2020</c:v>
                </c:pt>
                <c:pt idx="2">
                  <c:v>2021</c:v>
                </c:pt>
                <c:pt idx="3">
                  <c:v>2022</c:v>
                </c:pt>
              </c:numCache>
            </c:numRef>
          </c:cat>
          <c:val>
            <c:numRef>
              <c:f>'Vid.term.'!$C$18:$F$18</c:f>
              <c:numCache>
                <c:formatCode>0.00</c:formatCode>
                <c:ptCount val="4"/>
                <c:pt idx="0">
                  <c:v>4.3</c:v>
                </c:pt>
                <c:pt idx="1">
                  <c:v>4.2</c:v>
                </c:pt>
                <c:pt idx="2">
                  <c:v>5.3</c:v>
                </c:pt>
                <c:pt idx="3">
                  <c:v>6</c:v>
                </c:pt>
              </c:numCache>
            </c:numRef>
          </c:val>
          <c:smooth val="0"/>
          <c:extLst>
            <c:ext xmlns:c16="http://schemas.microsoft.com/office/drawing/2014/chart" uri="{C3380CC4-5D6E-409C-BE32-E72D297353CC}">
              <c16:uniqueId val="{00000006-AF08-42C1-ADC1-92CDE96AEFC3}"/>
            </c:ext>
          </c:extLst>
        </c:ser>
        <c:ser>
          <c:idx val="16"/>
          <c:order val="16"/>
          <c:tx>
            <c:strRef>
              <c:f>'Vid.term.'!$B$19</c:f>
              <c:strCache>
                <c:ptCount val="1"/>
                <c:pt idx="0">
                  <c:v>Rēzeknes tiesa (nesk. ZG)</c:v>
                </c:pt>
              </c:strCache>
            </c:strRef>
          </c:tx>
          <c:spPr>
            <a:ln w="28575" cap="rnd">
              <a:solidFill>
                <a:schemeClr val="accent5">
                  <a:lumMod val="80000"/>
                  <a:lumOff val="20000"/>
                </a:schemeClr>
              </a:solidFill>
              <a:round/>
            </a:ln>
            <a:effectLst/>
          </c:spPr>
          <c:marker>
            <c:symbol val="none"/>
          </c:marker>
          <c:cat>
            <c:numRef>
              <c:f>'Vid.term.'!$C$2:$F$2</c:f>
              <c:numCache>
                <c:formatCode>General</c:formatCode>
                <c:ptCount val="4"/>
                <c:pt idx="0">
                  <c:v>2019</c:v>
                </c:pt>
                <c:pt idx="1">
                  <c:v>2020</c:v>
                </c:pt>
                <c:pt idx="2">
                  <c:v>2021</c:v>
                </c:pt>
                <c:pt idx="3">
                  <c:v>2022</c:v>
                </c:pt>
              </c:numCache>
            </c:numRef>
          </c:cat>
          <c:val>
            <c:numRef>
              <c:f>'Vid.term.'!$C$19:$F$19</c:f>
              <c:numCache>
                <c:formatCode>0.00</c:formatCode>
                <c:ptCount val="4"/>
                <c:pt idx="0">
                  <c:v>4.9000000000000004</c:v>
                </c:pt>
                <c:pt idx="1">
                  <c:v>4.7</c:v>
                </c:pt>
                <c:pt idx="2">
                  <c:v>6.4</c:v>
                </c:pt>
                <c:pt idx="3">
                  <c:v>6.6</c:v>
                </c:pt>
              </c:numCache>
            </c:numRef>
          </c:val>
          <c:smooth val="0"/>
          <c:extLst>
            <c:ext xmlns:c16="http://schemas.microsoft.com/office/drawing/2014/chart" uri="{C3380CC4-5D6E-409C-BE32-E72D297353CC}">
              <c16:uniqueId val="{00000007-AF08-42C1-ADC1-92CDE96AEFC3}"/>
            </c:ext>
          </c:extLst>
        </c:ser>
        <c:dLbls>
          <c:showLegendKey val="0"/>
          <c:showVal val="0"/>
          <c:showCatName val="0"/>
          <c:showSerName val="0"/>
          <c:showPercent val="0"/>
          <c:showBubbleSize val="0"/>
        </c:dLbls>
        <c:smooth val="0"/>
        <c:axId val="585353872"/>
        <c:axId val="585350960"/>
        <c:extLst>
          <c:ext xmlns:c15="http://schemas.microsoft.com/office/drawing/2012/chart" uri="{02D57815-91ED-43cb-92C2-25804820EDAC}">
            <c15:filteredLineSeries>
              <c15:ser>
                <c:idx val="0"/>
                <c:order val="0"/>
                <c:tx>
                  <c:strRef>
                    <c:extLst>
                      <c:ext uri="{02D57815-91ED-43cb-92C2-25804820EDAC}">
                        <c15:formulaRef>
                          <c15:sqref>'Vid.term.'!$B$3</c15:sqref>
                        </c15:formulaRef>
                      </c:ext>
                    </c:extLst>
                    <c:strCache>
                      <c:ptCount val="1"/>
                      <c:pt idx="0">
                        <c:v>Senāts (ALD)</c:v>
                      </c:pt>
                    </c:strCache>
                  </c:strRef>
                </c:tx>
                <c:spPr>
                  <a:ln w="28575" cap="rnd">
                    <a:solidFill>
                      <a:schemeClr val="accent1"/>
                    </a:solidFill>
                    <a:round/>
                  </a:ln>
                  <a:effectLst/>
                </c:spPr>
                <c:marker>
                  <c:symbol val="none"/>
                </c:marker>
                <c:cat>
                  <c:numRef>
                    <c:extLst>
                      <c:ex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'Vid.term.'!$C$3:$F$3</c15:sqref>
                        </c15:formulaRef>
                      </c:ext>
                    </c:extLst>
                    <c:numCache>
                      <c:formatCode>0.00</c:formatCode>
                      <c:ptCount val="4"/>
                      <c:pt idx="0">
                        <c:v>13.2</c:v>
                      </c:pt>
                      <c:pt idx="1">
                        <c:v>12.5</c:v>
                      </c:pt>
                      <c:pt idx="2">
                        <c:v>10.5</c:v>
                      </c:pt>
                      <c:pt idx="3">
                        <c:v>11.9</c:v>
                      </c:pt>
                    </c:numCache>
                  </c:numRef>
                </c:val>
                <c:smooth val="0"/>
                <c:extLst>
                  <c:ext xmlns:c16="http://schemas.microsoft.com/office/drawing/2014/chart" uri="{C3380CC4-5D6E-409C-BE32-E72D297353CC}">
                    <c16:uniqueId val="{00000008-AF08-42C1-ADC1-92CDE96AEFC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'Vid.term.'!$B$4</c15:sqref>
                        </c15:formulaRef>
                      </c:ext>
                    </c:extLst>
                    <c:strCache>
                      <c:ptCount val="1"/>
                      <c:pt idx="0">
                        <c:v>Senāts (CLD)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'Vid.term.'!$C$4:$F$4</c15:sqref>
                        </c15:formulaRef>
                      </c:ext>
                    </c:extLst>
                    <c:numCache>
                      <c:formatCode>0.00</c:formatCode>
                      <c:ptCount val="4"/>
                      <c:pt idx="0">
                        <c:v>7.9</c:v>
                      </c:pt>
                      <c:pt idx="1">
                        <c:v>6.1</c:v>
                      </c:pt>
                      <c:pt idx="2">
                        <c:v>4.8</c:v>
                      </c:pt>
                      <c:pt idx="3">
                        <c:v>5.7</c:v>
                      </c:pt>
                    </c:numCache>
                  </c:numRef>
                </c:val>
                <c:smooth val="0"/>
                <c:extLst xmlns:c15="http://schemas.microsoft.com/office/drawing/2012/chart">
                  <c:ext xmlns:c16="http://schemas.microsoft.com/office/drawing/2014/chart" uri="{C3380CC4-5D6E-409C-BE32-E72D297353CC}">
                    <c16:uniqueId val="{00000009-AF08-42C1-ADC1-92CDE96AEFC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'Vid.term.'!$B$5</c15:sqref>
                        </c15:formulaRef>
                      </c:ext>
                    </c:extLst>
                    <c:strCache>
                      <c:ptCount val="1"/>
                      <c:pt idx="0">
                        <c:v>Senāts (KLD)</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'Vid.term.'!$C$5:$F$5</c15:sqref>
                        </c15:formulaRef>
                      </c:ext>
                    </c:extLst>
                    <c:numCache>
                      <c:formatCode>0.00</c:formatCode>
                      <c:ptCount val="4"/>
                      <c:pt idx="0">
                        <c:v>2.9</c:v>
                      </c:pt>
                      <c:pt idx="1">
                        <c:v>3</c:v>
                      </c:pt>
                      <c:pt idx="2">
                        <c:v>4.3</c:v>
                      </c:pt>
                      <c:pt idx="3">
                        <c:v>4.7</c:v>
                      </c:pt>
                    </c:numCache>
                  </c:numRef>
                </c:val>
                <c:smooth val="0"/>
                <c:extLst xmlns:c15="http://schemas.microsoft.com/office/drawing/2012/chart">
                  <c:ext xmlns:c16="http://schemas.microsoft.com/office/drawing/2014/chart" uri="{C3380CC4-5D6E-409C-BE32-E72D297353CC}">
                    <c16:uniqueId val="{0000000A-AF08-42C1-ADC1-92CDE96AEFC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'Vid.term.'!$B$6</c15:sqref>
                        </c15:formulaRef>
                      </c:ext>
                    </c:extLst>
                    <c:strCache>
                      <c:ptCount val="1"/>
                      <c:pt idx="0">
                        <c:v>Administratīvā apgabaltiesa</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'Vid.term.'!$C$6:$F$6</c15:sqref>
                        </c15:formulaRef>
                      </c:ext>
                    </c:extLst>
                    <c:numCache>
                      <c:formatCode>0.00</c:formatCode>
                      <c:ptCount val="4"/>
                      <c:pt idx="0">
                        <c:v>6.5</c:v>
                      </c:pt>
                      <c:pt idx="1">
                        <c:v>6.4</c:v>
                      </c:pt>
                      <c:pt idx="2">
                        <c:v>5.7</c:v>
                      </c:pt>
                      <c:pt idx="3">
                        <c:v>6</c:v>
                      </c:pt>
                    </c:numCache>
                  </c:numRef>
                </c:val>
                <c:smooth val="0"/>
                <c:extLst xmlns:c15="http://schemas.microsoft.com/office/drawing/2012/chart">
                  <c:ext xmlns:c16="http://schemas.microsoft.com/office/drawing/2014/chart" uri="{C3380CC4-5D6E-409C-BE32-E72D297353CC}">
                    <c16:uniqueId val="{0000000B-AF08-42C1-ADC1-92CDE96AEFC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'Vid.term.'!$B$7</c15:sqref>
                        </c15:formulaRef>
                      </c:ext>
                    </c:extLst>
                    <c:strCache>
                      <c:ptCount val="1"/>
                      <c:pt idx="0">
                        <c:v>Rīgas apgabaltiesa</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'Vid.term.'!$C$7:$F$7</c15:sqref>
                        </c15:formulaRef>
                      </c:ext>
                    </c:extLst>
                    <c:numCache>
                      <c:formatCode>0.00</c:formatCode>
                      <c:ptCount val="4"/>
                      <c:pt idx="0">
                        <c:v>3.4</c:v>
                      </c:pt>
                      <c:pt idx="1">
                        <c:v>3.6</c:v>
                      </c:pt>
                      <c:pt idx="2">
                        <c:v>3.3</c:v>
                      </c:pt>
                      <c:pt idx="3">
                        <c:v>3.6</c:v>
                      </c:pt>
                    </c:numCache>
                  </c:numRef>
                </c:val>
                <c:smooth val="0"/>
                <c:extLst xmlns:c15="http://schemas.microsoft.com/office/drawing/2012/chart">
                  <c:ext xmlns:c16="http://schemas.microsoft.com/office/drawing/2014/chart" uri="{C3380CC4-5D6E-409C-BE32-E72D297353CC}">
                    <c16:uniqueId val="{0000000C-AF08-42C1-ADC1-92CDE96AEFC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'Vid.term.'!$B$8</c15:sqref>
                        </c15:formulaRef>
                      </c:ext>
                    </c:extLst>
                    <c:strCache>
                      <c:ptCount val="1"/>
                      <c:pt idx="0">
                        <c:v>Latgales apgabaltiesa</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'Vid.term.'!$C$8:$F$8</c15:sqref>
                        </c15:formulaRef>
                      </c:ext>
                    </c:extLst>
                    <c:numCache>
                      <c:formatCode>0.00</c:formatCode>
                      <c:ptCount val="4"/>
                      <c:pt idx="0">
                        <c:v>3.1</c:v>
                      </c:pt>
                      <c:pt idx="1">
                        <c:v>2.8</c:v>
                      </c:pt>
                      <c:pt idx="2">
                        <c:v>3.4</c:v>
                      </c:pt>
                      <c:pt idx="3">
                        <c:v>3.4</c:v>
                      </c:pt>
                    </c:numCache>
                  </c:numRef>
                </c:val>
                <c:smooth val="0"/>
                <c:extLst xmlns:c15="http://schemas.microsoft.com/office/drawing/2012/chart">
                  <c:ext xmlns:c16="http://schemas.microsoft.com/office/drawing/2014/chart" uri="{C3380CC4-5D6E-409C-BE32-E72D297353CC}">
                    <c16:uniqueId val="{0000000D-AF08-42C1-ADC1-92CDE96AEFC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'Vid.term.'!$B$9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'Vid.term.'!$C$9:$F$9</c15:sqref>
                        </c15:formulaRef>
                      </c:ext>
                    </c:extLst>
                    <c:numCache>
                      <c:formatCode>0.00</c:formatCode>
                      <c:ptCount val="4"/>
                      <c:pt idx="0">
                        <c:v>2.1</c:v>
                      </c:pt>
                      <c:pt idx="1">
                        <c:v>2.8</c:v>
                      </c:pt>
                      <c:pt idx="2">
                        <c:v>2.2999999999999998</c:v>
                      </c:pt>
                      <c:pt idx="3">
                        <c:v>2.7</c:v>
                      </c:pt>
                    </c:numCache>
                  </c:numRef>
                </c:val>
                <c:smooth val="0"/>
                <c:extLst xmlns:c15="http://schemas.microsoft.com/office/drawing/2012/chart">
                  <c:ext xmlns:c16="http://schemas.microsoft.com/office/drawing/2014/chart" uri="{C3380CC4-5D6E-409C-BE32-E72D297353CC}">
                    <c16:uniqueId val="{0000000E-AF08-42C1-ADC1-92CDE96AEFC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'Vid.term.'!$B$10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'Vid.term.'!$C$10:$F$10</c15:sqref>
                        </c15:formulaRef>
                      </c:ext>
                    </c:extLst>
                    <c:numCache>
                      <c:formatCode>0.00</c:formatCode>
                      <c:ptCount val="4"/>
                      <c:pt idx="0">
                        <c:v>5.5</c:v>
                      </c:pt>
                      <c:pt idx="1">
                        <c:v>4.9000000000000004</c:v>
                      </c:pt>
                      <c:pt idx="2">
                        <c:v>3.3</c:v>
                      </c:pt>
                      <c:pt idx="3">
                        <c:v>3.2</c:v>
                      </c:pt>
                    </c:numCache>
                  </c:numRef>
                </c:val>
                <c:smooth val="0"/>
                <c:extLst xmlns:c15="http://schemas.microsoft.com/office/drawing/2012/chart">
                  <c:ext xmlns:c16="http://schemas.microsoft.com/office/drawing/2014/chart" uri="{C3380CC4-5D6E-409C-BE32-E72D297353CC}">
                    <c16:uniqueId val="{0000000F-AF08-42C1-ADC1-92CDE96AEFC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'Vid.term.'!$B$11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'Vid.term.'!$C$2:$F$2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'Vid.term.'!$C$11:$F$11</c15:sqref>
                        </c15:formulaRef>
                      </c:ext>
                    </c:extLst>
                    <c:numCache>
                      <c:formatCode>0.00</c:formatCode>
                      <c:ptCount val="4"/>
                      <c:pt idx="0">
                        <c:v>4.4000000000000004</c:v>
                      </c:pt>
                      <c:pt idx="1">
                        <c:v>4.5</c:v>
                      </c:pt>
                      <c:pt idx="2">
                        <c:v>4.5</c:v>
                      </c:pt>
                      <c:pt idx="3">
                        <c:v>4.4000000000000004</c:v>
                      </c:pt>
                    </c:numCache>
                  </c:numRef>
                </c:val>
                <c:smooth val="0"/>
                <c:extLst xmlns:c15="http://schemas.microsoft.com/office/drawing/2012/chart">
                  <c:ext xmlns:c16="http://schemas.microsoft.com/office/drawing/2014/chart" uri="{C3380CC4-5D6E-409C-BE32-E72D297353CC}">
                    <c16:uniqueId val="{00000010-AF08-42C1-ADC1-92CDE96AEFC3}"/>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Uzkr.1T!$C$1</c:f>
          <c:strCache>
            <c:ptCount val="1"/>
            <c:pt idx="0">
              <c:v>Atlikušās lietas uz 1 tiesnesi</c:v>
            </c:pt>
          </c:strCache>
        </c:strRef>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lv-LV"/>
        </a:p>
      </c:txPr>
    </c:title>
    <c:autoTitleDeleted val="0"/>
    <c:plotArea>
      <c:layout/>
      <c:lineChart>
        <c:grouping val="standard"/>
        <c:varyColors val="0"/>
        <c:ser>
          <c:idx val="0"/>
          <c:order val="0"/>
          <c:tx>
            <c:strRef>
              <c:f>Uzkr.1T!$B$29</c:f>
              <c:strCache>
                <c:ptCount val="1"/>
                <c:pt idx="0">
                  <c:v>Tiesu sistēma (nesk. ZG) ∑</c:v>
                </c:pt>
              </c:strCache>
            </c:strRef>
          </c:tx>
          <c:spPr>
            <a:ln w="34925" cap="rnd">
              <a:solidFill>
                <a:schemeClr val="lt1"/>
              </a:solidFill>
              <a:round/>
            </a:ln>
            <a:effectLst>
              <a:outerShdw dist="25400" dir="2700000" algn="tl" rotWithShape="0">
                <a:schemeClr val="accent2"/>
              </a:outerShdw>
            </a:effectLst>
          </c:spPr>
          <c:marker>
            <c:symbol val="none"/>
          </c:marker>
          <c:dLbls>
            <c:dLbl>
              <c:idx val="3"/>
              <c:layout>
                <c:manualLayout>
                  <c:x val="-2.0278930961045515E-2"/>
                  <c:y val="-2.7374518978917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6C-4086-A8A8-1773506622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60000"/>
                          <a:lumOff val="40000"/>
                        </a:schemeClr>
                      </a:solidFill>
                    </a:ln>
                    <a:effectLst/>
                  </c:spPr>
                </c15:leaderLines>
              </c:ext>
            </c:extLst>
          </c:dLbls>
          <c:cat>
            <c:numRef>
              <c:f>Uzkr.1T!$C$2:$F$2</c:f>
              <c:numCache>
                <c:formatCode>General</c:formatCode>
                <c:ptCount val="4"/>
                <c:pt idx="0">
                  <c:v>2019</c:v>
                </c:pt>
                <c:pt idx="1">
                  <c:v>2020</c:v>
                </c:pt>
                <c:pt idx="2">
                  <c:v>2021</c:v>
                </c:pt>
                <c:pt idx="3">
                  <c:v>2022</c:v>
                </c:pt>
              </c:numCache>
            </c:numRef>
          </c:cat>
          <c:val>
            <c:numRef>
              <c:f>Uzkr.1T!$C$29:$F$29</c:f>
              <c:numCache>
                <c:formatCode>0.00</c:formatCode>
                <c:ptCount val="4"/>
                <c:pt idx="0">
                  <c:v>52.242171189979125</c:v>
                </c:pt>
                <c:pt idx="1">
                  <c:v>54.989561586638828</c:v>
                </c:pt>
                <c:pt idx="2">
                  <c:v>57.727463312368975</c:v>
                </c:pt>
                <c:pt idx="3">
                  <c:v>65.847965738758035</c:v>
                </c:pt>
              </c:numCache>
            </c:numRef>
          </c:val>
          <c:smooth val="0"/>
          <c:extLst>
            <c:ext xmlns:c16="http://schemas.microsoft.com/office/drawing/2014/chart" uri="{C3380CC4-5D6E-409C-BE32-E72D297353CC}">
              <c16:uniqueId val="{00000001-446C-4086-A8A8-17735066222A}"/>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85353872"/>
        <c:axId val="585350960"/>
      </c:lineChart>
      <c:catAx>
        <c:axId val="585353872"/>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lv-LV"/>
          </a:p>
        </c:txPr>
        <c:crossAx val="585353872"/>
        <c:crosses val="autoZero"/>
        <c:crossBetween val="between"/>
      </c:valAx>
      <c:spPr>
        <a:noFill/>
        <a:ln>
          <a:noFill/>
        </a:ln>
        <a:effectLst/>
      </c:spPr>
    </c:plotArea>
    <c:plotVisOnly val="1"/>
    <c:dispBlanksAs val="gap"/>
    <c:showDLblsOverMax val="0"/>
  </c:chart>
  <c:spPr>
    <a:solidFill>
      <a:schemeClr val="accent2"/>
    </a:solidFill>
    <a:ln w="9525" cap="flat" cmpd="sng" algn="ctr">
      <a:solidFill>
        <a:schemeClr val="accent2"/>
      </a:solidFill>
      <a:round/>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CR!$C$1</c:f>
          <c:strCache>
            <c:ptCount val="1"/>
            <c:pt idx="0">
              <c:v>Caurlaidība</c:v>
            </c:pt>
          </c:strCache>
        </c:strRef>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lv-LV"/>
        </a:p>
      </c:txPr>
    </c:title>
    <c:autoTitleDeleted val="0"/>
    <c:plotArea>
      <c:layout/>
      <c:lineChart>
        <c:grouping val="standard"/>
        <c:varyColors val="0"/>
        <c:ser>
          <c:idx val="0"/>
          <c:order val="0"/>
          <c:tx>
            <c:strRef>
              <c:f>CR!$B$29</c:f>
              <c:strCache>
                <c:ptCount val="1"/>
                <c:pt idx="0">
                  <c:v>Tiesu sistēma (nesk. ZG) ∑</c:v>
                </c:pt>
              </c:strCache>
            </c:strRef>
          </c:tx>
          <c:spPr>
            <a:ln w="34925" cap="rnd">
              <a:solidFill>
                <a:schemeClr val="lt1"/>
              </a:solidFill>
              <a:round/>
            </a:ln>
            <a:effectLst>
              <a:outerShdw dist="25400" dir="2700000" algn="tl" rotWithShape="0">
                <a:schemeClr val="accent2"/>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60000"/>
                          <a:lumOff val="40000"/>
                        </a:schemeClr>
                      </a:solidFill>
                    </a:ln>
                    <a:effectLst/>
                  </c:spPr>
                </c15:leaderLines>
              </c:ext>
            </c:extLst>
          </c:dLbls>
          <c:cat>
            <c:numRef>
              <c:f>CR!$C$2:$F$2</c:f>
              <c:numCache>
                <c:formatCode>General</c:formatCode>
                <c:ptCount val="4"/>
                <c:pt idx="0">
                  <c:v>2019</c:v>
                </c:pt>
                <c:pt idx="1">
                  <c:v>2020</c:v>
                </c:pt>
                <c:pt idx="2">
                  <c:v>2021</c:v>
                </c:pt>
                <c:pt idx="3">
                  <c:v>2022</c:v>
                </c:pt>
              </c:numCache>
            </c:numRef>
          </c:cat>
          <c:val>
            <c:numRef>
              <c:f>CR!$C$29:$F$29</c:f>
              <c:numCache>
                <c:formatCode>0.00</c:formatCode>
                <c:ptCount val="4"/>
                <c:pt idx="0">
                  <c:v>1.0057456390082302</c:v>
                </c:pt>
                <c:pt idx="1">
                  <c:v>0.9757697852363878</c:v>
                </c:pt>
                <c:pt idx="2">
                  <c:v>0.97566583246861582</c:v>
                </c:pt>
                <c:pt idx="3">
                  <c:v>0.93443325039768321</c:v>
                </c:pt>
              </c:numCache>
            </c:numRef>
          </c:val>
          <c:smooth val="0"/>
          <c:extLst>
            <c:ext xmlns:c16="http://schemas.microsoft.com/office/drawing/2014/chart" uri="{C3380CC4-5D6E-409C-BE32-E72D297353CC}">
              <c16:uniqueId val="{00000000-9407-4111-AF33-0FF7DA4F9DD5}"/>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85353872"/>
        <c:axId val="585350960"/>
      </c:lineChart>
      <c:catAx>
        <c:axId val="585353872"/>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lv-LV"/>
          </a:p>
        </c:txPr>
        <c:crossAx val="585353872"/>
        <c:crosses val="autoZero"/>
        <c:crossBetween val="between"/>
      </c:valAx>
      <c:spPr>
        <a:noFill/>
        <a:ln>
          <a:noFill/>
        </a:ln>
        <a:effectLst/>
      </c:spPr>
    </c:plotArea>
    <c:plotVisOnly val="1"/>
    <c:dispBlanksAs val="gap"/>
    <c:showDLblsOverMax val="0"/>
  </c:chart>
  <c:spPr>
    <a:solidFill>
      <a:schemeClr val="accent2"/>
    </a:solidFill>
    <a:ln w="9525" cap="flat" cmpd="sng" algn="ctr">
      <a:solidFill>
        <a:schemeClr val="accent2"/>
      </a:solidFill>
      <a:round/>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DT!$C$1</c:f>
          <c:strCache>
            <c:ptCount val="1"/>
            <c:pt idx="0">
              <c:v>Dispozīcijas laiks</c:v>
            </c:pt>
          </c:strCache>
        </c:strRef>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lv-LV"/>
        </a:p>
      </c:txPr>
    </c:title>
    <c:autoTitleDeleted val="0"/>
    <c:plotArea>
      <c:layout/>
      <c:lineChart>
        <c:grouping val="standard"/>
        <c:varyColors val="0"/>
        <c:ser>
          <c:idx val="0"/>
          <c:order val="0"/>
          <c:tx>
            <c:strRef>
              <c:f>DT!$B$29</c:f>
              <c:strCache>
                <c:ptCount val="1"/>
                <c:pt idx="0">
                  <c:v>Tiesu sistēma (nesk. ZG) ∑</c:v>
                </c:pt>
              </c:strCache>
            </c:strRef>
          </c:tx>
          <c:spPr>
            <a:ln w="34925" cap="rnd">
              <a:solidFill>
                <a:schemeClr val="lt1"/>
              </a:solidFill>
              <a:round/>
            </a:ln>
            <a:effectLst>
              <a:outerShdw dist="25400" dir="2700000" algn="tl" rotWithShape="0">
                <a:schemeClr val="accent2"/>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60000"/>
                          <a:lumOff val="40000"/>
                        </a:schemeClr>
                      </a:solidFill>
                    </a:ln>
                    <a:effectLst/>
                  </c:spPr>
                </c15:leaderLines>
              </c:ext>
            </c:extLst>
          </c:dLbls>
          <c:cat>
            <c:numRef>
              <c:f>DT!$C$2:$F$2</c:f>
              <c:numCache>
                <c:formatCode>General</c:formatCode>
                <c:ptCount val="4"/>
                <c:pt idx="0">
                  <c:v>2019</c:v>
                </c:pt>
                <c:pt idx="1">
                  <c:v>2020</c:v>
                </c:pt>
                <c:pt idx="2">
                  <c:v>2021</c:v>
                </c:pt>
                <c:pt idx="3">
                  <c:v>2022</c:v>
                </c:pt>
              </c:numCache>
            </c:numRef>
          </c:cat>
          <c:val>
            <c:numRef>
              <c:f>DT!$C$29:$F$29</c:f>
              <c:numCache>
                <c:formatCode>0.00</c:formatCode>
                <c:ptCount val="4"/>
                <c:pt idx="0">
                  <c:v>5.1951592821393966</c:v>
                </c:pt>
                <c:pt idx="1">
                  <c:v>6.2094916107521501</c:v>
                </c:pt>
                <c:pt idx="2">
                  <c:v>7.1644717038724979</c:v>
                </c:pt>
                <c:pt idx="3">
                  <c:v>8.7405656837209271</c:v>
                </c:pt>
              </c:numCache>
            </c:numRef>
          </c:val>
          <c:smooth val="0"/>
          <c:extLst>
            <c:ext xmlns:c16="http://schemas.microsoft.com/office/drawing/2014/chart" uri="{C3380CC4-5D6E-409C-BE32-E72D297353CC}">
              <c16:uniqueId val="{00000000-D900-47DB-85B5-D7B8FB226443}"/>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85353872"/>
        <c:axId val="585350960"/>
      </c:lineChart>
      <c:catAx>
        <c:axId val="585353872"/>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lv-LV"/>
          </a:p>
        </c:txPr>
        <c:crossAx val="585353872"/>
        <c:crosses val="autoZero"/>
        <c:crossBetween val="between"/>
      </c:valAx>
      <c:spPr>
        <a:noFill/>
        <a:ln>
          <a:noFill/>
        </a:ln>
        <a:effectLst/>
      </c:spPr>
    </c:plotArea>
    <c:plotVisOnly val="1"/>
    <c:dispBlanksAs val="gap"/>
    <c:showDLblsOverMax val="0"/>
  </c:chart>
  <c:spPr>
    <a:solidFill>
      <a:schemeClr val="accent2"/>
    </a:solidFill>
    <a:ln w="9525" cap="flat" cmpd="sng" algn="ctr">
      <a:solidFill>
        <a:schemeClr val="accent2"/>
      </a:solidFill>
      <a:round/>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'Vid.term.'!$C$1</c:f>
          <c:strCache>
            <c:ptCount val="1"/>
            <c:pt idx="0">
              <c:v>Vidējais lietu izskatīšanas termiņš</c:v>
            </c:pt>
          </c:strCache>
        </c:strRef>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lv-LV"/>
        </a:p>
      </c:txPr>
    </c:title>
    <c:autoTitleDeleted val="0"/>
    <c:plotArea>
      <c:layout/>
      <c:lineChart>
        <c:grouping val="standard"/>
        <c:varyColors val="0"/>
        <c:ser>
          <c:idx val="0"/>
          <c:order val="0"/>
          <c:tx>
            <c:strRef>
              <c:f>'Vid.term.'!$B$29</c:f>
              <c:strCache>
                <c:ptCount val="1"/>
                <c:pt idx="0">
                  <c:v>Tiesu sistēma (nesk. ZG) ∑</c:v>
                </c:pt>
              </c:strCache>
            </c:strRef>
          </c:tx>
          <c:spPr>
            <a:ln w="25400" cap="rnd">
              <a:solidFill>
                <a:schemeClr val="lt1"/>
              </a:solidFill>
              <a:round/>
            </a:ln>
            <a:effectLst>
              <a:outerShdw dist="25400" dir="2700000" algn="tl" rotWithShape="0">
                <a:schemeClr val="accent2"/>
              </a:outerShdw>
            </a:effectLst>
          </c:spPr>
          <c:marker>
            <c:symbol val="none"/>
          </c:marker>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60000"/>
                          <a:lumOff val="40000"/>
                        </a:schemeClr>
                      </a:solidFill>
                    </a:ln>
                    <a:effectLst/>
                  </c:spPr>
                </c15:leaderLines>
              </c:ext>
            </c:extLst>
          </c:dLbls>
          <c:cat>
            <c:numRef>
              <c:f>'Vid.term.'!$C$2:$F$2</c:f>
              <c:numCache>
                <c:formatCode>General</c:formatCode>
                <c:ptCount val="4"/>
                <c:pt idx="0">
                  <c:v>2019</c:v>
                </c:pt>
                <c:pt idx="1">
                  <c:v>2020</c:v>
                </c:pt>
                <c:pt idx="2">
                  <c:v>2021</c:v>
                </c:pt>
                <c:pt idx="3">
                  <c:v>2022</c:v>
                </c:pt>
              </c:numCache>
            </c:numRef>
          </c:cat>
          <c:val>
            <c:numRef>
              <c:f>'Vid.term.'!$C$29:$F$29</c:f>
              <c:numCache>
                <c:formatCode>0.00</c:formatCode>
                <c:ptCount val="4"/>
                <c:pt idx="0">
                  <c:v>5.4366288800317468</c:v>
                </c:pt>
                <c:pt idx="1">
                  <c:v>5.5188315528776837</c:v>
                </c:pt>
                <c:pt idx="2">
                  <c:v>6.0544283708722464</c:v>
                </c:pt>
                <c:pt idx="3">
                  <c:v>6.9162132397927962</c:v>
                </c:pt>
              </c:numCache>
            </c:numRef>
          </c:val>
          <c:smooth val="0"/>
          <c:extLst>
            <c:ext xmlns:c16="http://schemas.microsoft.com/office/drawing/2014/chart" uri="{C3380CC4-5D6E-409C-BE32-E72D297353CC}">
              <c16:uniqueId val="{00000000-5687-47A5-8FA2-EFB2672B6440}"/>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85353872"/>
        <c:axId val="585350960"/>
      </c:lineChart>
      <c:catAx>
        <c:axId val="58535387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lv-LV"/>
          </a:p>
        </c:txPr>
        <c:crossAx val="585353872"/>
        <c:crosses val="autoZero"/>
        <c:crossBetween val="between"/>
      </c:valAx>
      <c:spPr>
        <a:noFill/>
        <a:ln>
          <a:noFill/>
        </a:ln>
        <a:effectLst/>
      </c:spPr>
    </c:plotArea>
    <c:plotVisOnly val="1"/>
    <c:dispBlanksAs val="gap"/>
    <c:showDLblsOverMax val="0"/>
  </c:chart>
  <c:spPr>
    <a:solidFill>
      <a:schemeClr val="accent2"/>
    </a:solidFill>
    <a:ln w="9525" cap="flat" cmpd="sng" algn="ctr">
      <a:solidFill>
        <a:schemeClr val="lt1">
          <a:lumMod val="85000"/>
        </a:schemeClr>
      </a:solidFill>
      <a:round/>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v-LV" b="1" dirty="0"/>
              <a:t>Saņemtās lietas uz 1 tiesnesi</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Saņ.1T!$B$3</c:f>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Saņ.1T!$C$2:$F$2</c:f>
              <c:numCache>
                <c:formatCode>General</c:formatCode>
                <c:ptCount val="4"/>
                <c:pt idx="0">
                  <c:v>2019</c:v>
                </c:pt>
                <c:pt idx="1">
                  <c:v>2020</c:v>
                </c:pt>
                <c:pt idx="2">
                  <c:v>2021</c:v>
                </c:pt>
                <c:pt idx="3">
                  <c:v>2022</c:v>
                </c:pt>
              </c:numCache>
            </c:numRef>
          </c:cat>
          <c:val>
            <c:numRef>
              <c:f>Saņ.1T!$C$3:$F$3</c:f>
              <c:numCache>
                <c:formatCode>0.00</c:formatCode>
                <c:ptCount val="4"/>
                <c:pt idx="0">
                  <c:v>76.727272727272734</c:v>
                </c:pt>
                <c:pt idx="1">
                  <c:v>75.090909090909093</c:v>
                </c:pt>
                <c:pt idx="2">
                  <c:v>54.307692307692307</c:v>
                </c:pt>
                <c:pt idx="3">
                  <c:v>57.272727272727273</c:v>
                </c:pt>
              </c:numCache>
            </c:numRef>
          </c:val>
          <c:smooth val="0"/>
          <c:extLst>
            <c:ext xmlns:c16="http://schemas.microsoft.com/office/drawing/2014/chart" uri="{C3380CC4-5D6E-409C-BE32-E72D297353CC}">
              <c16:uniqueId val="{00000000-BA93-4258-8E0B-9257ECF72236}"/>
            </c:ext>
          </c:extLst>
        </c:ser>
        <c:ser>
          <c:idx val="1"/>
          <c:order val="1"/>
          <c:tx>
            <c:strRef>
              <c:f>Saņ.1T!$B$4</c:f>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Saņ.1T!$C$2:$F$2</c:f>
              <c:numCache>
                <c:formatCode>General</c:formatCode>
                <c:ptCount val="4"/>
                <c:pt idx="0">
                  <c:v>2019</c:v>
                </c:pt>
                <c:pt idx="1">
                  <c:v>2020</c:v>
                </c:pt>
                <c:pt idx="2">
                  <c:v>2021</c:v>
                </c:pt>
                <c:pt idx="3">
                  <c:v>2022</c:v>
                </c:pt>
              </c:numCache>
            </c:numRef>
          </c:cat>
          <c:val>
            <c:numRef>
              <c:f>Saņ.1T!$C$4:$F$4</c:f>
              <c:numCache>
                <c:formatCode>0.00</c:formatCode>
                <c:ptCount val="4"/>
                <c:pt idx="0">
                  <c:v>72.75</c:v>
                </c:pt>
                <c:pt idx="1">
                  <c:v>80.5</c:v>
                </c:pt>
                <c:pt idx="2">
                  <c:v>78</c:v>
                </c:pt>
                <c:pt idx="3">
                  <c:v>70.230769230769226</c:v>
                </c:pt>
              </c:numCache>
            </c:numRef>
          </c:val>
          <c:smooth val="0"/>
          <c:extLst>
            <c:ext xmlns:c16="http://schemas.microsoft.com/office/drawing/2014/chart" uri="{C3380CC4-5D6E-409C-BE32-E72D297353CC}">
              <c16:uniqueId val="{00000001-BA93-4258-8E0B-9257ECF72236}"/>
            </c:ext>
          </c:extLst>
        </c:ser>
        <c:ser>
          <c:idx val="2"/>
          <c:order val="2"/>
          <c:tx>
            <c:strRef>
              <c:f>Saņ.1T!$B$5</c:f>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Saņ.1T!$C$2:$F$2</c:f>
              <c:numCache>
                <c:formatCode>General</c:formatCode>
                <c:ptCount val="4"/>
                <c:pt idx="0">
                  <c:v>2019</c:v>
                </c:pt>
                <c:pt idx="1">
                  <c:v>2020</c:v>
                </c:pt>
                <c:pt idx="2">
                  <c:v>2021</c:v>
                </c:pt>
                <c:pt idx="3">
                  <c:v>2022</c:v>
                </c:pt>
              </c:numCache>
            </c:numRef>
          </c:cat>
          <c:val>
            <c:numRef>
              <c:f>Saņ.1T!$C$5:$F$5</c:f>
              <c:numCache>
                <c:formatCode>0.00</c:formatCode>
                <c:ptCount val="4"/>
                <c:pt idx="0">
                  <c:v>127.33333333333333</c:v>
                </c:pt>
                <c:pt idx="1">
                  <c:v>85.75</c:v>
                </c:pt>
                <c:pt idx="2">
                  <c:v>82.75</c:v>
                </c:pt>
                <c:pt idx="3">
                  <c:v>62</c:v>
                </c:pt>
              </c:numCache>
            </c:numRef>
          </c:val>
          <c:smooth val="0"/>
          <c:extLst>
            <c:ext xmlns:c16="http://schemas.microsoft.com/office/drawing/2014/chart" uri="{C3380CC4-5D6E-409C-BE32-E72D297353CC}">
              <c16:uniqueId val="{00000002-BA93-4258-8E0B-9257ECF72236}"/>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3"/>
                <c:order val="3"/>
                <c:tx>
                  <c:strRef>
                    <c:extLst>
                      <c:ext uri="{02D57815-91ED-43cb-92C2-25804820EDAC}">
                        <c15:formulaRef>
                          <c15:sqref>Saņ.1T!$B$6</c15:sqref>
                        </c15:formulaRef>
                      </c:ext>
                    </c:extLst>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Saņ.1T!$C$6:$F$6</c15:sqref>
                        </c15:formulaRef>
                      </c:ext>
                    </c:extLst>
                    <c:numCache>
                      <c:formatCode>0.00</c:formatCode>
                      <c:ptCount val="4"/>
                      <c:pt idx="0">
                        <c:v>50.727272727272727</c:v>
                      </c:pt>
                      <c:pt idx="1">
                        <c:v>41.18181818181818</c:v>
                      </c:pt>
                      <c:pt idx="2">
                        <c:v>49.89473684210526</c:v>
                      </c:pt>
                      <c:pt idx="3">
                        <c:v>48.368421052631582</c:v>
                      </c:pt>
                    </c:numCache>
                  </c:numRef>
                </c:val>
                <c:smooth val="0"/>
                <c:extLst>
                  <c:ext xmlns:c16="http://schemas.microsoft.com/office/drawing/2014/chart" uri="{C3380CC4-5D6E-409C-BE32-E72D297353CC}">
                    <c16:uniqueId val="{00000003-BA93-4258-8E0B-9257ECF7223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Saņ.1T!$B$7</c15:sqref>
                        </c15:formulaRef>
                      </c:ext>
                    </c:extLst>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Saņ.1T!$C$7:$F$7</c15:sqref>
                        </c15:formulaRef>
                      </c:ext>
                    </c:extLst>
                    <c:numCache>
                      <c:formatCode>0.00</c:formatCode>
                      <c:ptCount val="4"/>
                      <c:pt idx="0">
                        <c:v>71.409836065573771</c:v>
                      </c:pt>
                      <c:pt idx="1">
                        <c:v>67.535714285714292</c:v>
                      </c:pt>
                      <c:pt idx="2">
                        <c:v>66.649122807017548</c:v>
                      </c:pt>
                      <c:pt idx="3">
                        <c:v>69.192982456140356</c:v>
                      </c:pt>
                    </c:numCache>
                  </c:numRef>
                </c:val>
                <c:smooth val="0"/>
                <c:extLst xmlns:c15="http://schemas.microsoft.com/office/drawing/2012/chart">
                  <c:ext xmlns:c16="http://schemas.microsoft.com/office/drawing/2014/chart" uri="{C3380CC4-5D6E-409C-BE32-E72D297353CC}">
                    <c16:uniqueId val="{00000004-BA93-4258-8E0B-9257ECF7223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Saņ.1T!$B$8</c15:sqref>
                        </c15:formulaRef>
                      </c:ext>
                    </c:extLst>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Saņ.1T!$C$8:$F$8</c15:sqref>
                        </c15:formulaRef>
                      </c:ext>
                    </c:extLst>
                    <c:numCache>
                      <c:formatCode>0.00</c:formatCode>
                      <c:ptCount val="4"/>
                      <c:pt idx="0">
                        <c:v>45.615384615384613</c:v>
                      </c:pt>
                      <c:pt idx="1">
                        <c:v>41</c:v>
                      </c:pt>
                      <c:pt idx="2">
                        <c:v>38.769230769230766</c:v>
                      </c:pt>
                      <c:pt idx="3">
                        <c:v>38</c:v>
                      </c:pt>
                    </c:numCache>
                  </c:numRef>
                </c:val>
                <c:smooth val="0"/>
                <c:extLst xmlns:c15="http://schemas.microsoft.com/office/drawing/2012/chart">
                  <c:ext xmlns:c16="http://schemas.microsoft.com/office/drawing/2014/chart" uri="{C3380CC4-5D6E-409C-BE32-E72D297353CC}">
                    <c16:uniqueId val="{00000005-BA93-4258-8E0B-9257ECF7223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Saņ.1T!$B$9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Saņ.1T!$C$9:$F$9</c15:sqref>
                        </c15:formulaRef>
                      </c:ext>
                    </c:extLst>
                    <c:numCache>
                      <c:formatCode>0.00</c:formatCode>
                      <c:ptCount val="4"/>
                      <c:pt idx="0">
                        <c:v>53.230769230769234</c:v>
                      </c:pt>
                      <c:pt idx="1">
                        <c:v>40.92307692307692</c:v>
                      </c:pt>
                      <c:pt idx="2">
                        <c:v>38.92307692307692</c:v>
                      </c:pt>
                      <c:pt idx="3">
                        <c:v>38.25</c:v>
                      </c:pt>
                    </c:numCache>
                  </c:numRef>
                </c:val>
                <c:smooth val="0"/>
                <c:extLst xmlns:c15="http://schemas.microsoft.com/office/drawing/2012/chart">
                  <c:ext xmlns:c16="http://schemas.microsoft.com/office/drawing/2014/chart" uri="{C3380CC4-5D6E-409C-BE32-E72D297353CC}">
                    <c16:uniqueId val="{00000006-BA93-4258-8E0B-9257ECF7223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Saņ.1T!$B$10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Saņ.1T!$C$10:$F$10</c15:sqref>
                        </c15:formulaRef>
                      </c:ext>
                    </c:extLst>
                    <c:numCache>
                      <c:formatCode>0.00</c:formatCode>
                      <c:ptCount val="4"/>
                      <c:pt idx="0">
                        <c:v>38</c:v>
                      </c:pt>
                      <c:pt idx="1">
                        <c:v>36.384615384615387</c:v>
                      </c:pt>
                      <c:pt idx="2">
                        <c:v>33.769230769230766</c:v>
                      </c:pt>
                      <c:pt idx="3">
                        <c:v>33.416666666666664</c:v>
                      </c:pt>
                    </c:numCache>
                  </c:numRef>
                </c:val>
                <c:smooth val="0"/>
                <c:extLst xmlns:c15="http://schemas.microsoft.com/office/drawing/2012/chart">
                  <c:ext xmlns:c16="http://schemas.microsoft.com/office/drawing/2014/chart" uri="{C3380CC4-5D6E-409C-BE32-E72D297353CC}">
                    <c16:uniqueId val="{00000007-BA93-4258-8E0B-9257ECF7223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Saņ.1T!$B$11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Saņ.1T!$C$11:$F$11</c15:sqref>
                        </c15:formulaRef>
                      </c:ext>
                    </c:extLst>
                    <c:numCache>
                      <c:formatCode>0.00</c:formatCode>
                      <c:ptCount val="4"/>
                      <c:pt idx="0">
                        <c:v>54.4</c:v>
                      </c:pt>
                      <c:pt idx="1">
                        <c:v>59</c:v>
                      </c:pt>
                      <c:pt idx="2">
                        <c:v>54.357142857142854</c:v>
                      </c:pt>
                      <c:pt idx="3">
                        <c:v>47.142857142857146</c:v>
                      </c:pt>
                    </c:numCache>
                  </c:numRef>
                </c:val>
                <c:smooth val="0"/>
                <c:extLst xmlns:c15="http://schemas.microsoft.com/office/drawing/2012/chart">
                  <c:ext xmlns:c16="http://schemas.microsoft.com/office/drawing/2014/chart" uri="{C3380CC4-5D6E-409C-BE32-E72D297353CC}">
                    <c16:uniqueId val="{00000008-BA93-4258-8E0B-9257ECF7223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Saņ.1T!$B$12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Saņ.1T!$C$12:$F$12</c15:sqref>
                        </c15:formulaRef>
                      </c:ext>
                    </c:extLst>
                    <c:numCache>
                      <c:formatCode>0.00</c:formatCode>
                      <c:ptCount val="4"/>
                      <c:pt idx="0">
                        <c:v>49.837837837837839</c:v>
                      </c:pt>
                      <c:pt idx="1">
                        <c:v>42.794871794871796</c:v>
                      </c:pt>
                      <c:pt idx="2">
                        <c:v>46.625</c:v>
                      </c:pt>
                      <c:pt idx="3">
                        <c:v>48.631578947368418</c:v>
                      </c:pt>
                    </c:numCache>
                  </c:numRef>
                </c:val>
                <c:smooth val="0"/>
                <c:extLst xmlns:c15="http://schemas.microsoft.com/office/drawing/2012/chart">
                  <c:ext xmlns:c16="http://schemas.microsoft.com/office/drawing/2014/chart" uri="{C3380CC4-5D6E-409C-BE32-E72D297353CC}">
                    <c16:uniqueId val="{00000009-BA93-4258-8E0B-9257ECF7223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Saņ.1T!$B$13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Saņ.1T!$C$13:$F$13</c15:sqref>
                        </c15:formulaRef>
                      </c:ext>
                    </c:extLst>
                    <c:numCache>
                      <c:formatCode>0.00</c:formatCode>
                      <c:ptCount val="4"/>
                      <c:pt idx="0">
                        <c:v>138.5257731958763</c:v>
                      </c:pt>
                      <c:pt idx="1">
                        <c:v>146.45454545454547</c:v>
                      </c:pt>
                      <c:pt idx="2">
                        <c:v>161.14736842105262</c:v>
                      </c:pt>
                      <c:pt idx="3">
                        <c:v>183.69148936170214</c:v>
                      </c:pt>
                    </c:numCache>
                  </c:numRef>
                </c:val>
                <c:smooth val="0"/>
                <c:extLst xmlns:c15="http://schemas.microsoft.com/office/drawing/2012/chart">
                  <c:ext xmlns:c16="http://schemas.microsoft.com/office/drawing/2014/chart" uri="{C3380CC4-5D6E-409C-BE32-E72D297353CC}">
                    <c16:uniqueId val="{0000000A-BA93-4258-8E0B-9257ECF7223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Saņ.1T!$B$14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Saņ.1T!$C$14:$F$14</c15:sqref>
                        </c15:formulaRef>
                      </c:ext>
                    </c:extLst>
                    <c:numCache>
                      <c:formatCode>0.00</c:formatCode>
                      <c:ptCount val="4"/>
                      <c:pt idx="0">
                        <c:v>141.82758620689654</c:v>
                      </c:pt>
                      <c:pt idx="1">
                        <c:v>144</c:v>
                      </c:pt>
                      <c:pt idx="2">
                        <c:v>144.93103448275863</c:v>
                      </c:pt>
                      <c:pt idx="3">
                        <c:v>132.5</c:v>
                      </c:pt>
                    </c:numCache>
                  </c:numRef>
                </c:val>
                <c:smooth val="0"/>
                <c:extLst xmlns:c15="http://schemas.microsoft.com/office/drawing/2012/chart">
                  <c:ext xmlns:c16="http://schemas.microsoft.com/office/drawing/2014/chart" uri="{C3380CC4-5D6E-409C-BE32-E72D297353CC}">
                    <c16:uniqueId val="{0000000B-BA93-4258-8E0B-9257ECF72236}"/>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Saņ.1T!$B$15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Saņ.1T!$C$15:$F$15</c15:sqref>
                        </c15:formulaRef>
                      </c:ext>
                    </c:extLst>
                    <c:numCache>
                      <c:formatCode>0.00</c:formatCode>
                      <c:ptCount val="4"/>
                      <c:pt idx="0">
                        <c:v>136.47058823529412</c:v>
                      </c:pt>
                      <c:pt idx="1">
                        <c:v>128.09090909090909</c:v>
                      </c:pt>
                      <c:pt idx="2">
                        <c:v>133.90322580645162</c:v>
                      </c:pt>
                      <c:pt idx="3">
                        <c:v>132.87096774193549</c:v>
                      </c:pt>
                    </c:numCache>
                  </c:numRef>
                </c:val>
                <c:smooth val="0"/>
                <c:extLst xmlns:c15="http://schemas.microsoft.com/office/drawing/2012/chart">
                  <c:ext xmlns:c16="http://schemas.microsoft.com/office/drawing/2014/chart" uri="{C3380CC4-5D6E-409C-BE32-E72D297353CC}">
                    <c16:uniqueId val="{0000000C-BA93-4258-8E0B-9257ECF7223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Saņ.1T!$B$16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Saņ.1T!$C$16:$F$16</c15:sqref>
                        </c15:formulaRef>
                      </c:ext>
                    </c:extLst>
                    <c:numCache>
                      <c:formatCode>0.00</c:formatCode>
                      <c:ptCount val="4"/>
                      <c:pt idx="0">
                        <c:v>148.67857142857142</c:v>
                      </c:pt>
                      <c:pt idx="1">
                        <c:v>129.41379310344828</c:v>
                      </c:pt>
                      <c:pt idx="2">
                        <c:v>128.7037037037037</c:v>
                      </c:pt>
                      <c:pt idx="3">
                        <c:v>119.26923076923077</c:v>
                      </c:pt>
                    </c:numCache>
                  </c:numRef>
                </c:val>
                <c:smooth val="0"/>
                <c:extLst xmlns:c15="http://schemas.microsoft.com/office/drawing/2012/chart">
                  <c:ext xmlns:c16="http://schemas.microsoft.com/office/drawing/2014/chart" uri="{C3380CC4-5D6E-409C-BE32-E72D297353CC}">
                    <c16:uniqueId val="{0000000D-BA93-4258-8E0B-9257ECF72236}"/>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Saņ.1T!$B$17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Saņ.1T!$C$17:$F$17</c15:sqref>
                        </c15:formulaRef>
                      </c:ext>
                    </c:extLst>
                    <c:numCache>
                      <c:formatCode>0.00</c:formatCode>
                      <c:ptCount val="4"/>
                      <c:pt idx="0">
                        <c:v>138.42857142857142</c:v>
                      </c:pt>
                      <c:pt idx="1">
                        <c:v>128.16326530612244</c:v>
                      </c:pt>
                      <c:pt idx="2">
                        <c:v>121.20833333333333</c:v>
                      </c:pt>
                      <c:pt idx="3">
                        <c:v>116.97872340425532</c:v>
                      </c:pt>
                    </c:numCache>
                  </c:numRef>
                </c:val>
                <c:smooth val="0"/>
                <c:extLst xmlns:c15="http://schemas.microsoft.com/office/drawing/2012/chart">
                  <c:ext xmlns:c16="http://schemas.microsoft.com/office/drawing/2014/chart" uri="{C3380CC4-5D6E-409C-BE32-E72D297353CC}">
                    <c16:uniqueId val="{0000000E-BA93-4258-8E0B-9257ECF72236}"/>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Saņ.1T!$B$18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Saņ.1T!$C$18:$F$18</c15:sqref>
                        </c15:formulaRef>
                      </c:ext>
                    </c:extLst>
                    <c:numCache>
                      <c:formatCode>0.00</c:formatCode>
                      <c:ptCount val="4"/>
                      <c:pt idx="0">
                        <c:v>140.75</c:v>
                      </c:pt>
                      <c:pt idx="1">
                        <c:v>119.23809523809524</c:v>
                      </c:pt>
                      <c:pt idx="2">
                        <c:v>124.36842105263158</c:v>
                      </c:pt>
                      <c:pt idx="3">
                        <c:v>143</c:v>
                      </c:pt>
                    </c:numCache>
                  </c:numRef>
                </c:val>
                <c:smooth val="0"/>
                <c:extLst xmlns:c15="http://schemas.microsoft.com/office/drawing/2012/chart">
                  <c:ext xmlns:c16="http://schemas.microsoft.com/office/drawing/2014/chart" uri="{C3380CC4-5D6E-409C-BE32-E72D297353CC}">
                    <c16:uniqueId val="{0000000F-BA93-4258-8E0B-9257ECF7223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Saņ.1T!$B$19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Saņ.1T!$C$2:$F$2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Saņ.1T!$C$19:$F$19</c15:sqref>
                        </c15:formulaRef>
                      </c:ext>
                    </c:extLst>
                    <c:numCache>
                      <c:formatCode>0.00</c:formatCode>
                      <c:ptCount val="4"/>
                      <c:pt idx="0">
                        <c:v>141.28571428571428</c:v>
                      </c:pt>
                      <c:pt idx="1">
                        <c:v>132.69230769230768</c:v>
                      </c:pt>
                      <c:pt idx="2">
                        <c:v>97.928571428571431</c:v>
                      </c:pt>
                      <c:pt idx="3">
                        <c:v>107.30769230769231</c:v>
                      </c:pt>
                    </c:numCache>
                  </c:numRef>
                </c:val>
                <c:smooth val="0"/>
                <c:extLst xmlns:c15="http://schemas.microsoft.com/office/drawing/2012/chart">
                  <c:ext xmlns:c16="http://schemas.microsoft.com/office/drawing/2014/chart" uri="{C3380CC4-5D6E-409C-BE32-E72D297353CC}">
                    <c16:uniqueId val="{00000010-BA93-4258-8E0B-9257ECF72236}"/>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v-LV" b="1" dirty="0"/>
              <a:t>Izskatītās lietas uz 1 tiesnesi</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Izsk.1T!$B$3</c:f>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Izsk.1T!$C$2:$F$2</c:f>
              <c:numCache>
                <c:formatCode>General</c:formatCode>
                <c:ptCount val="4"/>
                <c:pt idx="0">
                  <c:v>2019</c:v>
                </c:pt>
                <c:pt idx="1">
                  <c:v>2020</c:v>
                </c:pt>
                <c:pt idx="2">
                  <c:v>2021</c:v>
                </c:pt>
                <c:pt idx="3">
                  <c:v>2022</c:v>
                </c:pt>
              </c:numCache>
            </c:numRef>
          </c:cat>
          <c:val>
            <c:numRef>
              <c:f>Izsk.1T!$C$3:$F$3</c:f>
              <c:numCache>
                <c:formatCode>0.00</c:formatCode>
                <c:ptCount val="4"/>
                <c:pt idx="0">
                  <c:v>86.454545454545453</c:v>
                </c:pt>
                <c:pt idx="1">
                  <c:v>85.454545454545453</c:v>
                </c:pt>
                <c:pt idx="2">
                  <c:v>65.461538461538467</c:v>
                </c:pt>
                <c:pt idx="3">
                  <c:v>66.909090909090907</c:v>
                </c:pt>
              </c:numCache>
            </c:numRef>
          </c:val>
          <c:smooth val="0"/>
          <c:extLst>
            <c:ext xmlns:c16="http://schemas.microsoft.com/office/drawing/2014/chart" uri="{C3380CC4-5D6E-409C-BE32-E72D297353CC}">
              <c16:uniqueId val="{00000000-11E2-4A6C-B1C8-427DCC905359}"/>
            </c:ext>
          </c:extLst>
        </c:ser>
        <c:ser>
          <c:idx val="1"/>
          <c:order val="1"/>
          <c:tx>
            <c:strRef>
              <c:f>Izsk.1T!$B$4</c:f>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Izsk.1T!$C$2:$F$2</c:f>
              <c:numCache>
                <c:formatCode>General</c:formatCode>
                <c:ptCount val="4"/>
                <c:pt idx="0">
                  <c:v>2019</c:v>
                </c:pt>
                <c:pt idx="1">
                  <c:v>2020</c:v>
                </c:pt>
                <c:pt idx="2">
                  <c:v>2021</c:v>
                </c:pt>
                <c:pt idx="3">
                  <c:v>2022</c:v>
                </c:pt>
              </c:numCache>
            </c:numRef>
          </c:cat>
          <c:val>
            <c:numRef>
              <c:f>Izsk.1T!$C$4:$F$4</c:f>
              <c:numCache>
                <c:formatCode>0.00</c:formatCode>
                <c:ptCount val="4"/>
                <c:pt idx="0">
                  <c:v>75.5</c:v>
                </c:pt>
                <c:pt idx="1">
                  <c:v>96.785714285714292</c:v>
                </c:pt>
                <c:pt idx="2">
                  <c:v>77.714285714285708</c:v>
                </c:pt>
                <c:pt idx="3">
                  <c:v>74.84615384615384</c:v>
                </c:pt>
              </c:numCache>
            </c:numRef>
          </c:val>
          <c:smooth val="0"/>
          <c:extLst>
            <c:ext xmlns:c16="http://schemas.microsoft.com/office/drawing/2014/chart" uri="{C3380CC4-5D6E-409C-BE32-E72D297353CC}">
              <c16:uniqueId val="{00000001-11E2-4A6C-B1C8-427DCC905359}"/>
            </c:ext>
          </c:extLst>
        </c:ser>
        <c:ser>
          <c:idx val="2"/>
          <c:order val="2"/>
          <c:tx>
            <c:strRef>
              <c:f>Izsk.1T!$B$5</c:f>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Izsk.1T!$C$2:$F$2</c:f>
              <c:numCache>
                <c:formatCode>General</c:formatCode>
                <c:ptCount val="4"/>
                <c:pt idx="0">
                  <c:v>2019</c:v>
                </c:pt>
                <c:pt idx="1">
                  <c:v>2020</c:v>
                </c:pt>
                <c:pt idx="2">
                  <c:v>2021</c:v>
                </c:pt>
                <c:pt idx="3">
                  <c:v>2022</c:v>
                </c:pt>
              </c:numCache>
            </c:numRef>
          </c:cat>
          <c:val>
            <c:numRef>
              <c:f>Izsk.1T!$C$5:$F$5</c:f>
              <c:numCache>
                <c:formatCode>0.00</c:formatCode>
                <c:ptCount val="4"/>
                <c:pt idx="0">
                  <c:v>130.5</c:v>
                </c:pt>
                <c:pt idx="1">
                  <c:v>81.25</c:v>
                </c:pt>
                <c:pt idx="2">
                  <c:v>75.5</c:v>
                </c:pt>
                <c:pt idx="3">
                  <c:v>70.333333333333329</c:v>
                </c:pt>
              </c:numCache>
            </c:numRef>
          </c:val>
          <c:smooth val="0"/>
          <c:extLst>
            <c:ext xmlns:c16="http://schemas.microsoft.com/office/drawing/2014/chart" uri="{C3380CC4-5D6E-409C-BE32-E72D297353CC}">
              <c16:uniqueId val="{00000002-11E2-4A6C-B1C8-427DCC905359}"/>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3"/>
                <c:order val="3"/>
                <c:tx>
                  <c:strRef>
                    <c:extLst>
                      <c:ext uri="{02D57815-91ED-43cb-92C2-25804820EDAC}">
                        <c15:formulaRef>
                          <c15:sqref>Izsk.1T!$B$6</c15:sqref>
                        </c15:formulaRef>
                      </c:ext>
                    </c:extLst>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Izsk.1T!$C$6:$F$6</c15:sqref>
                        </c15:formulaRef>
                      </c:ext>
                    </c:extLst>
                    <c:numCache>
                      <c:formatCode>0.00</c:formatCode>
                      <c:ptCount val="4"/>
                      <c:pt idx="0">
                        <c:v>45.31818181818182</c:v>
                      </c:pt>
                      <c:pt idx="1">
                        <c:v>49.590909090909093</c:v>
                      </c:pt>
                      <c:pt idx="2">
                        <c:v>46.263157894736842</c:v>
                      </c:pt>
                      <c:pt idx="3">
                        <c:v>48.210526315789473</c:v>
                      </c:pt>
                    </c:numCache>
                  </c:numRef>
                </c:val>
                <c:smooth val="0"/>
                <c:extLst>
                  <c:ext xmlns:c16="http://schemas.microsoft.com/office/drawing/2014/chart" uri="{C3380CC4-5D6E-409C-BE32-E72D297353CC}">
                    <c16:uniqueId val="{00000003-11E2-4A6C-B1C8-427DCC90535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Izsk.1T!$B$7</c15:sqref>
                        </c15:formulaRef>
                      </c:ext>
                    </c:extLst>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Izsk.1T!$C$7:$F$7</c15:sqref>
                        </c15:formulaRef>
                      </c:ext>
                    </c:extLst>
                    <c:numCache>
                      <c:formatCode>0.00</c:formatCode>
                      <c:ptCount val="4"/>
                      <c:pt idx="0">
                        <c:v>68.295081967213122</c:v>
                      </c:pt>
                      <c:pt idx="1">
                        <c:v>71.642857142857139</c:v>
                      </c:pt>
                      <c:pt idx="2">
                        <c:v>65.771929824561397</c:v>
                      </c:pt>
                      <c:pt idx="3">
                        <c:v>63.736842105263158</c:v>
                      </c:pt>
                    </c:numCache>
                  </c:numRef>
                </c:val>
                <c:smooth val="0"/>
                <c:extLst xmlns:c15="http://schemas.microsoft.com/office/drawing/2012/chart">
                  <c:ext xmlns:c16="http://schemas.microsoft.com/office/drawing/2014/chart" uri="{C3380CC4-5D6E-409C-BE32-E72D297353CC}">
                    <c16:uniqueId val="{00000004-11E2-4A6C-B1C8-427DCC90535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Izsk.1T!$B$8</c15:sqref>
                        </c15:formulaRef>
                      </c:ext>
                    </c:extLst>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Izsk.1T!$C$8:$F$8</c15:sqref>
                        </c15:formulaRef>
                      </c:ext>
                    </c:extLst>
                    <c:numCache>
                      <c:formatCode>0.00</c:formatCode>
                      <c:ptCount val="4"/>
                      <c:pt idx="0">
                        <c:v>44.153846153846153</c:v>
                      </c:pt>
                      <c:pt idx="1">
                        <c:v>42.230769230769234</c:v>
                      </c:pt>
                      <c:pt idx="2">
                        <c:v>39.615384615384613</c:v>
                      </c:pt>
                      <c:pt idx="3">
                        <c:v>36</c:v>
                      </c:pt>
                    </c:numCache>
                  </c:numRef>
                </c:val>
                <c:smooth val="0"/>
                <c:extLst xmlns:c15="http://schemas.microsoft.com/office/drawing/2012/chart">
                  <c:ext xmlns:c16="http://schemas.microsoft.com/office/drawing/2014/chart" uri="{C3380CC4-5D6E-409C-BE32-E72D297353CC}">
                    <c16:uniqueId val="{00000005-11E2-4A6C-B1C8-427DCC90535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Izsk.1T!$B$9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Izsk.1T!$C$9:$F$9</c15:sqref>
                        </c15:formulaRef>
                      </c:ext>
                    </c:extLst>
                    <c:numCache>
                      <c:formatCode>0.00</c:formatCode>
                      <c:ptCount val="4"/>
                      <c:pt idx="0">
                        <c:v>51.384615384615387</c:v>
                      </c:pt>
                      <c:pt idx="1">
                        <c:v>44</c:v>
                      </c:pt>
                      <c:pt idx="2">
                        <c:v>39.615384615384613</c:v>
                      </c:pt>
                      <c:pt idx="3">
                        <c:v>38.75</c:v>
                      </c:pt>
                    </c:numCache>
                  </c:numRef>
                </c:val>
                <c:smooth val="0"/>
                <c:extLst xmlns:c15="http://schemas.microsoft.com/office/drawing/2012/chart">
                  <c:ext xmlns:c16="http://schemas.microsoft.com/office/drawing/2014/chart" uri="{C3380CC4-5D6E-409C-BE32-E72D297353CC}">
                    <c16:uniqueId val="{00000006-11E2-4A6C-B1C8-427DCC90535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Izsk.1T!$B$10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Izsk.1T!$C$10:$F$10</c15:sqref>
                        </c15:formulaRef>
                      </c:ext>
                    </c:extLst>
                    <c:numCache>
                      <c:formatCode>0.00</c:formatCode>
                      <c:ptCount val="4"/>
                      <c:pt idx="0">
                        <c:v>37.615384615384613</c:v>
                      </c:pt>
                      <c:pt idx="1">
                        <c:v>41.384615384615387</c:v>
                      </c:pt>
                      <c:pt idx="2">
                        <c:v>34.615384615384613</c:v>
                      </c:pt>
                      <c:pt idx="3">
                        <c:v>35.666666666666664</c:v>
                      </c:pt>
                    </c:numCache>
                  </c:numRef>
                </c:val>
                <c:smooth val="0"/>
                <c:extLst xmlns:c15="http://schemas.microsoft.com/office/drawing/2012/chart">
                  <c:ext xmlns:c16="http://schemas.microsoft.com/office/drawing/2014/chart" uri="{C3380CC4-5D6E-409C-BE32-E72D297353CC}">
                    <c16:uniqueId val="{00000007-11E2-4A6C-B1C8-427DCC90535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Izsk.1T!$B$11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Izsk.1T!$C$11:$F$11</c15:sqref>
                        </c15:formulaRef>
                      </c:ext>
                    </c:extLst>
                    <c:numCache>
                      <c:formatCode>0.00</c:formatCode>
                      <c:ptCount val="4"/>
                      <c:pt idx="0">
                        <c:v>54.666666666666664</c:v>
                      </c:pt>
                      <c:pt idx="1">
                        <c:v>57.6</c:v>
                      </c:pt>
                      <c:pt idx="2">
                        <c:v>58.214285714285715</c:v>
                      </c:pt>
                      <c:pt idx="3">
                        <c:v>49.428571428571431</c:v>
                      </c:pt>
                    </c:numCache>
                  </c:numRef>
                </c:val>
                <c:smooth val="0"/>
                <c:extLst xmlns:c15="http://schemas.microsoft.com/office/drawing/2012/chart">
                  <c:ext xmlns:c16="http://schemas.microsoft.com/office/drawing/2014/chart" uri="{C3380CC4-5D6E-409C-BE32-E72D297353CC}">
                    <c16:uniqueId val="{00000008-11E2-4A6C-B1C8-427DCC90535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Izsk.1T!$B$12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Izsk.1T!$C$12:$F$12</c15:sqref>
                        </c15:formulaRef>
                      </c:ext>
                    </c:extLst>
                    <c:numCache>
                      <c:formatCode>0.00</c:formatCode>
                      <c:ptCount val="4"/>
                      <c:pt idx="0">
                        <c:v>51.351351351351354</c:v>
                      </c:pt>
                      <c:pt idx="1">
                        <c:v>45.692307692307693</c:v>
                      </c:pt>
                      <c:pt idx="2">
                        <c:v>43.2</c:v>
                      </c:pt>
                      <c:pt idx="3">
                        <c:v>51.973684210526315</c:v>
                      </c:pt>
                    </c:numCache>
                  </c:numRef>
                </c:val>
                <c:smooth val="0"/>
                <c:extLst xmlns:c15="http://schemas.microsoft.com/office/drawing/2012/chart">
                  <c:ext xmlns:c16="http://schemas.microsoft.com/office/drawing/2014/chart" uri="{C3380CC4-5D6E-409C-BE32-E72D297353CC}">
                    <c16:uniqueId val="{00000009-11E2-4A6C-B1C8-427DCC90535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Izsk.1T!$B$13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Izsk.1T!$C$13:$F$13</c15:sqref>
                        </c15:formulaRef>
                      </c:ext>
                    </c:extLst>
                    <c:numCache>
                      <c:formatCode>0.00</c:formatCode>
                      <c:ptCount val="4"/>
                      <c:pt idx="0">
                        <c:v>150.17525773195877</c:v>
                      </c:pt>
                      <c:pt idx="1">
                        <c:v>121.75757575757575</c:v>
                      </c:pt>
                      <c:pt idx="2">
                        <c:v>140.12631578947369</c:v>
                      </c:pt>
                      <c:pt idx="3">
                        <c:v>142.25531914893617</c:v>
                      </c:pt>
                    </c:numCache>
                  </c:numRef>
                </c:val>
                <c:smooth val="0"/>
                <c:extLst xmlns:c15="http://schemas.microsoft.com/office/drawing/2012/chart">
                  <c:ext xmlns:c16="http://schemas.microsoft.com/office/drawing/2014/chart" uri="{C3380CC4-5D6E-409C-BE32-E72D297353CC}">
                    <c16:uniqueId val="{0000000A-11E2-4A6C-B1C8-427DCC90535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Izsk.1T!$B$14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Izsk.1T!$C$14:$F$14</c15:sqref>
                        </c15:formulaRef>
                      </c:ext>
                    </c:extLst>
                    <c:numCache>
                      <c:formatCode>0.00</c:formatCode>
                      <c:ptCount val="4"/>
                      <c:pt idx="0">
                        <c:v>144.82758620689654</c:v>
                      </c:pt>
                      <c:pt idx="1">
                        <c:v>122.93333333333334</c:v>
                      </c:pt>
                      <c:pt idx="2">
                        <c:v>141.17241379310346</c:v>
                      </c:pt>
                      <c:pt idx="3">
                        <c:v>143.19999999999999</c:v>
                      </c:pt>
                    </c:numCache>
                  </c:numRef>
                </c:val>
                <c:smooth val="0"/>
                <c:extLst xmlns:c15="http://schemas.microsoft.com/office/drawing/2012/chart">
                  <c:ext xmlns:c16="http://schemas.microsoft.com/office/drawing/2014/chart" uri="{C3380CC4-5D6E-409C-BE32-E72D297353CC}">
                    <c16:uniqueId val="{0000000B-11E2-4A6C-B1C8-427DCC905359}"/>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Izsk.1T!$B$15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Izsk.1T!$C$15:$F$15</c15:sqref>
                        </c15:formulaRef>
                      </c:ext>
                    </c:extLst>
                    <c:numCache>
                      <c:formatCode>0.00</c:formatCode>
                      <c:ptCount val="4"/>
                      <c:pt idx="0">
                        <c:v>133.64705882352942</c:v>
                      </c:pt>
                      <c:pt idx="1">
                        <c:v>128.42424242424244</c:v>
                      </c:pt>
                      <c:pt idx="2">
                        <c:v>135.96774193548387</c:v>
                      </c:pt>
                      <c:pt idx="3">
                        <c:v>130.74193548387098</c:v>
                      </c:pt>
                    </c:numCache>
                  </c:numRef>
                </c:val>
                <c:smooth val="0"/>
                <c:extLst xmlns:c15="http://schemas.microsoft.com/office/drawing/2012/chart">
                  <c:ext xmlns:c16="http://schemas.microsoft.com/office/drawing/2014/chart" uri="{C3380CC4-5D6E-409C-BE32-E72D297353CC}">
                    <c16:uniqueId val="{0000000C-11E2-4A6C-B1C8-427DCC90535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Izsk.1T!$B$16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Izsk.1T!$C$16:$F$16</c15:sqref>
                        </c15:formulaRef>
                      </c:ext>
                    </c:extLst>
                    <c:numCache>
                      <c:formatCode>0.00</c:formatCode>
                      <c:ptCount val="4"/>
                      <c:pt idx="0">
                        <c:v>148.53571428571428</c:v>
                      </c:pt>
                      <c:pt idx="1">
                        <c:v>128.68965517241378</c:v>
                      </c:pt>
                      <c:pt idx="2">
                        <c:v>131.44444444444446</c:v>
                      </c:pt>
                      <c:pt idx="3">
                        <c:v>128.34615384615384</c:v>
                      </c:pt>
                    </c:numCache>
                  </c:numRef>
                </c:val>
                <c:smooth val="0"/>
                <c:extLst xmlns:c15="http://schemas.microsoft.com/office/drawing/2012/chart">
                  <c:ext xmlns:c16="http://schemas.microsoft.com/office/drawing/2014/chart" uri="{C3380CC4-5D6E-409C-BE32-E72D297353CC}">
                    <c16:uniqueId val="{0000000D-11E2-4A6C-B1C8-427DCC905359}"/>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Izsk.1T!$B$17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Izsk.1T!$C$17:$F$17</c15:sqref>
                        </c15:formulaRef>
                      </c:ext>
                    </c:extLst>
                    <c:numCache>
                      <c:formatCode>0.00</c:formatCode>
                      <c:ptCount val="4"/>
                      <c:pt idx="0">
                        <c:v>136.26530612244898</c:v>
                      </c:pt>
                      <c:pt idx="1">
                        <c:v>126.10204081632654</c:v>
                      </c:pt>
                      <c:pt idx="2">
                        <c:v>127.08333333333333</c:v>
                      </c:pt>
                      <c:pt idx="3">
                        <c:v>113.36170212765957</c:v>
                      </c:pt>
                    </c:numCache>
                  </c:numRef>
                </c:val>
                <c:smooth val="0"/>
                <c:extLst xmlns:c15="http://schemas.microsoft.com/office/drawing/2012/chart">
                  <c:ext xmlns:c16="http://schemas.microsoft.com/office/drawing/2014/chart" uri="{C3380CC4-5D6E-409C-BE32-E72D297353CC}">
                    <c16:uniqueId val="{0000000E-11E2-4A6C-B1C8-427DCC905359}"/>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Izsk.1T!$B$18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Izsk.1T!$C$18:$F$18</c15:sqref>
                        </c15:formulaRef>
                      </c:ext>
                    </c:extLst>
                    <c:numCache>
                      <c:formatCode>0.00</c:formatCode>
                      <c:ptCount val="4"/>
                      <c:pt idx="0">
                        <c:v>143.9</c:v>
                      </c:pt>
                      <c:pt idx="1">
                        <c:v>115.19047619047619</c:v>
                      </c:pt>
                      <c:pt idx="2">
                        <c:v>124.10526315789474</c:v>
                      </c:pt>
                      <c:pt idx="3">
                        <c:v>152.94117647058823</c:v>
                      </c:pt>
                    </c:numCache>
                  </c:numRef>
                </c:val>
                <c:smooth val="0"/>
                <c:extLst xmlns:c15="http://schemas.microsoft.com/office/drawing/2012/chart">
                  <c:ext xmlns:c16="http://schemas.microsoft.com/office/drawing/2014/chart" uri="{C3380CC4-5D6E-409C-BE32-E72D297353CC}">
                    <c16:uniqueId val="{0000000F-11E2-4A6C-B1C8-427DCC905359}"/>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Izsk.1T!$B$19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Izsk.1T!$C$2:$F$2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Izsk.1T!$C$19:$F$19</c15:sqref>
                        </c15:formulaRef>
                      </c:ext>
                    </c:extLst>
                    <c:numCache>
                      <c:formatCode>0.00</c:formatCode>
                      <c:ptCount val="4"/>
                      <c:pt idx="0">
                        <c:v>135.21428571428572</c:v>
                      </c:pt>
                      <c:pt idx="1">
                        <c:v>133.23076923076923</c:v>
                      </c:pt>
                      <c:pt idx="2">
                        <c:v>106.35714285714286</c:v>
                      </c:pt>
                      <c:pt idx="3">
                        <c:v>120.07692307692308</c:v>
                      </c:pt>
                    </c:numCache>
                  </c:numRef>
                </c:val>
                <c:smooth val="0"/>
                <c:extLst xmlns:c15="http://schemas.microsoft.com/office/drawing/2012/chart">
                  <c:ext xmlns:c16="http://schemas.microsoft.com/office/drawing/2014/chart" uri="{C3380CC4-5D6E-409C-BE32-E72D297353CC}">
                    <c16:uniqueId val="{00000010-11E2-4A6C-B1C8-427DCC905359}"/>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v-LV" b="1" dirty="0"/>
              <a:t>Atlikušās lietas uz 1 tiesnesi</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Uzkr.1T!$B$3</c:f>
              <c:strCache>
                <c:ptCount val="1"/>
                <c:pt idx="0">
                  <c:v>Senāts (ALD)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Uzkr.1T!$C$2:$F$2</c:f>
              <c:numCache>
                <c:formatCode>General</c:formatCode>
                <c:ptCount val="4"/>
                <c:pt idx="0">
                  <c:v>2019</c:v>
                </c:pt>
                <c:pt idx="1">
                  <c:v>2020</c:v>
                </c:pt>
                <c:pt idx="2">
                  <c:v>2021</c:v>
                </c:pt>
                <c:pt idx="3">
                  <c:v>2022</c:v>
                </c:pt>
              </c:numCache>
            </c:numRef>
          </c:cat>
          <c:val>
            <c:numRef>
              <c:f>Uzkr.1T!$C$3:$F$3</c:f>
              <c:numCache>
                <c:formatCode>0.00</c:formatCode>
                <c:ptCount val="4"/>
                <c:pt idx="0">
                  <c:v>77.36363636363636</c:v>
                </c:pt>
                <c:pt idx="1">
                  <c:v>67</c:v>
                </c:pt>
                <c:pt idx="2">
                  <c:v>45.53846153846154</c:v>
                </c:pt>
                <c:pt idx="3">
                  <c:v>44.18181818181818</c:v>
                </c:pt>
              </c:numCache>
            </c:numRef>
          </c:val>
          <c:smooth val="0"/>
          <c:extLst>
            <c:ext xmlns:c16="http://schemas.microsoft.com/office/drawing/2014/chart" uri="{C3380CC4-5D6E-409C-BE32-E72D297353CC}">
              <c16:uniqueId val="{00000000-FB21-4670-992C-209E69741399}"/>
            </c:ext>
          </c:extLst>
        </c:ser>
        <c:ser>
          <c:idx val="1"/>
          <c:order val="1"/>
          <c:tx>
            <c:strRef>
              <c:f>Uzkr.1T!$B$4</c:f>
              <c:strCache>
                <c:ptCount val="1"/>
                <c:pt idx="0">
                  <c:v>Senāts (CLD)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Uzkr.1T!$C$2:$F$2</c:f>
              <c:numCache>
                <c:formatCode>General</c:formatCode>
                <c:ptCount val="4"/>
                <c:pt idx="0">
                  <c:v>2019</c:v>
                </c:pt>
                <c:pt idx="1">
                  <c:v>2020</c:v>
                </c:pt>
                <c:pt idx="2">
                  <c:v>2021</c:v>
                </c:pt>
                <c:pt idx="3">
                  <c:v>2022</c:v>
                </c:pt>
              </c:numCache>
            </c:numRef>
          </c:cat>
          <c:val>
            <c:numRef>
              <c:f>Uzkr.1T!$C$4:$F$4</c:f>
              <c:numCache>
                <c:formatCode>0.00</c:formatCode>
                <c:ptCount val="4"/>
                <c:pt idx="0">
                  <c:v>40.5625</c:v>
                </c:pt>
                <c:pt idx="1">
                  <c:v>30.071428571428573</c:v>
                </c:pt>
                <c:pt idx="2">
                  <c:v>30.357142857142858</c:v>
                </c:pt>
                <c:pt idx="3">
                  <c:v>28.076923076923077</c:v>
                </c:pt>
              </c:numCache>
            </c:numRef>
          </c:val>
          <c:smooth val="0"/>
          <c:extLst>
            <c:ext xmlns:c16="http://schemas.microsoft.com/office/drawing/2014/chart" uri="{C3380CC4-5D6E-409C-BE32-E72D297353CC}">
              <c16:uniqueId val="{00000001-FB21-4670-992C-209E69741399}"/>
            </c:ext>
          </c:extLst>
        </c:ser>
        <c:ser>
          <c:idx val="2"/>
          <c:order val="2"/>
          <c:tx>
            <c:strRef>
              <c:f>Uzkr.1T!$B$5</c:f>
              <c:strCache>
                <c:ptCount val="1"/>
                <c:pt idx="0">
                  <c:v>Senāts (KLD)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Uzkr.1T!$C$2:$F$2</c:f>
              <c:numCache>
                <c:formatCode>General</c:formatCode>
                <c:ptCount val="4"/>
                <c:pt idx="0">
                  <c:v>2019</c:v>
                </c:pt>
                <c:pt idx="1">
                  <c:v>2020</c:v>
                </c:pt>
                <c:pt idx="2">
                  <c:v>2021</c:v>
                </c:pt>
                <c:pt idx="3">
                  <c:v>2022</c:v>
                </c:pt>
              </c:numCache>
            </c:numRef>
          </c:cat>
          <c:val>
            <c:numRef>
              <c:f>Uzkr.1T!$C$5:$F$5</c:f>
              <c:numCache>
                <c:formatCode>0.00</c:formatCode>
                <c:ptCount val="4"/>
                <c:pt idx="0">
                  <c:v>23.5</c:v>
                </c:pt>
                <c:pt idx="1">
                  <c:v>22.125</c:v>
                </c:pt>
                <c:pt idx="2">
                  <c:v>29.375</c:v>
                </c:pt>
                <c:pt idx="3">
                  <c:v>17.777777777777779</c:v>
                </c:pt>
              </c:numCache>
            </c:numRef>
          </c:val>
          <c:smooth val="0"/>
          <c:extLst>
            <c:ext xmlns:c16="http://schemas.microsoft.com/office/drawing/2014/chart" uri="{C3380CC4-5D6E-409C-BE32-E72D297353CC}">
              <c16:uniqueId val="{00000002-FB21-4670-992C-209E69741399}"/>
            </c:ext>
          </c:extLst>
        </c:ser>
        <c:dLbls>
          <c:dLblPos val="t"/>
          <c:showLegendKey val="0"/>
          <c:showVal val="1"/>
          <c:showCatName val="0"/>
          <c:showSerName val="0"/>
          <c:showPercent val="0"/>
          <c:showBubbleSize val="0"/>
        </c:dLbls>
        <c:smooth val="0"/>
        <c:axId val="585353872"/>
        <c:axId val="585350960"/>
        <c:extLst>
          <c:ext xmlns:c15="http://schemas.microsoft.com/office/drawing/2012/chart" uri="{02D57815-91ED-43cb-92C2-25804820EDAC}">
            <c15:filteredLineSeries>
              <c15:ser>
                <c:idx val="3"/>
                <c:order val="3"/>
                <c:tx>
                  <c:strRef>
                    <c:extLst>
                      <c:ext uri="{02D57815-91ED-43cb-92C2-25804820EDAC}">
                        <c15:formulaRef>
                          <c15:sqref>Uzkr.1T!$B$6</c15:sqref>
                        </c15:formulaRef>
                      </c:ext>
                    </c:extLst>
                    <c:strCache>
                      <c:ptCount val="1"/>
                      <c:pt idx="0">
                        <c:v>Administratīvā apgabaltiesa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c:ext uri="{02D57815-91ED-43cb-92C2-25804820EDAC}">
                        <c15:formulaRef>
                          <c15:sqref>Uzkr.1T!$C$6:$F$6</c15:sqref>
                        </c15:formulaRef>
                      </c:ext>
                    </c:extLst>
                    <c:numCache>
                      <c:formatCode>0.00</c:formatCode>
                      <c:ptCount val="4"/>
                      <c:pt idx="0">
                        <c:v>29.954545454545453</c:v>
                      </c:pt>
                      <c:pt idx="1">
                        <c:v>21.545454545454547</c:v>
                      </c:pt>
                      <c:pt idx="2">
                        <c:v>28.578947368421051</c:v>
                      </c:pt>
                      <c:pt idx="3">
                        <c:v>28.736842105263158</c:v>
                      </c:pt>
                    </c:numCache>
                  </c:numRef>
                </c:val>
                <c:smooth val="0"/>
                <c:extLst>
                  <c:ext xmlns:c16="http://schemas.microsoft.com/office/drawing/2014/chart" uri="{C3380CC4-5D6E-409C-BE32-E72D297353CC}">
                    <c16:uniqueId val="{00000003-FB21-4670-992C-209E6974139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Uzkr.1T!$B$7</c15:sqref>
                        </c15:formulaRef>
                      </c:ext>
                    </c:extLst>
                    <c:strCache>
                      <c:ptCount val="1"/>
                      <c:pt idx="0">
                        <c:v>Rīgas apgabaltiesa</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Uzkr.1T!$C$7:$F$7</c15:sqref>
                        </c15:formulaRef>
                      </c:ext>
                    </c:extLst>
                    <c:numCache>
                      <c:formatCode>0.00</c:formatCode>
                      <c:ptCount val="4"/>
                      <c:pt idx="0">
                        <c:v>21.606557377049182</c:v>
                      </c:pt>
                      <c:pt idx="1">
                        <c:v>19.428571428571427</c:v>
                      </c:pt>
                      <c:pt idx="2">
                        <c:v>19.964912280701753</c:v>
                      </c:pt>
                      <c:pt idx="3">
                        <c:v>25.912280701754387</c:v>
                      </c:pt>
                    </c:numCache>
                  </c:numRef>
                </c:val>
                <c:smooth val="0"/>
                <c:extLst xmlns:c15="http://schemas.microsoft.com/office/drawing/2012/chart">
                  <c:ext xmlns:c16="http://schemas.microsoft.com/office/drawing/2014/chart" uri="{C3380CC4-5D6E-409C-BE32-E72D297353CC}">
                    <c16:uniqueId val="{00000004-FB21-4670-992C-209E6974139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Uzkr.1T!$B$8</c15:sqref>
                        </c15:formulaRef>
                      </c:ext>
                    </c:extLst>
                    <c:strCache>
                      <c:ptCount val="1"/>
                      <c:pt idx="0">
                        <c:v>Latgales apgabaltiesa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Uzkr.1T!$C$8:$F$8</c15:sqref>
                        </c15:formulaRef>
                      </c:ext>
                    </c:extLst>
                    <c:numCache>
                      <c:formatCode>0.00</c:formatCode>
                      <c:ptCount val="4"/>
                      <c:pt idx="0">
                        <c:v>12.846153846153847</c:v>
                      </c:pt>
                      <c:pt idx="1">
                        <c:v>11.615384615384615</c:v>
                      </c:pt>
                      <c:pt idx="2">
                        <c:v>10.76923076923077</c:v>
                      </c:pt>
                      <c:pt idx="3">
                        <c:v>12.846153846153847</c:v>
                      </c:pt>
                    </c:numCache>
                  </c:numRef>
                </c:val>
                <c:smooth val="0"/>
                <c:extLst xmlns:c15="http://schemas.microsoft.com/office/drawing/2012/chart">
                  <c:ext xmlns:c16="http://schemas.microsoft.com/office/drawing/2014/chart" uri="{C3380CC4-5D6E-409C-BE32-E72D297353CC}">
                    <c16:uniqueId val="{00000005-FB21-4670-992C-209E6974139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Uzkr.1T!$B$9</c15:sqref>
                        </c15:formulaRef>
                      </c:ext>
                    </c:extLst>
                    <c:strCache>
                      <c:ptCount val="1"/>
                      <c:pt idx="0">
                        <c:v>Kurzemes apgabaltiesa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Uzkr.1T!$C$9:$F$9</c15:sqref>
                        </c15:formulaRef>
                      </c:ext>
                    </c:extLst>
                    <c:numCache>
                      <c:formatCode>0.00</c:formatCode>
                      <c:ptCount val="4"/>
                      <c:pt idx="0">
                        <c:v>11</c:v>
                      </c:pt>
                      <c:pt idx="1">
                        <c:v>7.9230769230769234</c:v>
                      </c:pt>
                      <c:pt idx="2">
                        <c:v>7.2307692307692308</c:v>
                      </c:pt>
                      <c:pt idx="3">
                        <c:v>7.333333333333333</c:v>
                      </c:pt>
                    </c:numCache>
                  </c:numRef>
                </c:val>
                <c:smooth val="0"/>
                <c:extLst xmlns:c15="http://schemas.microsoft.com/office/drawing/2012/chart">
                  <c:ext xmlns:c16="http://schemas.microsoft.com/office/drawing/2014/chart" uri="{C3380CC4-5D6E-409C-BE32-E72D297353CC}">
                    <c16:uniqueId val="{00000006-FB21-4670-992C-209E6974139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Uzkr.1T!$B$10</c15:sqref>
                        </c15:formulaRef>
                      </c:ext>
                    </c:extLst>
                    <c:strCache>
                      <c:ptCount val="1"/>
                      <c:pt idx="0">
                        <c:v>Vidzemes apgabaltiesa</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Uzkr.1T!$C$10:$F$10</c15:sqref>
                        </c15:formulaRef>
                      </c:ext>
                    </c:extLst>
                    <c:numCache>
                      <c:formatCode>0.00</c:formatCode>
                      <c:ptCount val="4"/>
                      <c:pt idx="0">
                        <c:v>15.307692307692308</c:v>
                      </c:pt>
                      <c:pt idx="1">
                        <c:v>10.307692307692308</c:v>
                      </c:pt>
                      <c:pt idx="2">
                        <c:v>9.4615384615384617</c:v>
                      </c:pt>
                      <c:pt idx="3">
                        <c:v>8.25</c:v>
                      </c:pt>
                    </c:numCache>
                  </c:numRef>
                </c:val>
                <c:smooth val="0"/>
                <c:extLst xmlns:c15="http://schemas.microsoft.com/office/drawing/2012/chart">
                  <c:ext xmlns:c16="http://schemas.microsoft.com/office/drawing/2014/chart" uri="{C3380CC4-5D6E-409C-BE32-E72D297353CC}">
                    <c16:uniqueId val="{00000007-FB21-4670-992C-209E6974139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Uzkr.1T!$B$11</c15:sqref>
                        </c15:formulaRef>
                      </c:ext>
                    </c:extLst>
                    <c:strCache>
                      <c:ptCount val="1"/>
                      <c:pt idx="0">
                        <c:v>Zemgales apgabaltiesa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Uzkr.1T!$C$11:$F$11</c15:sqref>
                        </c15:formulaRef>
                      </c:ext>
                    </c:extLst>
                    <c:numCache>
                      <c:formatCode>0.00</c:formatCode>
                      <c:ptCount val="4"/>
                      <c:pt idx="0">
                        <c:v>20.933333333333334</c:v>
                      </c:pt>
                      <c:pt idx="1">
                        <c:v>22.333333333333332</c:v>
                      </c:pt>
                      <c:pt idx="2">
                        <c:v>20.071428571428573</c:v>
                      </c:pt>
                      <c:pt idx="3">
                        <c:v>17.785714285714285</c:v>
                      </c:pt>
                    </c:numCache>
                  </c:numRef>
                </c:val>
                <c:smooth val="0"/>
                <c:extLst xmlns:c15="http://schemas.microsoft.com/office/drawing/2012/chart">
                  <c:ext xmlns:c16="http://schemas.microsoft.com/office/drawing/2014/chart" uri="{C3380CC4-5D6E-409C-BE32-E72D297353CC}">
                    <c16:uniqueId val="{00000008-FB21-4670-992C-209E6974139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Uzkr.1T!$B$12</c15:sqref>
                        </c15:formulaRef>
                      </c:ext>
                    </c:extLst>
                    <c:strCache>
                      <c:ptCount val="1"/>
                      <c:pt idx="0">
                        <c:v>Administratīvā rajona tiesa</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Uzkr.1T!$C$12:$F$12</c15:sqref>
                        </c15:formulaRef>
                      </c:ext>
                    </c:extLst>
                    <c:numCache>
                      <c:formatCode>0.00</c:formatCode>
                      <c:ptCount val="4"/>
                      <c:pt idx="0">
                        <c:v>32.135135135135137</c:v>
                      </c:pt>
                      <c:pt idx="1">
                        <c:v>27.589743589743591</c:v>
                      </c:pt>
                      <c:pt idx="2">
                        <c:v>30.324999999999999</c:v>
                      </c:pt>
                      <c:pt idx="3">
                        <c:v>28.578947368421051</c:v>
                      </c:pt>
                    </c:numCache>
                  </c:numRef>
                </c:val>
                <c:smooth val="0"/>
                <c:extLst xmlns:c15="http://schemas.microsoft.com/office/drawing/2012/chart">
                  <c:ext xmlns:c16="http://schemas.microsoft.com/office/drawing/2014/chart" uri="{C3380CC4-5D6E-409C-BE32-E72D297353CC}">
                    <c16:uniqueId val="{00000009-FB21-4670-992C-209E6974139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Uzkr.1T!$B$13</c15:sqref>
                        </c15:formulaRef>
                      </c:ext>
                    </c:extLst>
                    <c:strCache>
                      <c:ptCount val="1"/>
                      <c:pt idx="0">
                        <c:v>Rīgas pilsētas tiesa (nesk. ZG)</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Uzkr.1T!$C$13:$F$13</c15:sqref>
                        </c15:formulaRef>
                      </c:ext>
                    </c:extLst>
                    <c:numCache>
                      <c:formatCode>0.00</c:formatCode>
                      <c:ptCount val="4"/>
                      <c:pt idx="0">
                        <c:v>87.051546391752581</c:v>
                      </c:pt>
                      <c:pt idx="1">
                        <c:v>109.98989898989899</c:v>
                      </c:pt>
                      <c:pt idx="2">
                        <c:v>135.6421052631579</c:v>
                      </c:pt>
                      <c:pt idx="3">
                        <c:v>92.053191489361708</c:v>
                      </c:pt>
                    </c:numCache>
                  </c:numRef>
                </c:val>
                <c:smooth val="0"/>
                <c:extLst xmlns:c15="http://schemas.microsoft.com/office/drawing/2012/chart">
                  <c:ext xmlns:c16="http://schemas.microsoft.com/office/drawing/2014/chart" uri="{C3380CC4-5D6E-409C-BE32-E72D297353CC}">
                    <c16:uniqueId val="{0000000A-FB21-4670-992C-209E6974139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Uzkr.1T!$B$14</c15:sqref>
                        </c15:formulaRef>
                      </c:ext>
                    </c:extLst>
                    <c:strCache>
                      <c:ptCount val="1"/>
                      <c:pt idx="0">
                        <c:v>Rīgas rajona tiesa  (nesk. ZG)</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Uzkr.1T!$C$14:$F$14</c15:sqref>
                        </c15:formulaRef>
                      </c:ext>
                    </c:extLst>
                    <c:numCache>
                      <c:formatCode>0.00</c:formatCode>
                      <c:ptCount val="4"/>
                      <c:pt idx="0">
                        <c:v>73.758620689655174</c:v>
                      </c:pt>
                      <c:pt idx="1">
                        <c:v>92.36666666666666</c:v>
                      </c:pt>
                      <c:pt idx="2">
                        <c:v>99.310344827586206</c:v>
                      </c:pt>
                      <c:pt idx="3">
                        <c:v>85.63333333333334</c:v>
                      </c:pt>
                    </c:numCache>
                  </c:numRef>
                </c:val>
                <c:smooth val="0"/>
                <c:extLst xmlns:c15="http://schemas.microsoft.com/office/drawing/2012/chart">
                  <c:ext xmlns:c16="http://schemas.microsoft.com/office/drawing/2014/chart" uri="{C3380CC4-5D6E-409C-BE32-E72D297353CC}">
                    <c16:uniqueId val="{0000000B-FB21-4670-992C-209E69741399}"/>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Uzkr.1T!$B$15</c15:sqref>
                        </c15:formulaRef>
                      </c:ext>
                    </c:extLst>
                    <c:strCache>
                      <c:ptCount val="1"/>
                      <c:pt idx="0">
                        <c:v>Kurzemes rajona tiesa (nesk. ZG)</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Uzkr.1T!$C$15:$F$15</c15:sqref>
                        </c15:formulaRef>
                      </c:ext>
                    </c:extLst>
                    <c:numCache>
                      <c:formatCode>0.00</c:formatCode>
                      <c:ptCount val="4"/>
                      <c:pt idx="0">
                        <c:v>43.029411764705884</c:v>
                      </c:pt>
                      <c:pt idx="1">
                        <c:v>44</c:v>
                      </c:pt>
                      <c:pt idx="2">
                        <c:v>44.774193548387096</c:v>
                      </c:pt>
                      <c:pt idx="3">
                        <c:v>46.967741935483872</c:v>
                      </c:pt>
                    </c:numCache>
                  </c:numRef>
                </c:val>
                <c:smooth val="0"/>
                <c:extLst xmlns:c15="http://schemas.microsoft.com/office/drawing/2012/chart">
                  <c:ext xmlns:c16="http://schemas.microsoft.com/office/drawing/2014/chart" uri="{C3380CC4-5D6E-409C-BE32-E72D297353CC}">
                    <c16:uniqueId val="{0000000C-FB21-4670-992C-209E6974139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Uzkr.1T!$B$16</c15:sqref>
                        </c15:formulaRef>
                      </c:ext>
                    </c:extLst>
                    <c:strCache>
                      <c:ptCount val="1"/>
                      <c:pt idx="0">
                        <c:v>Vidzemes rajona tiesa  (nesk. ZG)</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Uzkr.1T!$C$16:$F$16</c15:sqref>
                        </c15:formulaRef>
                      </c:ext>
                    </c:extLst>
                    <c:numCache>
                      <c:formatCode>0.00</c:formatCode>
                      <c:ptCount val="4"/>
                      <c:pt idx="0">
                        <c:v>47.321428571428569</c:v>
                      </c:pt>
                      <c:pt idx="1">
                        <c:v>46.413793103448278</c:v>
                      </c:pt>
                      <c:pt idx="2">
                        <c:v>47.111111111111114</c:v>
                      </c:pt>
                      <c:pt idx="3">
                        <c:v>39.807692307692307</c:v>
                      </c:pt>
                    </c:numCache>
                  </c:numRef>
                </c:val>
                <c:smooth val="0"/>
                <c:extLst xmlns:c15="http://schemas.microsoft.com/office/drawing/2012/chart">
                  <c:ext xmlns:c16="http://schemas.microsoft.com/office/drawing/2014/chart" uri="{C3380CC4-5D6E-409C-BE32-E72D297353CC}">
                    <c16:uniqueId val="{0000000D-FB21-4670-992C-209E69741399}"/>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Uzkr.1T!$B$17</c15:sqref>
                        </c15:formulaRef>
                      </c:ext>
                    </c:extLst>
                    <c:strCache>
                      <c:ptCount val="1"/>
                      <c:pt idx="0">
                        <c:v>Zemgales rajona tiesa  (nesk.ZG)</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Uzkr.1T!$C$17:$F$17</c15:sqref>
                        </c15:formulaRef>
                      </c:ext>
                    </c:extLst>
                    <c:numCache>
                      <c:formatCode>0.00</c:formatCode>
                      <c:ptCount val="4"/>
                      <c:pt idx="0">
                        <c:v>56.897959183673471</c:v>
                      </c:pt>
                      <c:pt idx="1">
                        <c:v>58.95918367346939</c:v>
                      </c:pt>
                      <c:pt idx="2">
                        <c:v>54.3125</c:v>
                      </c:pt>
                      <c:pt idx="3">
                        <c:v>59.148936170212764</c:v>
                      </c:pt>
                    </c:numCache>
                  </c:numRef>
                </c:val>
                <c:smooth val="0"/>
                <c:extLst xmlns:c15="http://schemas.microsoft.com/office/drawing/2012/chart">
                  <c:ext xmlns:c16="http://schemas.microsoft.com/office/drawing/2014/chart" uri="{C3380CC4-5D6E-409C-BE32-E72D297353CC}">
                    <c16:uniqueId val="{0000000E-FB21-4670-992C-209E69741399}"/>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Uzkr.1T!$B$18</c15:sqref>
                        </c15:formulaRef>
                      </c:ext>
                    </c:extLst>
                    <c:strCache>
                      <c:ptCount val="1"/>
                      <c:pt idx="0">
                        <c:v>Daugavpils tiesa  (nesk. ZG)</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Uzkr.1T!$C$18:$F$18</c15:sqref>
                        </c15:formulaRef>
                      </c:ext>
                    </c:extLst>
                    <c:numCache>
                      <c:formatCode>0.00</c:formatCode>
                      <c:ptCount val="4"/>
                      <c:pt idx="0">
                        <c:v>50.05</c:v>
                      </c:pt>
                      <c:pt idx="1">
                        <c:v>51.714285714285715</c:v>
                      </c:pt>
                      <c:pt idx="2">
                        <c:v>57.421052631578945</c:v>
                      </c:pt>
                      <c:pt idx="3">
                        <c:v>59.235294117647058</c:v>
                      </c:pt>
                    </c:numCache>
                  </c:numRef>
                </c:val>
                <c:smooth val="0"/>
                <c:extLst xmlns:c15="http://schemas.microsoft.com/office/drawing/2012/chart">
                  <c:ext xmlns:c16="http://schemas.microsoft.com/office/drawing/2014/chart" uri="{C3380CC4-5D6E-409C-BE32-E72D297353CC}">
                    <c16:uniqueId val="{0000000F-FB21-4670-992C-209E69741399}"/>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Uzkr.1T!$B$19</c15:sqref>
                        </c15:formulaRef>
                      </c:ext>
                    </c:extLst>
                    <c:strCache>
                      <c:ptCount val="1"/>
                      <c:pt idx="0">
                        <c:v>Rēzeknes tiesa (nesk. ZG)</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Uzkr.1T!$C$2:$F$2</c15:sqref>
                        </c15:formulaRef>
                      </c:ext>
                    </c:extLst>
                    <c:numCache>
                      <c:formatCode>General</c:formatCode>
                      <c:ptCount val="4"/>
                      <c:pt idx="0">
                        <c:v>2019</c:v>
                      </c:pt>
                      <c:pt idx="1">
                        <c:v>2020</c:v>
                      </c:pt>
                      <c:pt idx="2">
                        <c:v>2021</c:v>
                      </c:pt>
                      <c:pt idx="3">
                        <c:v>2022</c:v>
                      </c:pt>
                    </c:numCache>
                  </c:numRef>
                </c:cat>
                <c:val>
                  <c:numRef>
                    <c:extLst xmlns:c15="http://schemas.microsoft.com/office/drawing/2012/chart">
                      <c:ext xmlns:c15="http://schemas.microsoft.com/office/drawing/2012/chart" uri="{02D57815-91ED-43cb-92C2-25804820EDAC}">
                        <c15:formulaRef>
                          <c15:sqref>Uzkr.1T!$C$19:$F$19</c15:sqref>
                        </c15:formulaRef>
                      </c:ext>
                    </c:extLst>
                    <c:numCache>
                      <c:formatCode>0.00</c:formatCode>
                      <c:ptCount val="4"/>
                      <c:pt idx="0">
                        <c:v>61.285714285714285</c:v>
                      </c:pt>
                      <c:pt idx="1">
                        <c:v>65.461538461538467</c:v>
                      </c:pt>
                      <c:pt idx="2">
                        <c:v>52.357142857142854</c:v>
                      </c:pt>
                      <c:pt idx="3">
                        <c:v>44.07692307692308</c:v>
                      </c:pt>
                    </c:numCache>
                  </c:numRef>
                </c:val>
                <c:smooth val="0"/>
                <c:extLst xmlns:c15="http://schemas.microsoft.com/office/drawing/2012/chart">
                  <c:ext xmlns:c16="http://schemas.microsoft.com/office/drawing/2014/chart" uri="{C3380CC4-5D6E-409C-BE32-E72D297353CC}">
                    <c16:uniqueId val="{00000010-FB21-4670-992C-209E69741399}"/>
                  </c:ext>
                </c:extLst>
              </c15:ser>
            </c15:filteredLineSeries>
          </c:ext>
        </c:extLst>
      </c:lineChart>
      <c:catAx>
        <c:axId val="58535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0960"/>
        <c:crosses val="autoZero"/>
        <c:auto val="1"/>
        <c:lblAlgn val="ctr"/>
        <c:lblOffset val="100"/>
        <c:noMultiLvlLbl val="0"/>
      </c:catAx>
      <c:valAx>
        <c:axId val="58535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8535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9379F09E-4C60-45F7-8449-A93EBCE3B8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D949DD65-AD15-4445-B50A-376DB3EA9E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D2E1E-74F1-46D2-A519-CFE0E793EB53}" type="datetime1">
              <a:rPr lang="lv-LV" smtClean="0"/>
              <a:t>09.02.2023</a:t>
            </a:fld>
            <a:endParaRPr lang="lv-LV" dirty="0"/>
          </a:p>
        </p:txBody>
      </p:sp>
      <p:sp>
        <p:nvSpPr>
          <p:cNvPr id="4" name="Kājenes vietturis 3">
            <a:extLst>
              <a:ext uri="{FF2B5EF4-FFF2-40B4-BE49-F238E27FC236}">
                <a16:creationId xmlns:a16="http://schemas.microsoft.com/office/drawing/2014/main" id="{2BE4CB01-1AF4-496F-B25A-C0CBA86C26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0BC68D3A-243F-4B5A-876E-DC9BAB0F2E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324247-3D82-459C-B1ED-40B8E081DF92}" type="slidenum">
              <a:rPr lang="lv-LV" smtClean="0"/>
              <a:t>‹#›</a:t>
            </a:fld>
            <a:endParaRPr lang="lv-LV"/>
          </a:p>
        </p:txBody>
      </p:sp>
    </p:spTree>
    <p:extLst>
      <p:ext uri="{BB962C8B-B14F-4D97-AF65-F5344CB8AC3E}">
        <p14:creationId xmlns:p14="http://schemas.microsoft.com/office/powerpoint/2010/main" val="191480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noProof="0"/>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B4E18-4C9F-42E9-81D7-17284957D0CE}" type="datetime1">
              <a:rPr lang="lv-LV" noProof="0" smtClean="0"/>
              <a:pPr/>
              <a:t>09.02.2023</a:t>
            </a:fld>
            <a:endParaRPr lang="lv-LV" noProof="0"/>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noProof="0"/>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noProof="0"/>
              <a:t>Noklikšķiniet, lai rediģētu šablona teksta stilus</a:t>
            </a:r>
          </a:p>
          <a:p>
            <a:pPr lvl="1"/>
            <a:r>
              <a:rPr lang="lv-LV" noProof="0"/>
              <a:t>Otrais līmenis</a:t>
            </a:r>
          </a:p>
          <a:p>
            <a:pPr lvl="2"/>
            <a:r>
              <a:rPr lang="lv-LV" noProof="0"/>
              <a:t>Trešais līmenis</a:t>
            </a:r>
          </a:p>
          <a:p>
            <a:pPr lvl="3"/>
            <a:r>
              <a:rPr lang="lv-LV" noProof="0"/>
              <a:t>Ceturtais līmenis</a:t>
            </a:r>
          </a:p>
          <a:p>
            <a:pPr lvl="4"/>
            <a:r>
              <a:rPr lang="lv-LV" noProof="0"/>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noProof="0"/>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A3A6C-5B2A-4743-802B-3F22EFECA128}" type="slidenum">
              <a:rPr lang="lv-LV" noProof="0" smtClean="0"/>
              <a:t>‹#›</a:t>
            </a:fld>
            <a:endParaRPr lang="lv-LV" noProof="0"/>
          </a:p>
        </p:txBody>
      </p:sp>
    </p:spTree>
    <p:extLst>
      <p:ext uri="{BB962C8B-B14F-4D97-AF65-F5344CB8AC3E}">
        <p14:creationId xmlns:p14="http://schemas.microsoft.com/office/powerpoint/2010/main" val="11603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45FA3A6C-5B2A-4743-802B-3F22EFECA128}" type="slidenum">
              <a:rPr lang="lv-LV" smtClean="0"/>
              <a:t>1</a:t>
            </a:fld>
            <a:endParaRPr lang="lv-LV"/>
          </a:p>
        </p:txBody>
      </p:sp>
    </p:spTree>
    <p:extLst>
      <p:ext uri="{BB962C8B-B14F-4D97-AF65-F5344CB8AC3E}">
        <p14:creationId xmlns:p14="http://schemas.microsoft.com/office/powerpoint/2010/main" val="2805557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5923F103-BC34-4FE4-A40E-EDDEECFDA5D0}" type="datetimeFigureOut">
              <a:rPr lang="en-US" smtClean="0"/>
              <a:pPr/>
              <a:t>2/9/2023</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a:t>
              </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052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2/9/2023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369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475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098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455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2/9/2023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3645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2/9/2023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8168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840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68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64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2/9/2023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337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737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2/9/2023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05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2/9/2023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44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2/9/2023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877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2/9/2023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43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2/9/2023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804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2/9/2023</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94214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3.xls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vintage weighing scales">
            <a:extLst>
              <a:ext uri="{FF2B5EF4-FFF2-40B4-BE49-F238E27FC236}">
                <a16:creationId xmlns:a16="http://schemas.microsoft.com/office/drawing/2014/main" id="{C1668208-E23F-5065-7968-C1DCE9ABE6D0}"/>
              </a:ext>
            </a:extLst>
          </p:cNvPr>
          <p:cNvPicPr>
            <a:picLocks noChangeAspect="1"/>
          </p:cNvPicPr>
          <p:nvPr/>
        </p:nvPicPr>
        <p:blipFill rotWithShape="1">
          <a:blip r:embed="rId3">
            <a:duotone>
              <a:prstClr val="black"/>
              <a:schemeClr val="accent5">
                <a:tint val="45000"/>
                <a:satMod val="400000"/>
              </a:schemeClr>
            </a:duotone>
            <a:alphaModFix amt="25000"/>
          </a:blip>
          <a:srcRect t="26699" r="9090" b="41407"/>
          <a:stretch/>
        </p:blipFill>
        <p:spPr>
          <a:xfrm>
            <a:off x="0" y="0"/>
            <a:ext cx="12192000" cy="6873288"/>
          </a:xfrm>
          <a:prstGeom prst="rect">
            <a:avLst/>
          </a:prstGeom>
        </p:spPr>
      </p:pic>
      <p:sp>
        <p:nvSpPr>
          <p:cNvPr id="6" name="Apakšvirsraksts 2">
            <a:extLst>
              <a:ext uri="{FF2B5EF4-FFF2-40B4-BE49-F238E27FC236}">
                <a16:creationId xmlns:a16="http://schemas.microsoft.com/office/drawing/2014/main" id="{B6DCECC1-AD48-CF9B-B646-8131A67AE405}"/>
              </a:ext>
            </a:extLst>
          </p:cNvPr>
          <p:cNvSpPr txBox="1">
            <a:spLocks/>
          </p:cNvSpPr>
          <p:nvPr/>
        </p:nvSpPr>
        <p:spPr bwMode="gray">
          <a:xfrm>
            <a:off x="672517" y="5646559"/>
            <a:ext cx="2414632" cy="8703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lv-LV" sz="1500" dirty="0">
                <a:solidFill>
                  <a:schemeClr val="bg1"/>
                </a:solidFill>
              </a:rPr>
              <a:t>Rihards Veinbergs</a:t>
            </a:r>
          </a:p>
          <a:p>
            <a:pPr>
              <a:spcBef>
                <a:spcPts val="0"/>
              </a:spcBef>
            </a:pPr>
            <a:r>
              <a:rPr lang="lv-LV" sz="1200" cap="none" dirty="0" err="1">
                <a:solidFill>
                  <a:schemeClr val="bg1"/>
                </a:solidFill>
              </a:rPr>
              <a:t>Rihards.Veinbergs@at.gov.lv</a:t>
            </a:r>
            <a:endParaRPr lang="lv-LV" sz="1200" cap="none" dirty="0">
              <a:solidFill>
                <a:schemeClr val="bg1"/>
              </a:solidFill>
            </a:endParaRPr>
          </a:p>
        </p:txBody>
      </p:sp>
      <p:sp>
        <p:nvSpPr>
          <p:cNvPr id="10" name="Apakšvirsraksts 2">
            <a:extLst>
              <a:ext uri="{FF2B5EF4-FFF2-40B4-BE49-F238E27FC236}">
                <a16:creationId xmlns:a16="http://schemas.microsoft.com/office/drawing/2014/main" id="{D3A120F8-E4D6-83D4-25FD-36FFD3E202A1}"/>
              </a:ext>
            </a:extLst>
          </p:cNvPr>
          <p:cNvSpPr txBox="1">
            <a:spLocks/>
          </p:cNvSpPr>
          <p:nvPr/>
        </p:nvSpPr>
        <p:spPr>
          <a:xfrm>
            <a:off x="9840287" y="4999839"/>
            <a:ext cx="1744910" cy="1259116"/>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r"/>
            <a:r>
              <a:rPr lang="lv-LV" b="1">
                <a:solidFill>
                  <a:schemeClr val="bg1"/>
                </a:solidFill>
              </a:rPr>
              <a:t>Tieslietu</a:t>
            </a:r>
          </a:p>
          <a:p>
            <a:pPr algn="r"/>
            <a:r>
              <a:rPr lang="lv-LV" b="1">
                <a:solidFill>
                  <a:schemeClr val="bg1"/>
                </a:solidFill>
              </a:rPr>
              <a:t>Padomes</a:t>
            </a:r>
          </a:p>
          <a:p>
            <a:pPr algn="r"/>
            <a:r>
              <a:rPr lang="lv-LV" b="1">
                <a:solidFill>
                  <a:schemeClr val="bg1"/>
                </a:solidFill>
              </a:rPr>
              <a:t>Sekretariāts</a:t>
            </a:r>
          </a:p>
          <a:p>
            <a:pPr algn="r"/>
            <a:r>
              <a:rPr lang="lv-LV" b="1">
                <a:solidFill>
                  <a:schemeClr val="bg1"/>
                </a:solidFill>
              </a:rPr>
              <a:t>2023</a:t>
            </a:r>
          </a:p>
          <a:p>
            <a:pPr algn="r"/>
            <a:endParaRPr lang="lv-LV">
              <a:solidFill>
                <a:schemeClr val="bg1"/>
              </a:solidFill>
            </a:endParaRPr>
          </a:p>
          <a:p>
            <a:endParaRPr lang="lv-LV" dirty="0">
              <a:solidFill>
                <a:schemeClr val="bg1"/>
              </a:solidFill>
            </a:endParaRPr>
          </a:p>
        </p:txBody>
      </p:sp>
      <p:sp>
        <p:nvSpPr>
          <p:cNvPr id="14" name="Virsraksts 1">
            <a:extLst>
              <a:ext uri="{FF2B5EF4-FFF2-40B4-BE49-F238E27FC236}">
                <a16:creationId xmlns:a16="http://schemas.microsoft.com/office/drawing/2014/main" id="{09EB236B-B2C8-3606-7873-AF59961F15F6}"/>
              </a:ext>
            </a:extLst>
          </p:cNvPr>
          <p:cNvSpPr txBox="1">
            <a:spLocks/>
          </p:cNvSpPr>
          <p:nvPr/>
        </p:nvSpPr>
        <p:spPr bwMode="gray">
          <a:xfrm>
            <a:off x="904052" y="947441"/>
            <a:ext cx="8827245" cy="2131319"/>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lv-LV" sz="3600" b="1" dirty="0">
                <a:ea typeface="Times New Roman" panose="02020603050405020304" pitchFamily="18" charset="0"/>
              </a:rPr>
              <a:t>Tiesu darbības rādītāji</a:t>
            </a:r>
          </a:p>
          <a:p>
            <a:pPr>
              <a:lnSpc>
                <a:spcPct val="90000"/>
              </a:lnSpc>
            </a:pPr>
            <a:r>
              <a:rPr lang="lv-LV" sz="3600" b="1" dirty="0"/>
              <a:t>2019-2022</a:t>
            </a:r>
          </a:p>
        </p:txBody>
      </p:sp>
    </p:spTree>
    <p:extLst>
      <p:ext uri="{BB962C8B-B14F-4D97-AF65-F5344CB8AC3E}">
        <p14:creationId xmlns:p14="http://schemas.microsoft.com/office/powerpoint/2010/main" val="3563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1F15-F0B1-D78D-3B77-7BF1042A9556}"/>
              </a:ext>
            </a:extLst>
          </p:cNvPr>
          <p:cNvSpPr>
            <a:spLocks noGrp="1"/>
          </p:cNvSpPr>
          <p:nvPr>
            <p:ph type="title"/>
          </p:nvPr>
        </p:nvSpPr>
        <p:spPr/>
        <p:txBody>
          <a:bodyPr/>
          <a:lstStyle/>
          <a:p>
            <a:r>
              <a:rPr lang="lv-LV" b="1" dirty="0"/>
              <a:t>Tiesu sistēmas apkopotie rādītāji</a:t>
            </a:r>
            <a:endParaRPr lang="lv-LV" dirty="0"/>
          </a:p>
        </p:txBody>
      </p:sp>
      <p:graphicFrame>
        <p:nvGraphicFramePr>
          <p:cNvPr id="9" name="Content Placeholder 8">
            <a:extLst>
              <a:ext uri="{FF2B5EF4-FFF2-40B4-BE49-F238E27FC236}">
                <a16:creationId xmlns:a16="http://schemas.microsoft.com/office/drawing/2014/main" id="{6CAFC673-AE2F-4446-9465-9844482718E9}"/>
              </a:ext>
            </a:extLst>
          </p:cNvPr>
          <p:cNvGraphicFramePr>
            <a:graphicFrameLocks noGrp="1"/>
          </p:cNvGraphicFramePr>
          <p:nvPr>
            <p:ph sz="half" idx="1"/>
            <p:extLst>
              <p:ext uri="{D42A27DB-BD31-4B8C-83A1-F6EECF244321}">
                <p14:modId xmlns:p14="http://schemas.microsoft.com/office/powerpoint/2010/main" val="946186418"/>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18FEDFA7-3207-4EF1-AEC0-74C9D8720319}"/>
              </a:ext>
            </a:extLst>
          </p:cNvPr>
          <p:cNvGraphicFramePr>
            <a:graphicFrameLocks noGrp="1"/>
          </p:cNvGraphicFramePr>
          <p:nvPr>
            <p:ph sz="half" idx="2"/>
            <p:extLst>
              <p:ext uri="{D42A27DB-BD31-4B8C-83A1-F6EECF244321}">
                <p14:modId xmlns:p14="http://schemas.microsoft.com/office/powerpoint/2010/main" val="155840060"/>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192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D642-FAA6-9BFA-B091-C8F0A1F6150A}"/>
              </a:ext>
            </a:extLst>
          </p:cNvPr>
          <p:cNvSpPr>
            <a:spLocks noGrp="1"/>
          </p:cNvSpPr>
          <p:nvPr>
            <p:ph type="title"/>
          </p:nvPr>
        </p:nvSpPr>
        <p:spPr/>
        <p:txBody>
          <a:bodyPr/>
          <a:lstStyle/>
          <a:p>
            <a:r>
              <a:rPr lang="lv-LV" b="1" dirty="0"/>
              <a:t>Tiesu sistēmas rādītāji 3 līmeņos</a:t>
            </a:r>
            <a:br>
              <a:rPr lang="lv-LV" b="1" dirty="0"/>
            </a:br>
            <a:r>
              <a:rPr lang="lv-LV" sz="2000" b="1" dirty="0"/>
              <a:t>- Senāts</a:t>
            </a:r>
            <a:br>
              <a:rPr lang="lv-LV" sz="2000" b="1" dirty="0"/>
            </a:br>
            <a:r>
              <a:rPr lang="lv-LV" sz="2000" b="1" dirty="0"/>
              <a:t>- Apgabaltiesas</a:t>
            </a:r>
            <a:br>
              <a:rPr lang="lv-LV" sz="2000" b="1" dirty="0"/>
            </a:br>
            <a:r>
              <a:rPr lang="lv-LV" sz="2000" b="1" dirty="0"/>
              <a:t>- Rajonu (pilsētu) tiesas</a:t>
            </a:r>
            <a:endParaRPr lang="lv-LV" b="1" dirty="0"/>
          </a:p>
        </p:txBody>
      </p:sp>
      <p:sp>
        <p:nvSpPr>
          <p:cNvPr id="3" name="Text Placeholder 2">
            <a:extLst>
              <a:ext uri="{FF2B5EF4-FFF2-40B4-BE49-F238E27FC236}">
                <a16:creationId xmlns:a16="http://schemas.microsoft.com/office/drawing/2014/main" id="{65F7C14E-01A6-4D99-931C-791D1A6600C7}"/>
              </a:ext>
            </a:extLst>
          </p:cNvPr>
          <p:cNvSpPr>
            <a:spLocks noGrp="1"/>
          </p:cNvSpPr>
          <p:nvPr>
            <p:ph type="body" idx="1"/>
          </p:nvPr>
        </p:nvSpPr>
        <p:spPr/>
        <p:txBody>
          <a:bodyPr/>
          <a:lstStyle/>
          <a:p>
            <a:endParaRPr lang="lv-LV"/>
          </a:p>
        </p:txBody>
      </p:sp>
    </p:spTree>
    <p:extLst>
      <p:ext uri="{BB962C8B-B14F-4D97-AF65-F5344CB8AC3E}">
        <p14:creationId xmlns:p14="http://schemas.microsoft.com/office/powerpoint/2010/main" val="1017400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50F0-437B-04C7-2BB0-3535DF3F20E5}"/>
              </a:ext>
            </a:extLst>
          </p:cNvPr>
          <p:cNvSpPr>
            <a:spLocks noGrp="1"/>
          </p:cNvSpPr>
          <p:nvPr>
            <p:ph type="title"/>
          </p:nvPr>
        </p:nvSpPr>
        <p:spPr/>
        <p:txBody>
          <a:bodyPr/>
          <a:lstStyle/>
          <a:p>
            <a:r>
              <a:rPr lang="lv-LV" b="1" dirty="0"/>
              <a:t>Senāts</a:t>
            </a:r>
          </a:p>
        </p:txBody>
      </p:sp>
      <p:graphicFrame>
        <p:nvGraphicFramePr>
          <p:cNvPr id="9" name="Content Placeholder 8">
            <a:extLst>
              <a:ext uri="{FF2B5EF4-FFF2-40B4-BE49-F238E27FC236}">
                <a16:creationId xmlns:a16="http://schemas.microsoft.com/office/drawing/2014/main" id="{1ADDD90D-1D3D-483C-A82B-E93D44FB540A}"/>
              </a:ext>
            </a:extLst>
          </p:cNvPr>
          <p:cNvGraphicFramePr>
            <a:graphicFrameLocks noGrp="1"/>
          </p:cNvGraphicFramePr>
          <p:nvPr>
            <p:ph sz="half" idx="1"/>
            <p:extLst>
              <p:ext uri="{D42A27DB-BD31-4B8C-83A1-F6EECF244321}">
                <p14:modId xmlns:p14="http://schemas.microsoft.com/office/powerpoint/2010/main" val="2510234796"/>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8A0FAA4D-C948-412A-8B40-6321570F2DD5}"/>
              </a:ext>
            </a:extLst>
          </p:cNvPr>
          <p:cNvGraphicFramePr>
            <a:graphicFrameLocks noGrp="1"/>
          </p:cNvGraphicFramePr>
          <p:nvPr>
            <p:ph sz="half" idx="2"/>
            <p:extLst>
              <p:ext uri="{D42A27DB-BD31-4B8C-83A1-F6EECF244321}">
                <p14:modId xmlns:p14="http://schemas.microsoft.com/office/powerpoint/2010/main" val="2613524078"/>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055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6FF0-624A-FA77-2D3E-58C5399A8EC0}"/>
              </a:ext>
            </a:extLst>
          </p:cNvPr>
          <p:cNvSpPr>
            <a:spLocks noGrp="1"/>
          </p:cNvSpPr>
          <p:nvPr>
            <p:ph type="title"/>
          </p:nvPr>
        </p:nvSpPr>
        <p:spPr/>
        <p:txBody>
          <a:bodyPr/>
          <a:lstStyle/>
          <a:p>
            <a:r>
              <a:rPr lang="lv-LV" b="1" dirty="0"/>
              <a:t>Senāts</a:t>
            </a:r>
          </a:p>
        </p:txBody>
      </p:sp>
      <p:graphicFrame>
        <p:nvGraphicFramePr>
          <p:cNvPr id="9" name="Content Placeholder 8">
            <a:extLst>
              <a:ext uri="{FF2B5EF4-FFF2-40B4-BE49-F238E27FC236}">
                <a16:creationId xmlns:a16="http://schemas.microsoft.com/office/drawing/2014/main" id="{048EFCDB-FB6E-4ADF-8101-23FAD5C0DC15}"/>
              </a:ext>
            </a:extLst>
          </p:cNvPr>
          <p:cNvGraphicFramePr>
            <a:graphicFrameLocks noGrp="1"/>
          </p:cNvGraphicFramePr>
          <p:nvPr>
            <p:ph sz="half" idx="1"/>
            <p:extLst>
              <p:ext uri="{D42A27DB-BD31-4B8C-83A1-F6EECF244321}">
                <p14:modId xmlns:p14="http://schemas.microsoft.com/office/powerpoint/2010/main" val="1889349627"/>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0E4569A0-15C0-4ACC-9E66-498C98E666E2}"/>
              </a:ext>
            </a:extLst>
          </p:cNvPr>
          <p:cNvGraphicFramePr>
            <a:graphicFrameLocks noGrp="1"/>
          </p:cNvGraphicFramePr>
          <p:nvPr>
            <p:ph sz="half" idx="2"/>
            <p:extLst>
              <p:ext uri="{D42A27DB-BD31-4B8C-83A1-F6EECF244321}">
                <p14:modId xmlns:p14="http://schemas.microsoft.com/office/powerpoint/2010/main" val="3619706711"/>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265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603B-BF70-E01F-FBD2-DE848F5A9768}"/>
              </a:ext>
            </a:extLst>
          </p:cNvPr>
          <p:cNvSpPr>
            <a:spLocks noGrp="1"/>
          </p:cNvSpPr>
          <p:nvPr>
            <p:ph type="title"/>
          </p:nvPr>
        </p:nvSpPr>
        <p:spPr/>
        <p:txBody>
          <a:bodyPr/>
          <a:lstStyle/>
          <a:p>
            <a:r>
              <a:rPr lang="lv-LV" b="1" dirty="0"/>
              <a:t>Senāts</a:t>
            </a:r>
            <a:endParaRPr lang="lv-LV" dirty="0"/>
          </a:p>
        </p:txBody>
      </p:sp>
      <p:graphicFrame>
        <p:nvGraphicFramePr>
          <p:cNvPr id="9" name="Content Placeholder 8">
            <a:extLst>
              <a:ext uri="{FF2B5EF4-FFF2-40B4-BE49-F238E27FC236}">
                <a16:creationId xmlns:a16="http://schemas.microsoft.com/office/drawing/2014/main" id="{A244AA34-7714-4292-8D9A-FC507353B98C}"/>
              </a:ext>
            </a:extLst>
          </p:cNvPr>
          <p:cNvGraphicFramePr>
            <a:graphicFrameLocks noGrp="1"/>
          </p:cNvGraphicFramePr>
          <p:nvPr>
            <p:ph sz="half" idx="1"/>
            <p:extLst>
              <p:ext uri="{D42A27DB-BD31-4B8C-83A1-F6EECF244321}">
                <p14:modId xmlns:p14="http://schemas.microsoft.com/office/powerpoint/2010/main" val="2593683614"/>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A3EE8C85-997B-4D20-B849-F844C36EF89E}"/>
              </a:ext>
            </a:extLst>
          </p:cNvPr>
          <p:cNvGraphicFramePr>
            <a:graphicFrameLocks noGrp="1"/>
          </p:cNvGraphicFramePr>
          <p:nvPr>
            <p:ph sz="half" idx="2"/>
            <p:extLst>
              <p:ext uri="{D42A27DB-BD31-4B8C-83A1-F6EECF244321}">
                <p14:modId xmlns:p14="http://schemas.microsoft.com/office/powerpoint/2010/main" val="3766550553"/>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943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C40C-C26B-8C1D-7175-71AB5F452E1F}"/>
              </a:ext>
            </a:extLst>
          </p:cNvPr>
          <p:cNvSpPr>
            <a:spLocks noGrp="1"/>
          </p:cNvSpPr>
          <p:nvPr>
            <p:ph type="title"/>
          </p:nvPr>
        </p:nvSpPr>
        <p:spPr/>
        <p:txBody>
          <a:bodyPr/>
          <a:lstStyle/>
          <a:p>
            <a:r>
              <a:rPr lang="lv-LV" b="1" dirty="0"/>
              <a:t>Senāts</a:t>
            </a:r>
          </a:p>
        </p:txBody>
      </p:sp>
      <p:sp>
        <p:nvSpPr>
          <p:cNvPr id="3" name="Content Placeholder 2">
            <a:extLst>
              <a:ext uri="{FF2B5EF4-FFF2-40B4-BE49-F238E27FC236}">
                <a16:creationId xmlns:a16="http://schemas.microsoft.com/office/drawing/2014/main" id="{5DF19733-470A-1A5A-ED4C-FD6F02BD2FB7}"/>
              </a:ext>
            </a:extLst>
          </p:cNvPr>
          <p:cNvSpPr>
            <a:spLocks noGrp="1"/>
          </p:cNvSpPr>
          <p:nvPr>
            <p:ph idx="1"/>
          </p:nvPr>
        </p:nvSpPr>
        <p:spPr/>
        <p:txBody>
          <a:bodyPr/>
          <a:lstStyle/>
          <a:p>
            <a:pPr marL="0" indent="0">
              <a:buNone/>
            </a:pPr>
            <a:r>
              <a:rPr lang="lv-LV" b="1" dirty="0"/>
              <a:t>Svarīgākie secinājumi:</a:t>
            </a:r>
          </a:p>
          <a:p>
            <a:r>
              <a:rPr lang="lv-LV" dirty="0"/>
              <a:t>Senātā pēdējos gados vērojams ienākošo lietu skaita kritums, kā rezultātā samazinās arī katra tiesneša izskatīto lietu skaits.</a:t>
            </a:r>
          </a:p>
          <a:p>
            <a:r>
              <a:rPr lang="lv-LV" dirty="0"/>
              <a:t>Salīdzinoši augstie un stabilie caurlaidības rādītāji norāda, ka Senāta kapacitāte ir pietiekama un atbilstoša sabiedrības pieprasījumam.</a:t>
            </a:r>
          </a:p>
        </p:txBody>
      </p:sp>
    </p:spTree>
    <p:extLst>
      <p:ext uri="{BB962C8B-B14F-4D97-AF65-F5344CB8AC3E}">
        <p14:creationId xmlns:p14="http://schemas.microsoft.com/office/powerpoint/2010/main" val="278761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8A1A-6DA4-5158-2294-209922B48D7F}"/>
              </a:ext>
            </a:extLst>
          </p:cNvPr>
          <p:cNvSpPr>
            <a:spLocks noGrp="1"/>
          </p:cNvSpPr>
          <p:nvPr>
            <p:ph type="title"/>
          </p:nvPr>
        </p:nvSpPr>
        <p:spPr/>
        <p:txBody>
          <a:bodyPr/>
          <a:lstStyle/>
          <a:p>
            <a:r>
              <a:rPr lang="lv-LV" b="1" dirty="0"/>
              <a:t>Apgabaltiesas</a:t>
            </a:r>
          </a:p>
        </p:txBody>
      </p:sp>
      <p:graphicFrame>
        <p:nvGraphicFramePr>
          <p:cNvPr id="9" name="Content Placeholder 8">
            <a:extLst>
              <a:ext uri="{FF2B5EF4-FFF2-40B4-BE49-F238E27FC236}">
                <a16:creationId xmlns:a16="http://schemas.microsoft.com/office/drawing/2014/main" id="{F333F0AF-E743-4BA0-A1FF-44FC77D4A6B4}"/>
              </a:ext>
            </a:extLst>
          </p:cNvPr>
          <p:cNvGraphicFramePr>
            <a:graphicFrameLocks noGrp="1"/>
          </p:cNvGraphicFramePr>
          <p:nvPr>
            <p:ph sz="half" idx="1"/>
            <p:extLst>
              <p:ext uri="{D42A27DB-BD31-4B8C-83A1-F6EECF244321}">
                <p14:modId xmlns:p14="http://schemas.microsoft.com/office/powerpoint/2010/main" val="1603324279"/>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E275472D-35C9-4837-A1F8-56E25378C150}"/>
              </a:ext>
            </a:extLst>
          </p:cNvPr>
          <p:cNvGraphicFramePr>
            <a:graphicFrameLocks noGrp="1"/>
          </p:cNvGraphicFramePr>
          <p:nvPr>
            <p:ph sz="half" idx="2"/>
            <p:extLst>
              <p:ext uri="{D42A27DB-BD31-4B8C-83A1-F6EECF244321}">
                <p14:modId xmlns:p14="http://schemas.microsoft.com/office/powerpoint/2010/main" val="3879933232"/>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007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8A1A-6DA4-5158-2294-209922B48D7F}"/>
              </a:ext>
            </a:extLst>
          </p:cNvPr>
          <p:cNvSpPr>
            <a:spLocks noGrp="1"/>
          </p:cNvSpPr>
          <p:nvPr>
            <p:ph type="title"/>
          </p:nvPr>
        </p:nvSpPr>
        <p:spPr/>
        <p:txBody>
          <a:bodyPr/>
          <a:lstStyle/>
          <a:p>
            <a:r>
              <a:rPr lang="lv-LV" b="1" dirty="0"/>
              <a:t>Apgabaltiesas</a:t>
            </a:r>
          </a:p>
        </p:txBody>
      </p:sp>
      <p:graphicFrame>
        <p:nvGraphicFramePr>
          <p:cNvPr id="9" name="Content Placeholder 8">
            <a:extLst>
              <a:ext uri="{FF2B5EF4-FFF2-40B4-BE49-F238E27FC236}">
                <a16:creationId xmlns:a16="http://schemas.microsoft.com/office/drawing/2014/main" id="{516B94AE-50B2-441B-92C1-BE56FF7CBAAC}"/>
              </a:ext>
            </a:extLst>
          </p:cNvPr>
          <p:cNvGraphicFramePr>
            <a:graphicFrameLocks noGrp="1"/>
          </p:cNvGraphicFramePr>
          <p:nvPr>
            <p:ph sz="half" idx="1"/>
            <p:extLst>
              <p:ext uri="{D42A27DB-BD31-4B8C-83A1-F6EECF244321}">
                <p14:modId xmlns:p14="http://schemas.microsoft.com/office/powerpoint/2010/main" val="2365110515"/>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DE46B9AD-49EE-4E92-8A81-84F734497D0B}"/>
              </a:ext>
            </a:extLst>
          </p:cNvPr>
          <p:cNvGraphicFramePr>
            <a:graphicFrameLocks noGrp="1"/>
          </p:cNvGraphicFramePr>
          <p:nvPr>
            <p:ph sz="half" idx="2"/>
            <p:extLst>
              <p:ext uri="{D42A27DB-BD31-4B8C-83A1-F6EECF244321}">
                <p14:modId xmlns:p14="http://schemas.microsoft.com/office/powerpoint/2010/main" val="1168284305"/>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73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8A1A-6DA4-5158-2294-209922B48D7F}"/>
              </a:ext>
            </a:extLst>
          </p:cNvPr>
          <p:cNvSpPr>
            <a:spLocks noGrp="1"/>
          </p:cNvSpPr>
          <p:nvPr>
            <p:ph type="title"/>
          </p:nvPr>
        </p:nvSpPr>
        <p:spPr/>
        <p:txBody>
          <a:bodyPr/>
          <a:lstStyle/>
          <a:p>
            <a:r>
              <a:rPr lang="lv-LV" b="1" dirty="0"/>
              <a:t>Apgabaltiesas</a:t>
            </a:r>
          </a:p>
        </p:txBody>
      </p:sp>
      <p:graphicFrame>
        <p:nvGraphicFramePr>
          <p:cNvPr id="13" name="Content Placeholder 12">
            <a:extLst>
              <a:ext uri="{FF2B5EF4-FFF2-40B4-BE49-F238E27FC236}">
                <a16:creationId xmlns:a16="http://schemas.microsoft.com/office/drawing/2014/main" id="{B6AB535F-102D-42AC-BD8D-5E87A6A35921}"/>
              </a:ext>
            </a:extLst>
          </p:cNvPr>
          <p:cNvGraphicFramePr>
            <a:graphicFrameLocks noGrp="1"/>
          </p:cNvGraphicFramePr>
          <p:nvPr>
            <p:ph sz="half" idx="2"/>
            <p:extLst>
              <p:ext uri="{D42A27DB-BD31-4B8C-83A1-F6EECF244321}">
                <p14:modId xmlns:p14="http://schemas.microsoft.com/office/powerpoint/2010/main" val="2583525086"/>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8">
            <a:extLst>
              <a:ext uri="{FF2B5EF4-FFF2-40B4-BE49-F238E27FC236}">
                <a16:creationId xmlns:a16="http://schemas.microsoft.com/office/drawing/2014/main" id="{DDDC0C0B-B35A-485D-8527-9E0EC757B54D}"/>
              </a:ext>
            </a:extLst>
          </p:cNvPr>
          <p:cNvGraphicFramePr>
            <a:graphicFrameLocks noGrp="1"/>
          </p:cNvGraphicFramePr>
          <p:nvPr>
            <p:ph sz="half" idx="1"/>
            <p:extLst>
              <p:ext uri="{D42A27DB-BD31-4B8C-83A1-F6EECF244321}">
                <p14:modId xmlns:p14="http://schemas.microsoft.com/office/powerpoint/2010/main" val="382289234"/>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486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C40C-C26B-8C1D-7175-71AB5F452E1F}"/>
              </a:ext>
            </a:extLst>
          </p:cNvPr>
          <p:cNvSpPr>
            <a:spLocks noGrp="1"/>
          </p:cNvSpPr>
          <p:nvPr>
            <p:ph type="title"/>
          </p:nvPr>
        </p:nvSpPr>
        <p:spPr/>
        <p:txBody>
          <a:bodyPr/>
          <a:lstStyle/>
          <a:p>
            <a:r>
              <a:rPr lang="lv-LV" b="1" dirty="0"/>
              <a:t>Apgabaltiesas</a:t>
            </a:r>
          </a:p>
        </p:txBody>
      </p:sp>
      <p:sp>
        <p:nvSpPr>
          <p:cNvPr id="3" name="Content Placeholder 2">
            <a:extLst>
              <a:ext uri="{FF2B5EF4-FFF2-40B4-BE49-F238E27FC236}">
                <a16:creationId xmlns:a16="http://schemas.microsoft.com/office/drawing/2014/main" id="{5DF19733-470A-1A5A-ED4C-FD6F02BD2FB7}"/>
              </a:ext>
            </a:extLst>
          </p:cNvPr>
          <p:cNvSpPr>
            <a:spLocks noGrp="1"/>
          </p:cNvSpPr>
          <p:nvPr>
            <p:ph idx="1"/>
          </p:nvPr>
        </p:nvSpPr>
        <p:spPr/>
        <p:txBody>
          <a:bodyPr>
            <a:normAutofit lnSpcReduction="10000"/>
          </a:bodyPr>
          <a:lstStyle/>
          <a:p>
            <a:pPr marL="0" indent="0">
              <a:buNone/>
            </a:pPr>
            <a:r>
              <a:rPr lang="lv-LV" b="1" dirty="0"/>
              <a:t>Svarīgākie secinājumi:</a:t>
            </a:r>
          </a:p>
          <a:p>
            <a:r>
              <a:rPr lang="lv-LV" dirty="0"/>
              <a:t>Rīgas apgabaltiesā vērojama salīdzinoši augsta tiesnešu noslodze gan saņemto, gan izskatīto lietu skaita ziņā. Līdzīgas tendences (mazākā mērā) vērojamas arī Zemgales apgabaltiesā. Kurzemes, Vidzemes un Latgales apgabaltiesās slodze ir salīdzinoši zema.</a:t>
            </a:r>
          </a:p>
          <a:p>
            <a:r>
              <a:rPr lang="lv-LV" dirty="0"/>
              <a:t>Lietu uzkrājums un pieņemami augsti caurlaidības rādītāji norāda, ka apgabaltiesu kapacitāte kopumā ir atbilstoša sabiedrības pieprasījumam. Vienlaikus būtu vērtējams jautājums par Rīgas apgabaltiesas slodzes izlīdzināšanu, pārsūtot lietas citām apgabaltiesām.</a:t>
            </a:r>
          </a:p>
          <a:p>
            <a:r>
              <a:rPr lang="lv-LV" dirty="0"/>
              <a:t>Administratīvajā apgabaltiesā vērojami garāki lietu izskatīšanas termiņi. Tas, vismaz daļēji, skaidrojams ar atšķirīgo jurisdikcijas tvērumu.</a:t>
            </a:r>
          </a:p>
          <a:p>
            <a:endParaRPr lang="lv-LV" dirty="0"/>
          </a:p>
        </p:txBody>
      </p:sp>
    </p:spTree>
    <p:extLst>
      <p:ext uri="{BB962C8B-B14F-4D97-AF65-F5344CB8AC3E}">
        <p14:creationId xmlns:p14="http://schemas.microsoft.com/office/powerpoint/2010/main" val="135286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8E95-50CA-A0BA-301F-C3C345000412}"/>
              </a:ext>
            </a:extLst>
          </p:cNvPr>
          <p:cNvSpPr>
            <a:spLocks noGrp="1"/>
          </p:cNvSpPr>
          <p:nvPr>
            <p:ph type="title"/>
          </p:nvPr>
        </p:nvSpPr>
        <p:spPr/>
        <p:txBody>
          <a:bodyPr/>
          <a:lstStyle/>
          <a:p>
            <a:r>
              <a:rPr lang="lv-LV" b="1" dirty="0"/>
              <a:t>Tiesu darbības rādītāji</a:t>
            </a:r>
          </a:p>
        </p:txBody>
      </p:sp>
      <p:sp>
        <p:nvSpPr>
          <p:cNvPr id="3" name="Text Placeholder 2">
            <a:extLst>
              <a:ext uri="{FF2B5EF4-FFF2-40B4-BE49-F238E27FC236}">
                <a16:creationId xmlns:a16="http://schemas.microsoft.com/office/drawing/2014/main" id="{30E37741-176A-0594-AC34-A2BC453919F0}"/>
              </a:ext>
            </a:extLst>
          </p:cNvPr>
          <p:cNvSpPr>
            <a:spLocks noGrp="1"/>
          </p:cNvSpPr>
          <p:nvPr>
            <p:ph type="body" idx="1"/>
          </p:nvPr>
        </p:nvSpPr>
        <p:spPr/>
        <p:txBody>
          <a:bodyPr/>
          <a:lstStyle/>
          <a:p>
            <a:endParaRPr lang="lv-LV"/>
          </a:p>
        </p:txBody>
      </p:sp>
    </p:spTree>
    <p:extLst>
      <p:ext uri="{BB962C8B-B14F-4D97-AF65-F5344CB8AC3E}">
        <p14:creationId xmlns:p14="http://schemas.microsoft.com/office/powerpoint/2010/main" val="37548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8A1A-6DA4-5158-2294-209922B48D7F}"/>
              </a:ext>
            </a:extLst>
          </p:cNvPr>
          <p:cNvSpPr>
            <a:spLocks noGrp="1"/>
          </p:cNvSpPr>
          <p:nvPr>
            <p:ph type="title"/>
          </p:nvPr>
        </p:nvSpPr>
        <p:spPr/>
        <p:txBody>
          <a:bodyPr/>
          <a:lstStyle/>
          <a:p>
            <a:r>
              <a:rPr lang="lv-LV" b="1" dirty="0"/>
              <a:t>1. instances tiesas</a:t>
            </a:r>
          </a:p>
        </p:txBody>
      </p:sp>
      <p:graphicFrame>
        <p:nvGraphicFramePr>
          <p:cNvPr id="9" name="Content Placeholder 8">
            <a:extLst>
              <a:ext uri="{FF2B5EF4-FFF2-40B4-BE49-F238E27FC236}">
                <a16:creationId xmlns:a16="http://schemas.microsoft.com/office/drawing/2014/main" id="{D5589E58-82FB-42DC-B8A9-331C2363EF15}"/>
              </a:ext>
            </a:extLst>
          </p:cNvPr>
          <p:cNvGraphicFramePr>
            <a:graphicFrameLocks noGrp="1"/>
          </p:cNvGraphicFramePr>
          <p:nvPr>
            <p:ph sz="half" idx="1"/>
            <p:extLst>
              <p:ext uri="{D42A27DB-BD31-4B8C-83A1-F6EECF244321}">
                <p14:modId xmlns:p14="http://schemas.microsoft.com/office/powerpoint/2010/main" val="162007649"/>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2237564C-033C-4B72-84C8-0CB6F61834EF}"/>
              </a:ext>
            </a:extLst>
          </p:cNvPr>
          <p:cNvGraphicFramePr>
            <a:graphicFrameLocks noGrp="1"/>
          </p:cNvGraphicFramePr>
          <p:nvPr>
            <p:ph sz="half" idx="2"/>
            <p:extLst>
              <p:ext uri="{D42A27DB-BD31-4B8C-83A1-F6EECF244321}">
                <p14:modId xmlns:p14="http://schemas.microsoft.com/office/powerpoint/2010/main" val="1315838231"/>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066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8A1A-6DA4-5158-2294-209922B48D7F}"/>
              </a:ext>
            </a:extLst>
          </p:cNvPr>
          <p:cNvSpPr>
            <a:spLocks noGrp="1"/>
          </p:cNvSpPr>
          <p:nvPr>
            <p:ph type="title"/>
          </p:nvPr>
        </p:nvSpPr>
        <p:spPr/>
        <p:txBody>
          <a:bodyPr/>
          <a:lstStyle/>
          <a:p>
            <a:r>
              <a:rPr lang="lv-LV" b="1" dirty="0"/>
              <a:t>1. instances tiesas</a:t>
            </a:r>
          </a:p>
        </p:txBody>
      </p:sp>
      <p:graphicFrame>
        <p:nvGraphicFramePr>
          <p:cNvPr id="9" name="Content Placeholder 8">
            <a:extLst>
              <a:ext uri="{FF2B5EF4-FFF2-40B4-BE49-F238E27FC236}">
                <a16:creationId xmlns:a16="http://schemas.microsoft.com/office/drawing/2014/main" id="{474EB039-C036-4638-BB5E-1E8B61FFA408}"/>
              </a:ext>
            </a:extLst>
          </p:cNvPr>
          <p:cNvGraphicFramePr>
            <a:graphicFrameLocks noGrp="1"/>
          </p:cNvGraphicFramePr>
          <p:nvPr>
            <p:ph sz="half" idx="1"/>
            <p:extLst>
              <p:ext uri="{D42A27DB-BD31-4B8C-83A1-F6EECF244321}">
                <p14:modId xmlns:p14="http://schemas.microsoft.com/office/powerpoint/2010/main" val="2489150123"/>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C5AB122A-EFFB-4125-B07C-9C6CCA278912}"/>
              </a:ext>
            </a:extLst>
          </p:cNvPr>
          <p:cNvGraphicFramePr>
            <a:graphicFrameLocks noGrp="1"/>
          </p:cNvGraphicFramePr>
          <p:nvPr>
            <p:ph sz="half" idx="2"/>
            <p:extLst>
              <p:ext uri="{D42A27DB-BD31-4B8C-83A1-F6EECF244321}">
                <p14:modId xmlns:p14="http://schemas.microsoft.com/office/powerpoint/2010/main" val="1188547890"/>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940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8A1A-6DA4-5158-2294-209922B48D7F}"/>
              </a:ext>
            </a:extLst>
          </p:cNvPr>
          <p:cNvSpPr>
            <a:spLocks noGrp="1"/>
          </p:cNvSpPr>
          <p:nvPr>
            <p:ph type="title"/>
          </p:nvPr>
        </p:nvSpPr>
        <p:spPr/>
        <p:txBody>
          <a:bodyPr/>
          <a:lstStyle/>
          <a:p>
            <a:r>
              <a:rPr lang="lv-LV" b="1" dirty="0"/>
              <a:t>1. instances tiesas</a:t>
            </a:r>
          </a:p>
        </p:txBody>
      </p:sp>
      <p:graphicFrame>
        <p:nvGraphicFramePr>
          <p:cNvPr id="9" name="Content Placeholder 8">
            <a:extLst>
              <a:ext uri="{FF2B5EF4-FFF2-40B4-BE49-F238E27FC236}">
                <a16:creationId xmlns:a16="http://schemas.microsoft.com/office/drawing/2014/main" id="{3CA483BC-557B-477D-BEA7-BDDEFC2402B8}"/>
              </a:ext>
            </a:extLst>
          </p:cNvPr>
          <p:cNvGraphicFramePr>
            <a:graphicFrameLocks noGrp="1"/>
          </p:cNvGraphicFramePr>
          <p:nvPr>
            <p:ph sz="half" idx="1"/>
            <p:extLst>
              <p:ext uri="{D42A27DB-BD31-4B8C-83A1-F6EECF244321}">
                <p14:modId xmlns:p14="http://schemas.microsoft.com/office/powerpoint/2010/main" val="2179583513"/>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1FF44F88-F067-43A7-A033-2B8DFAA004E8}"/>
              </a:ext>
            </a:extLst>
          </p:cNvPr>
          <p:cNvGraphicFramePr>
            <a:graphicFrameLocks noGrp="1"/>
          </p:cNvGraphicFramePr>
          <p:nvPr>
            <p:ph sz="half" idx="2"/>
            <p:extLst>
              <p:ext uri="{D42A27DB-BD31-4B8C-83A1-F6EECF244321}">
                <p14:modId xmlns:p14="http://schemas.microsoft.com/office/powerpoint/2010/main" val="3386611159"/>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6801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C40C-C26B-8C1D-7175-71AB5F452E1F}"/>
              </a:ext>
            </a:extLst>
          </p:cNvPr>
          <p:cNvSpPr>
            <a:spLocks noGrp="1"/>
          </p:cNvSpPr>
          <p:nvPr>
            <p:ph type="title"/>
          </p:nvPr>
        </p:nvSpPr>
        <p:spPr/>
        <p:txBody>
          <a:bodyPr/>
          <a:lstStyle/>
          <a:p>
            <a:r>
              <a:rPr lang="lv-LV" b="1" dirty="0"/>
              <a:t>1. instances tiesas</a:t>
            </a:r>
          </a:p>
        </p:txBody>
      </p:sp>
      <p:sp>
        <p:nvSpPr>
          <p:cNvPr id="3" name="Content Placeholder 2">
            <a:extLst>
              <a:ext uri="{FF2B5EF4-FFF2-40B4-BE49-F238E27FC236}">
                <a16:creationId xmlns:a16="http://schemas.microsoft.com/office/drawing/2014/main" id="{5DF19733-470A-1A5A-ED4C-FD6F02BD2FB7}"/>
              </a:ext>
            </a:extLst>
          </p:cNvPr>
          <p:cNvSpPr>
            <a:spLocks noGrp="1"/>
          </p:cNvSpPr>
          <p:nvPr>
            <p:ph idx="1"/>
          </p:nvPr>
        </p:nvSpPr>
        <p:spPr/>
        <p:txBody>
          <a:bodyPr>
            <a:normAutofit/>
          </a:bodyPr>
          <a:lstStyle/>
          <a:p>
            <a:pPr marL="0" indent="0">
              <a:buNone/>
            </a:pPr>
            <a:r>
              <a:rPr lang="lv-LV" b="1" dirty="0"/>
              <a:t>Svarīgākie secinājumi:</a:t>
            </a:r>
          </a:p>
          <a:p>
            <a:r>
              <a:rPr lang="lv-LV" dirty="0"/>
              <a:t>(</a:t>
            </a:r>
            <a:r>
              <a:rPr lang="lv-LV" dirty="0">
                <a:solidFill>
                  <a:srgbClr val="FF0000"/>
                </a:solidFill>
              </a:rPr>
              <a:t>!</a:t>
            </a:r>
            <a:r>
              <a:rPr lang="lv-LV" dirty="0"/>
              <a:t>) Rīgas pilsētas tiesā vērojams salīdzinoši augsts saņemto lietu skaits, kas rada ievērojumu lietu uzkrājuma pieaugumu. Lietu caurlaidības rādītājs ir kritiski zems, kas norāda uz nepietiekamo tiesas kapacitāti.</a:t>
            </a:r>
          </a:p>
          <a:p>
            <a:r>
              <a:rPr lang="lv-LV" dirty="0"/>
              <a:t>Vairumā tiesu vērojams kritums gan saņemto, gan izskatīto lietu apjomā.</a:t>
            </a:r>
          </a:p>
          <a:p>
            <a:r>
              <a:rPr lang="lv-LV" dirty="0"/>
              <a:t>Administratīvajā rajona tiesā vērojams mazāks izskatīto lietu skaits un salīdzinoši gari lietu izskatīšanas termiņi. Tas, vismaz daļēji, skaidrojams ar atšķirīgo jurisdikcijas tvērumu.</a:t>
            </a:r>
          </a:p>
          <a:p>
            <a:endParaRPr lang="lv-LV" dirty="0"/>
          </a:p>
        </p:txBody>
      </p:sp>
    </p:spTree>
    <p:extLst>
      <p:ext uri="{BB962C8B-B14F-4D97-AF65-F5344CB8AC3E}">
        <p14:creationId xmlns:p14="http://schemas.microsoft.com/office/powerpoint/2010/main" val="220713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 name="Title 3">
            <a:extLst>
              <a:ext uri="{FF2B5EF4-FFF2-40B4-BE49-F238E27FC236}">
                <a16:creationId xmlns:a16="http://schemas.microsoft.com/office/drawing/2014/main" id="{3B4EE287-EAA0-7E12-EDB1-4067540B8C41}"/>
              </a:ext>
            </a:extLst>
          </p:cNvPr>
          <p:cNvSpPr>
            <a:spLocks noGrp="1"/>
          </p:cNvSpPr>
          <p:nvPr>
            <p:ph type="title"/>
          </p:nvPr>
        </p:nvSpPr>
        <p:spPr>
          <a:xfrm>
            <a:off x="836247" y="1085549"/>
            <a:ext cx="3430947" cy="4686903"/>
          </a:xfrm>
        </p:spPr>
        <p:txBody>
          <a:bodyPr anchor="ctr">
            <a:normAutofit/>
          </a:bodyPr>
          <a:lstStyle/>
          <a:p>
            <a:pPr algn="r"/>
            <a:r>
              <a:rPr lang="lv-LV" b="1" dirty="0">
                <a:solidFill>
                  <a:schemeClr val="tx1"/>
                </a:solidFill>
              </a:rPr>
              <a:t>Noslēguma secinājumi</a:t>
            </a:r>
          </a:p>
        </p:txBody>
      </p:sp>
      <p:cxnSp>
        <p:nvCxnSpPr>
          <p:cNvPr id="16" name="Straight Connector 15">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60B9A9E-7F43-E9CC-7D4A-81E2EB67A9AA}"/>
              </a:ext>
            </a:extLst>
          </p:cNvPr>
          <p:cNvSpPr>
            <a:spLocks noGrp="1"/>
          </p:cNvSpPr>
          <p:nvPr>
            <p:ph idx="1"/>
          </p:nvPr>
        </p:nvSpPr>
        <p:spPr>
          <a:xfrm>
            <a:off x="5041399" y="1085549"/>
            <a:ext cx="5579707" cy="4686903"/>
          </a:xfrm>
        </p:spPr>
        <p:txBody>
          <a:bodyPr anchor="ctr">
            <a:normAutofit/>
          </a:bodyPr>
          <a:lstStyle/>
          <a:p>
            <a:r>
              <a:rPr lang="lv-LV" dirty="0">
                <a:solidFill>
                  <a:schemeClr val="tx1"/>
                </a:solidFill>
              </a:rPr>
              <a:t>Kopējie tiesu sistēmas rādītāji norāda uz produktivitātes krišanos. Izskatīto lietu vidējais skaits samazinās, savukārt vidējie lietu izskatīšanas termiņi pieaug. Nepieciešams vērtēt tiesu darba efektivitāti veicinošus pasākumus.</a:t>
            </a:r>
          </a:p>
          <a:p>
            <a:r>
              <a:rPr lang="lv-LV" dirty="0">
                <a:solidFill>
                  <a:schemeClr val="tx1"/>
                </a:solidFill>
              </a:rPr>
              <a:t>Rīgas tiesās vērojama augstāka noslodze salīdzinājumā ar reģionālajām tiesām. Nepieciešams vērtēt resursu un tiesu noslodzes izlīdzināšanas pasākumus.</a:t>
            </a:r>
          </a:p>
          <a:p>
            <a:r>
              <a:rPr lang="lv-LV" dirty="0">
                <a:solidFill>
                  <a:schemeClr val="tx1"/>
                </a:solidFill>
              </a:rPr>
              <a:t>Atsevišķu tiesu darbības rādītāji būtiski atšķiras no salīdzināmu tiesu darbības rādītājiem, kas norāda uz nepieciešamību vērtēt šādu atšķirību cēloņus.</a:t>
            </a:r>
          </a:p>
        </p:txBody>
      </p:sp>
      <p:sp>
        <p:nvSpPr>
          <p:cNvPr id="18"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20"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19428458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713BFE89-00E8-FEE5-1D1A-60447C1C7626}"/>
              </a:ext>
            </a:extLst>
          </p:cNvPr>
          <p:cNvGraphicFramePr>
            <a:graphicFrameLocks noChangeAspect="1"/>
          </p:cNvGraphicFramePr>
          <p:nvPr>
            <p:extLst>
              <p:ext uri="{D42A27DB-BD31-4B8C-83A1-F6EECF244321}">
                <p14:modId xmlns:p14="http://schemas.microsoft.com/office/powerpoint/2010/main" val="2953341643"/>
              </p:ext>
            </p:extLst>
          </p:nvPr>
        </p:nvGraphicFramePr>
        <p:xfrm>
          <a:off x="1252538" y="447675"/>
          <a:ext cx="9686925" cy="5962650"/>
        </p:xfrm>
        <a:graphic>
          <a:graphicData uri="http://schemas.openxmlformats.org/presentationml/2006/ole">
            <mc:AlternateContent xmlns:mc="http://schemas.openxmlformats.org/markup-compatibility/2006">
              <mc:Choice xmlns:v="urn:schemas-microsoft-com:vml" Requires="v">
                <p:oleObj name="Worksheet" r:id="rId2" imgW="9686829" imgH="5962786" progId="Excel.Sheet.12">
                  <p:embed/>
                </p:oleObj>
              </mc:Choice>
              <mc:Fallback>
                <p:oleObj name="Worksheet" r:id="rId2" imgW="9686829" imgH="5962786" progId="Excel.Sheet.12">
                  <p:embed/>
                  <p:pic>
                    <p:nvPicPr>
                      <p:cNvPr id="0" name=""/>
                      <p:cNvPicPr/>
                      <p:nvPr/>
                    </p:nvPicPr>
                    <p:blipFill>
                      <a:blip r:embed="rId3"/>
                      <a:stretch>
                        <a:fillRect/>
                      </a:stretch>
                    </p:blipFill>
                    <p:spPr>
                      <a:xfrm>
                        <a:off x="1252538" y="447675"/>
                        <a:ext cx="9686925" cy="5962650"/>
                      </a:xfrm>
                      <a:prstGeom prst="rect">
                        <a:avLst/>
                      </a:prstGeom>
                    </p:spPr>
                  </p:pic>
                </p:oleObj>
              </mc:Fallback>
            </mc:AlternateContent>
          </a:graphicData>
        </a:graphic>
      </p:graphicFrame>
    </p:spTree>
    <p:extLst>
      <p:ext uri="{BB962C8B-B14F-4D97-AF65-F5344CB8AC3E}">
        <p14:creationId xmlns:p14="http://schemas.microsoft.com/office/powerpoint/2010/main" val="52551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95B2A273-39EC-D90F-37A0-DEA6383457D0}"/>
              </a:ext>
            </a:extLst>
          </p:cNvPr>
          <p:cNvGraphicFramePr>
            <a:graphicFrameLocks noChangeAspect="1"/>
          </p:cNvGraphicFramePr>
          <p:nvPr>
            <p:extLst>
              <p:ext uri="{D42A27DB-BD31-4B8C-83A1-F6EECF244321}">
                <p14:modId xmlns:p14="http://schemas.microsoft.com/office/powerpoint/2010/main" val="3352161450"/>
              </p:ext>
            </p:extLst>
          </p:nvPr>
        </p:nvGraphicFramePr>
        <p:xfrm>
          <a:off x="1252538" y="447675"/>
          <a:ext cx="9686925" cy="5962650"/>
        </p:xfrm>
        <a:graphic>
          <a:graphicData uri="http://schemas.openxmlformats.org/presentationml/2006/ole">
            <mc:AlternateContent xmlns:mc="http://schemas.openxmlformats.org/markup-compatibility/2006">
              <mc:Choice xmlns:v="urn:schemas-microsoft-com:vml" Requires="v">
                <p:oleObj name="Worksheet" r:id="rId2" imgW="9686829" imgH="5962786" progId="Excel.Sheet.12">
                  <p:embed/>
                </p:oleObj>
              </mc:Choice>
              <mc:Fallback>
                <p:oleObj name="Worksheet" r:id="rId2" imgW="9686829" imgH="5962786" progId="Excel.Sheet.12">
                  <p:embed/>
                  <p:pic>
                    <p:nvPicPr>
                      <p:cNvPr id="0" name=""/>
                      <p:cNvPicPr/>
                      <p:nvPr/>
                    </p:nvPicPr>
                    <p:blipFill>
                      <a:blip r:embed="rId3"/>
                      <a:stretch>
                        <a:fillRect/>
                      </a:stretch>
                    </p:blipFill>
                    <p:spPr>
                      <a:xfrm>
                        <a:off x="1252538" y="447675"/>
                        <a:ext cx="9686925" cy="5962650"/>
                      </a:xfrm>
                      <a:prstGeom prst="rect">
                        <a:avLst/>
                      </a:prstGeom>
                    </p:spPr>
                  </p:pic>
                </p:oleObj>
              </mc:Fallback>
            </mc:AlternateContent>
          </a:graphicData>
        </a:graphic>
      </p:graphicFrame>
    </p:spTree>
    <p:extLst>
      <p:ext uri="{BB962C8B-B14F-4D97-AF65-F5344CB8AC3E}">
        <p14:creationId xmlns:p14="http://schemas.microsoft.com/office/powerpoint/2010/main" val="361292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F4300F2C-94C5-D442-70AE-9FDD6BB8D69A}"/>
              </a:ext>
            </a:extLst>
          </p:cNvPr>
          <p:cNvGraphicFramePr>
            <a:graphicFrameLocks noChangeAspect="1"/>
          </p:cNvGraphicFramePr>
          <p:nvPr>
            <p:extLst>
              <p:ext uri="{D42A27DB-BD31-4B8C-83A1-F6EECF244321}">
                <p14:modId xmlns:p14="http://schemas.microsoft.com/office/powerpoint/2010/main" val="2337775855"/>
              </p:ext>
            </p:extLst>
          </p:nvPr>
        </p:nvGraphicFramePr>
        <p:xfrm>
          <a:off x="1252538" y="447675"/>
          <a:ext cx="9686925" cy="5962650"/>
        </p:xfrm>
        <a:graphic>
          <a:graphicData uri="http://schemas.openxmlformats.org/presentationml/2006/ole">
            <mc:AlternateContent xmlns:mc="http://schemas.openxmlformats.org/markup-compatibility/2006">
              <mc:Choice xmlns:v="urn:schemas-microsoft-com:vml" Requires="v">
                <p:oleObj name="Worksheet" r:id="rId2" imgW="9686722" imgH="5962913" progId="Excel.Sheet.12">
                  <p:embed/>
                </p:oleObj>
              </mc:Choice>
              <mc:Fallback>
                <p:oleObj name="Worksheet" r:id="rId2" imgW="9686722" imgH="5962913" progId="Excel.Sheet.12">
                  <p:embed/>
                  <p:pic>
                    <p:nvPicPr>
                      <p:cNvPr id="0" name=""/>
                      <p:cNvPicPr/>
                      <p:nvPr/>
                    </p:nvPicPr>
                    <p:blipFill>
                      <a:blip r:embed="rId3"/>
                      <a:stretch>
                        <a:fillRect/>
                      </a:stretch>
                    </p:blipFill>
                    <p:spPr>
                      <a:xfrm>
                        <a:off x="1252538" y="447675"/>
                        <a:ext cx="9686925" cy="5962650"/>
                      </a:xfrm>
                      <a:prstGeom prst="rect">
                        <a:avLst/>
                      </a:prstGeom>
                    </p:spPr>
                  </p:pic>
                </p:oleObj>
              </mc:Fallback>
            </mc:AlternateContent>
          </a:graphicData>
        </a:graphic>
      </p:graphicFrame>
    </p:spTree>
    <p:extLst>
      <p:ext uri="{BB962C8B-B14F-4D97-AF65-F5344CB8AC3E}">
        <p14:creationId xmlns:p14="http://schemas.microsoft.com/office/powerpoint/2010/main" val="342458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99BF270-8E91-FBE0-7642-67E3C990BD22}"/>
              </a:ext>
            </a:extLst>
          </p:cNvPr>
          <p:cNvGraphicFramePr>
            <a:graphicFrameLocks noChangeAspect="1"/>
          </p:cNvGraphicFramePr>
          <p:nvPr>
            <p:extLst>
              <p:ext uri="{D42A27DB-BD31-4B8C-83A1-F6EECF244321}">
                <p14:modId xmlns:p14="http://schemas.microsoft.com/office/powerpoint/2010/main" val="1646679198"/>
              </p:ext>
            </p:extLst>
          </p:nvPr>
        </p:nvGraphicFramePr>
        <p:xfrm>
          <a:off x="1252538" y="447675"/>
          <a:ext cx="9686925" cy="5962650"/>
        </p:xfrm>
        <a:graphic>
          <a:graphicData uri="http://schemas.openxmlformats.org/presentationml/2006/ole">
            <mc:AlternateContent xmlns:mc="http://schemas.openxmlformats.org/markup-compatibility/2006">
              <mc:Choice xmlns:v="urn:schemas-microsoft-com:vml" Requires="v">
                <p:oleObj name="Worksheet" r:id="rId2" imgW="9686829" imgH="5962786" progId="Excel.Sheet.12">
                  <p:embed/>
                </p:oleObj>
              </mc:Choice>
              <mc:Fallback>
                <p:oleObj name="Worksheet" r:id="rId2" imgW="9686829" imgH="5962786" progId="Excel.Sheet.12">
                  <p:embed/>
                  <p:pic>
                    <p:nvPicPr>
                      <p:cNvPr id="0" name=""/>
                      <p:cNvPicPr/>
                      <p:nvPr/>
                    </p:nvPicPr>
                    <p:blipFill>
                      <a:blip r:embed="rId3"/>
                      <a:stretch>
                        <a:fillRect/>
                      </a:stretch>
                    </p:blipFill>
                    <p:spPr>
                      <a:xfrm>
                        <a:off x="1252538" y="447675"/>
                        <a:ext cx="9686925" cy="5962650"/>
                      </a:xfrm>
                      <a:prstGeom prst="rect">
                        <a:avLst/>
                      </a:prstGeom>
                    </p:spPr>
                  </p:pic>
                </p:oleObj>
              </mc:Fallback>
            </mc:AlternateContent>
          </a:graphicData>
        </a:graphic>
      </p:graphicFrame>
    </p:spTree>
    <p:extLst>
      <p:ext uri="{BB962C8B-B14F-4D97-AF65-F5344CB8AC3E}">
        <p14:creationId xmlns:p14="http://schemas.microsoft.com/office/powerpoint/2010/main" val="318886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8E95-50CA-A0BA-301F-C3C345000412}"/>
              </a:ext>
            </a:extLst>
          </p:cNvPr>
          <p:cNvSpPr>
            <a:spLocks noGrp="1"/>
          </p:cNvSpPr>
          <p:nvPr>
            <p:ph type="title"/>
          </p:nvPr>
        </p:nvSpPr>
        <p:spPr/>
        <p:txBody>
          <a:bodyPr/>
          <a:lstStyle/>
          <a:p>
            <a:r>
              <a:rPr lang="lv-LV" b="1" dirty="0"/>
              <a:t>Tiesu sistēmas apkopotie rādītāji</a:t>
            </a:r>
          </a:p>
        </p:txBody>
      </p:sp>
      <p:sp>
        <p:nvSpPr>
          <p:cNvPr id="3" name="Text Placeholder 2">
            <a:extLst>
              <a:ext uri="{FF2B5EF4-FFF2-40B4-BE49-F238E27FC236}">
                <a16:creationId xmlns:a16="http://schemas.microsoft.com/office/drawing/2014/main" id="{30E37741-176A-0594-AC34-A2BC453919F0}"/>
              </a:ext>
            </a:extLst>
          </p:cNvPr>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94776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E7FF-F021-0EE8-798E-A955422693BC}"/>
              </a:ext>
            </a:extLst>
          </p:cNvPr>
          <p:cNvSpPr>
            <a:spLocks noGrp="1"/>
          </p:cNvSpPr>
          <p:nvPr>
            <p:ph type="title"/>
          </p:nvPr>
        </p:nvSpPr>
        <p:spPr/>
        <p:txBody>
          <a:bodyPr/>
          <a:lstStyle/>
          <a:p>
            <a:r>
              <a:rPr lang="lv-LV" b="1" dirty="0"/>
              <a:t>Tiesu sistēmas apkopotie rādītāji</a:t>
            </a:r>
          </a:p>
        </p:txBody>
      </p:sp>
      <p:graphicFrame>
        <p:nvGraphicFramePr>
          <p:cNvPr id="9" name="Content Placeholder 8">
            <a:extLst>
              <a:ext uri="{FF2B5EF4-FFF2-40B4-BE49-F238E27FC236}">
                <a16:creationId xmlns:a16="http://schemas.microsoft.com/office/drawing/2014/main" id="{88B384EA-CB14-4555-A827-10578F0F338D}"/>
              </a:ext>
            </a:extLst>
          </p:cNvPr>
          <p:cNvGraphicFramePr>
            <a:graphicFrameLocks noGrp="1"/>
          </p:cNvGraphicFramePr>
          <p:nvPr>
            <p:ph sz="half" idx="1"/>
            <p:extLst>
              <p:ext uri="{D42A27DB-BD31-4B8C-83A1-F6EECF244321}">
                <p14:modId xmlns:p14="http://schemas.microsoft.com/office/powerpoint/2010/main" val="236665755"/>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F0CC9766-A58F-4022-BD11-EF19AF1213B1}"/>
              </a:ext>
            </a:extLst>
          </p:cNvPr>
          <p:cNvGraphicFramePr>
            <a:graphicFrameLocks noGrp="1"/>
          </p:cNvGraphicFramePr>
          <p:nvPr>
            <p:ph sz="half" idx="2"/>
            <p:extLst>
              <p:ext uri="{D42A27DB-BD31-4B8C-83A1-F6EECF244321}">
                <p14:modId xmlns:p14="http://schemas.microsoft.com/office/powerpoint/2010/main" val="3985134645"/>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39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D4F4-80D6-BDBA-AB4F-119ECB7D1F58}"/>
              </a:ext>
            </a:extLst>
          </p:cNvPr>
          <p:cNvSpPr>
            <a:spLocks noGrp="1"/>
          </p:cNvSpPr>
          <p:nvPr>
            <p:ph type="title"/>
          </p:nvPr>
        </p:nvSpPr>
        <p:spPr/>
        <p:txBody>
          <a:bodyPr/>
          <a:lstStyle/>
          <a:p>
            <a:r>
              <a:rPr lang="lv-LV" b="1" dirty="0"/>
              <a:t>Tiesu sistēmas apkopotie rādītāji</a:t>
            </a:r>
            <a:endParaRPr lang="lv-LV" dirty="0"/>
          </a:p>
        </p:txBody>
      </p:sp>
      <p:graphicFrame>
        <p:nvGraphicFramePr>
          <p:cNvPr id="9" name="Content Placeholder 8">
            <a:extLst>
              <a:ext uri="{FF2B5EF4-FFF2-40B4-BE49-F238E27FC236}">
                <a16:creationId xmlns:a16="http://schemas.microsoft.com/office/drawing/2014/main" id="{9EAB70F3-7272-401C-9715-64D776AFC31C}"/>
              </a:ext>
            </a:extLst>
          </p:cNvPr>
          <p:cNvGraphicFramePr>
            <a:graphicFrameLocks noGrp="1"/>
          </p:cNvGraphicFramePr>
          <p:nvPr>
            <p:ph sz="half" idx="1"/>
            <p:extLst>
              <p:ext uri="{D42A27DB-BD31-4B8C-83A1-F6EECF244321}">
                <p14:modId xmlns:p14="http://schemas.microsoft.com/office/powerpoint/2010/main" val="1420756806"/>
              </p:ext>
            </p:extLst>
          </p:nvPr>
        </p:nvGraphicFramePr>
        <p:xfrm>
          <a:off x="1150938" y="2603500"/>
          <a:ext cx="4829175" cy="3416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29A7E2A0-AFD6-FC82-D020-F89802CA89A0}"/>
              </a:ext>
            </a:extLst>
          </p:cNvPr>
          <p:cNvGraphicFramePr>
            <a:graphicFrameLocks noGrp="1"/>
          </p:cNvGraphicFramePr>
          <p:nvPr>
            <p:ph sz="half" idx="2"/>
            <p:extLst>
              <p:ext uri="{D42A27DB-BD31-4B8C-83A1-F6EECF244321}">
                <p14:modId xmlns:p14="http://schemas.microsoft.com/office/powerpoint/2010/main" val="2624877724"/>
              </p:ext>
            </p:extLst>
          </p:nvPr>
        </p:nvGraphicFramePr>
        <p:xfrm>
          <a:off x="6208713" y="2603500"/>
          <a:ext cx="4824412"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2557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6212</TotalTime>
  <Words>382</Words>
  <Application>Microsoft Office PowerPoint</Application>
  <PresentationFormat>Widescreen</PresentationFormat>
  <Paragraphs>49</Paragraphs>
  <Slides>24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Century Gothic</vt:lpstr>
      <vt:lpstr>Wingdings 3</vt:lpstr>
      <vt:lpstr>Ion Boardroom</vt:lpstr>
      <vt:lpstr>Worksheet</vt:lpstr>
      <vt:lpstr>PowerPoint Presentation</vt:lpstr>
      <vt:lpstr>Tiesu darbības rādītāji</vt:lpstr>
      <vt:lpstr>PowerPoint Presentation</vt:lpstr>
      <vt:lpstr>PowerPoint Presentation</vt:lpstr>
      <vt:lpstr>PowerPoint Presentation</vt:lpstr>
      <vt:lpstr>PowerPoint Presentation</vt:lpstr>
      <vt:lpstr>Tiesu sistēmas apkopotie rādītāji</vt:lpstr>
      <vt:lpstr>Tiesu sistēmas apkopotie rādītāji</vt:lpstr>
      <vt:lpstr>Tiesu sistēmas apkopotie rādītāji</vt:lpstr>
      <vt:lpstr>Tiesu sistēmas apkopotie rādītāji</vt:lpstr>
      <vt:lpstr>Tiesu sistēmas rādītāji 3 līmeņos - Senāts - Apgabaltiesas - Rajonu (pilsētu) tiesas</vt:lpstr>
      <vt:lpstr>Senāts</vt:lpstr>
      <vt:lpstr>Senāts</vt:lpstr>
      <vt:lpstr>Senāts</vt:lpstr>
      <vt:lpstr>Senāts</vt:lpstr>
      <vt:lpstr>Apgabaltiesas</vt:lpstr>
      <vt:lpstr>Apgabaltiesas</vt:lpstr>
      <vt:lpstr>Apgabaltiesas</vt:lpstr>
      <vt:lpstr>Apgabaltiesas</vt:lpstr>
      <vt:lpstr>1. instances tiesas</vt:lpstr>
      <vt:lpstr>1. instances tiesas</vt:lpstr>
      <vt:lpstr>1. instances tiesas</vt:lpstr>
      <vt:lpstr>1. instances tiesas</vt:lpstr>
      <vt:lpstr>Noslēguma secinājumi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Alla Spale</dc:creator>
  <cp:lastModifiedBy>Rihards Veinbergs</cp:lastModifiedBy>
  <cp:revision>373</cp:revision>
  <dcterms:created xsi:type="dcterms:W3CDTF">2022-03-18T14:34:05Z</dcterms:created>
  <dcterms:modified xsi:type="dcterms:W3CDTF">2023-02-09T10:58:02Z</dcterms:modified>
</cp:coreProperties>
</file>