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91" r:id="rId4"/>
    <p:sldId id="293" r:id="rId5"/>
    <p:sldId id="292" r:id="rId6"/>
    <p:sldId id="294" r:id="rId7"/>
    <p:sldId id="296" r:id="rId8"/>
    <p:sldId id="308" r:id="rId9"/>
    <p:sldId id="297" r:id="rId10"/>
    <p:sldId id="302" r:id="rId11"/>
    <p:sldId id="304" r:id="rId12"/>
    <p:sldId id="300" r:id="rId13"/>
    <p:sldId id="301" r:id="rId14"/>
    <p:sldId id="306" r:id="rId15"/>
    <p:sldId id="309" r:id="rId16"/>
    <p:sldId id="307" r:id="rId17"/>
    <p:sldId id="2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agnese.lesinska\Downloads\Atbildes_2021_tiesas%20(1)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gnese.lesinska\Downloads\Atbildes_2021_tiesas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Dalībnieki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622-42B4-8E64-519181A411D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622-42B4-8E64-519181A411D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622-42B4-8E64-519181A411D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622-42B4-8E64-519181A411DC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622-42B4-8E64-519181A411DC}"/>
              </c:ext>
            </c:extLst>
          </c:dPt>
          <c:dLbls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Sheet1!$A$1:$A$5</c:f>
              <c:strCache>
                <c:ptCount val="5"/>
                <c:pt idx="0">
                  <c:v>Advokāti </c:v>
                </c:pt>
                <c:pt idx="1">
                  <c:v>Cita profesija</c:v>
                </c:pt>
                <c:pt idx="2">
                  <c:v>Juristi</c:v>
                </c:pt>
                <c:pt idx="3">
                  <c:v>Prokurori</c:v>
                </c:pt>
                <c:pt idx="4">
                  <c:v>Nenorādīja</c:v>
                </c:pt>
              </c:strCache>
            </c:strRef>
          </c:cat>
          <c:val>
            <c:numRef>
              <c:f>Sheet1!$B$1:$B$5</c:f>
              <c:numCache>
                <c:formatCode>General</c:formatCode>
                <c:ptCount val="5"/>
                <c:pt idx="0">
                  <c:v>38</c:v>
                </c:pt>
                <c:pt idx="1">
                  <c:v>9</c:v>
                </c:pt>
                <c:pt idx="2">
                  <c:v>6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622-42B4-8E64-519181A411DC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Tiesneši labi orientējas tiesību jautājumos (respondentu skaits, % īpatsvars)</a:t>
            </a:r>
            <a:endParaRPr lang="lv-LV" sz="110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lv-LV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'[Atbildes_2021_tiesas (1).xlsx]Grafiki'!$B$58</c:f>
              <c:strCache>
                <c:ptCount val="1"/>
                <c:pt idx="0">
                  <c:v>Pilnīgi piekrītu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(1).xlsx]Grafiki'!$C$57:$F$57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(1).xlsx]Grafiki'!$C$58:$F$58</c:f>
              <c:numCache>
                <c:formatCode>General</c:formatCode>
                <c:ptCount val="4"/>
                <c:pt idx="0">
                  <c:v>3</c:v>
                </c:pt>
                <c:pt idx="1">
                  <c:v>6</c:v>
                </c:pt>
                <c:pt idx="2">
                  <c:v>6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28-44A4-8A20-B5F94CFC3F3D}"/>
            </c:ext>
          </c:extLst>
        </c:ser>
        <c:ser>
          <c:idx val="1"/>
          <c:order val="1"/>
          <c:tx>
            <c:strRef>
              <c:f>'[Atbildes_2021_tiesas (1).xlsx]Grafiki'!$B$59</c:f>
              <c:strCache>
                <c:ptCount val="1"/>
                <c:pt idx="0">
                  <c:v>Drīzāk piekrītu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(1).xlsx]Grafiki'!$C$57:$F$57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(1).xlsx]Grafiki'!$C$59:$F$59</c:f>
              <c:numCache>
                <c:formatCode>General</c:formatCode>
                <c:ptCount val="4"/>
                <c:pt idx="0">
                  <c:v>13</c:v>
                </c:pt>
                <c:pt idx="1">
                  <c:v>25</c:v>
                </c:pt>
                <c:pt idx="2">
                  <c:v>23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28-44A4-8A20-B5F94CFC3F3D}"/>
            </c:ext>
          </c:extLst>
        </c:ser>
        <c:ser>
          <c:idx val="2"/>
          <c:order val="2"/>
          <c:tx>
            <c:strRef>
              <c:f>'[Atbildes_2021_tiesas (1).xlsx]Grafiki'!$B$60</c:f>
              <c:strCache>
                <c:ptCount val="1"/>
                <c:pt idx="0">
                  <c:v>Ne piekrītu, ne nepiekrītu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(1).xlsx]Grafiki'!$C$57:$F$57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(1).xlsx]Grafiki'!$C$60:$F$60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16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28-44A4-8A20-B5F94CFC3F3D}"/>
            </c:ext>
          </c:extLst>
        </c:ser>
        <c:ser>
          <c:idx val="3"/>
          <c:order val="3"/>
          <c:tx>
            <c:strRef>
              <c:f>'[Atbildes_2021_tiesas (1).xlsx]Grafiki'!$B$61</c:f>
              <c:strCache>
                <c:ptCount val="1"/>
                <c:pt idx="0">
                  <c:v>Drīzāk nepiekrītu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(1).xlsx]Grafiki'!$C$57:$F$57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(1).xlsx]Grafiki'!$C$61:$F$61</c:f>
              <c:numCache>
                <c:formatCode>General</c:formatCode>
                <c:ptCount val="4"/>
                <c:pt idx="0">
                  <c:v>10</c:v>
                </c:pt>
                <c:pt idx="1">
                  <c:v>4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28-44A4-8A20-B5F94CFC3F3D}"/>
            </c:ext>
          </c:extLst>
        </c:ser>
        <c:ser>
          <c:idx val="4"/>
          <c:order val="4"/>
          <c:tx>
            <c:strRef>
              <c:f>'[Atbildes_2021_tiesas (1).xlsx]Grafiki'!$B$62</c:f>
              <c:strCache>
                <c:ptCount val="1"/>
                <c:pt idx="0">
                  <c:v>Pilnīgi nepiekrītu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(1).xlsx]Grafiki'!$C$57:$F$57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(1).xlsx]Grafiki'!$C$62:$F$62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28-44A4-8A20-B5F94CFC3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5737576"/>
        <c:axId val="645736264"/>
      </c:barChart>
      <c:catAx>
        <c:axId val="645737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45736264"/>
        <c:crosses val="autoZero"/>
        <c:auto val="1"/>
        <c:lblAlgn val="ctr"/>
        <c:lblOffset val="100"/>
        <c:noMultiLvlLbl val="0"/>
      </c:catAx>
      <c:valAx>
        <c:axId val="645736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45737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T</a:t>
            </a:r>
            <a:r>
              <a:rPr lang="lv-LV" b="1"/>
              <a:t>iesu nolēmumu motivācijas daļa ir rūpīgi argumentēta</a:t>
            </a:r>
            <a:r>
              <a:rPr lang="en-US" b="1"/>
              <a:t> (respondentu skaits; %</a:t>
            </a:r>
            <a:r>
              <a:rPr lang="en-US" b="1" baseline="0"/>
              <a:t> </a:t>
            </a:r>
            <a:r>
              <a:rPr lang="en-US" b="1"/>
              <a:t>īpatsvars)</a:t>
            </a:r>
            <a:endParaRPr lang="lv-LV" b="1"/>
          </a:p>
        </c:rich>
      </c:tx>
      <c:layout>
        <c:manualLayout>
          <c:xMode val="edge"/>
          <c:yMode val="edge"/>
          <c:x val="0.19722040186718018"/>
          <c:y val="3.89863547758284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'[Atbildes_2021_tiesas (1).xlsx]Grafiki'!$B$12</c:f>
              <c:strCache>
                <c:ptCount val="1"/>
                <c:pt idx="0">
                  <c:v>Pilnīgi piekrītu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(1).xlsx]Grafiki'!$C$11:$F$11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(1).xlsx]Grafiki'!$C$12:$F$12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11-4A94-ADF1-1E555A33887C}"/>
            </c:ext>
          </c:extLst>
        </c:ser>
        <c:ser>
          <c:idx val="1"/>
          <c:order val="1"/>
          <c:tx>
            <c:strRef>
              <c:f>'[Atbildes_2021_tiesas (1).xlsx]Grafiki'!$B$13</c:f>
              <c:strCache>
                <c:ptCount val="1"/>
                <c:pt idx="0">
                  <c:v>Drīzāk piekrītu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(1).xlsx]Grafiki'!$C$11:$F$11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(1).xlsx]Grafiki'!$C$13:$F$13</c:f>
              <c:numCache>
                <c:formatCode>General</c:formatCode>
                <c:ptCount val="4"/>
                <c:pt idx="0">
                  <c:v>9</c:v>
                </c:pt>
                <c:pt idx="1">
                  <c:v>17</c:v>
                </c:pt>
                <c:pt idx="2">
                  <c:v>24</c:v>
                </c:pt>
                <c:pt idx="3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11-4A94-ADF1-1E555A33887C}"/>
            </c:ext>
          </c:extLst>
        </c:ser>
        <c:ser>
          <c:idx val="2"/>
          <c:order val="2"/>
          <c:tx>
            <c:strRef>
              <c:f>'[Atbildes_2021_tiesas (1).xlsx]Grafiki'!$B$14</c:f>
              <c:strCache>
                <c:ptCount val="1"/>
                <c:pt idx="0">
                  <c:v>Ne piekrītu, ne nepiekrītu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(1).xlsx]Grafiki'!$C$11:$F$11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(1).xlsx]Grafiki'!$C$14:$F$14</c:f>
              <c:numCache>
                <c:formatCode>General</c:formatCode>
                <c:ptCount val="4"/>
                <c:pt idx="0">
                  <c:v>7</c:v>
                </c:pt>
                <c:pt idx="1">
                  <c:v>7</c:v>
                </c:pt>
                <c:pt idx="2">
                  <c:v>12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11-4A94-ADF1-1E555A33887C}"/>
            </c:ext>
          </c:extLst>
        </c:ser>
        <c:ser>
          <c:idx val="3"/>
          <c:order val="3"/>
          <c:tx>
            <c:strRef>
              <c:f>'[Atbildes_2021_tiesas (1).xlsx]Grafiki'!$B$15</c:f>
              <c:strCache>
                <c:ptCount val="1"/>
                <c:pt idx="0">
                  <c:v>Drīzāk nepiekrītu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(1).xlsx]Grafiki'!$C$11:$F$11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(1).xlsx]Grafiki'!$C$15:$F$15</c:f>
              <c:numCache>
                <c:formatCode>General</c:formatCode>
                <c:ptCount val="4"/>
                <c:pt idx="0">
                  <c:v>16</c:v>
                </c:pt>
                <c:pt idx="1">
                  <c:v>15</c:v>
                </c:pt>
                <c:pt idx="2">
                  <c:v>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11-4A94-ADF1-1E555A33887C}"/>
            </c:ext>
          </c:extLst>
        </c:ser>
        <c:ser>
          <c:idx val="4"/>
          <c:order val="4"/>
          <c:tx>
            <c:strRef>
              <c:f>'[Atbildes_2021_tiesas (1).xlsx]Grafiki'!$B$16</c:f>
              <c:strCache>
                <c:ptCount val="1"/>
                <c:pt idx="0">
                  <c:v>Pilnīgi nepiekrītu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'[Atbildes_2021_tiesas (1).xlsx]Grafiki'!$C$11:$F$11</c:f>
              <c:strCache>
                <c:ptCount val="4"/>
                <c:pt idx="0">
                  <c:v>Administratīvo pārkāpumu lietas</c:v>
                </c:pt>
                <c:pt idx="1">
                  <c:v>Krimināllietās</c:v>
                </c:pt>
                <c:pt idx="2">
                  <c:v>Civillietās</c:v>
                </c:pt>
                <c:pt idx="3">
                  <c:v>Administratīvās lietas</c:v>
                </c:pt>
              </c:strCache>
            </c:strRef>
          </c:cat>
          <c:val>
            <c:numRef>
              <c:f>'[Atbildes_2021_tiesas (1).xlsx]Grafiki'!$C$16:$F$16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11-4A94-ADF1-1E555A3388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5737576"/>
        <c:axId val="645736264"/>
      </c:barChart>
      <c:catAx>
        <c:axId val="645737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45736264"/>
        <c:crosses val="autoZero"/>
        <c:auto val="1"/>
        <c:lblAlgn val="ctr"/>
        <c:lblOffset val="100"/>
        <c:noMultiLvlLbl val="0"/>
      </c:catAx>
      <c:valAx>
        <c:axId val="645736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45737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6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3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3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75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4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2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9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9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4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58CCA-E42A-482F-BDF5-DB6B75B8802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6686B-F1CA-400B-A7EA-FD02FA8FC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56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www.providus.lv/" TargetMode="External"/><Relationship Id="rId7" Type="http://schemas.openxmlformats.org/officeDocument/2006/relationships/hyperlink" Target="http://www.facebook.com/providusl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witter.com/providuslv" TargetMode="External"/><Relationship Id="rId11" Type="http://schemas.openxmlformats.org/officeDocument/2006/relationships/hyperlink" Target="mailto:providus@providus.lv" TargetMode="External"/><Relationship Id="rId5" Type="http://schemas.openxmlformats.org/officeDocument/2006/relationships/image" Target="../media/image7.jpeg"/><Relationship Id="rId10" Type="http://schemas.openxmlformats.org/officeDocument/2006/relationships/hyperlink" Target="mailto:Agnese.fridenberga@providus.lv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darba</a:t>
            </a:r>
            <a:r>
              <a:rPr lang="en-US" dirty="0"/>
              <a:t> </a:t>
            </a:r>
            <a:r>
              <a:rPr lang="en-US" dirty="0" err="1"/>
              <a:t>novērtējuma</a:t>
            </a:r>
            <a:r>
              <a:rPr lang="en-US" dirty="0"/>
              <a:t> </a:t>
            </a:r>
            <a:r>
              <a:rPr lang="en-US" dirty="0" err="1"/>
              <a:t>aptauja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Agnese Frīdenberga</a:t>
            </a:r>
          </a:p>
          <a:p>
            <a:r>
              <a:rPr lang="en-US" dirty="0" err="1"/>
              <a:t>Sabiedriskās</a:t>
            </a:r>
            <a:r>
              <a:rPr lang="en-US" dirty="0"/>
              <a:t> </a:t>
            </a:r>
            <a:r>
              <a:rPr lang="en-US" dirty="0" err="1"/>
              <a:t>politikas</a:t>
            </a:r>
            <a:r>
              <a:rPr lang="en-US" dirty="0"/>
              <a:t> </a:t>
            </a:r>
            <a:r>
              <a:rPr lang="en-US" dirty="0" err="1"/>
              <a:t>centrs</a:t>
            </a:r>
            <a:r>
              <a:rPr lang="en-US" dirty="0"/>
              <a:t> PROVIDUS</a:t>
            </a:r>
          </a:p>
          <a:p>
            <a:r>
              <a:rPr lang="en-US" dirty="0"/>
              <a:t>2021</a:t>
            </a:r>
          </a:p>
        </p:txBody>
      </p:sp>
      <p:pic>
        <p:nvPicPr>
          <p:cNvPr id="4" name="Picture 3" descr="LV_krasai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2076" y="397419"/>
            <a:ext cx="3038078" cy="7249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87459" y="6176418"/>
            <a:ext cx="6696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err="1"/>
              <a:t>Prezentācija</a:t>
            </a:r>
            <a:r>
              <a:rPr lang="en-US" sz="1200" i="1" dirty="0"/>
              <a:t> </a:t>
            </a:r>
            <a:r>
              <a:rPr lang="lv-LV" sz="1200" i="1" dirty="0"/>
              <a:t>ir sagatavot</a:t>
            </a:r>
            <a:r>
              <a:rPr lang="en-US" sz="1200" i="1" dirty="0"/>
              <a:t>a</a:t>
            </a:r>
            <a:r>
              <a:rPr lang="lv-LV" sz="1200" i="1" dirty="0"/>
              <a:t> ar Sabiedrības integrācijas fonda finansiālu atbalstu no Latvijas valsts budžeta līdzekļiem. Par </a:t>
            </a:r>
            <a:r>
              <a:rPr lang="en-US" sz="1200" i="1" dirty="0" err="1"/>
              <a:t>tās</a:t>
            </a:r>
            <a:r>
              <a:rPr lang="en-US" sz="1200" i="1" dirty="0"/>
              <a:t> </a:t>
            </a:r>
            <a:r>
              <a:rPr lang="lv-LV" sz="1200" i="1" dirty="0"/>
              <a:t>saturu atbild </a:t>
            </a:r>
            <a:r>
              <a:rPr lang="en-US" sz="1200" i="1" dirty="0"/>
              <a:t>PROVIDUS.</a:t>
            </a:r>
            <a:endParaRPr lang="lv-LV" sz="1200" i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299" y="-121578"/>
            <a:ext cx="3661618" cy="15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406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Tieslietu</a:t>
            </a:r>
            <a:r>
              <a:rPr lang="en-US" dirty="0"/>
              <a:t> </a:t>
            </a:r>
            <a:r>
              <a:rPr lang="en-US" dirty="0" err="1"/>
              <a:t>jomas</a:t>
            </a:r>
            <a:r>
              <a:rPr lang="en-US" dirty="0"/>
              <a:t> </a:t>
            </a:r>
            <a:r>
              <a:rPr lang="en-US" dirty="0" err="1"/>
              <a:t>speciālistu</a:t>
            </a:r>
            <a:r>
              <a:rPr lang="en-US" dirty="0"/>
              <a:t> </a:t>
            </a:r>
            <a:r>
              <a:rPr lang="en-US" dirty="0" err="1"/>
              <a:t>anketas</a:t>
            </a:r>
            <a:r>
              <a:rPr lang="en-US" dirty="0"/>
              <a:t> </a:t>
            </a:r>
            <a:r>
              <a:rPr lang="en-US" dirty="0" err="1"/>
              <a:t>tvērums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Jautājumi</a:t>
            </a:r>
            <a:r>
              <a:rPr lang="en-US" dirty="0"/>
              <a:t> par:</a:t>
            </a:r>
          </a:p>
          <a:p>
            <a:pPr marL="514350" indent="-514350">
              <a:buAutoNum type="arabicParenR"/>
            </a:pP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nolēmumu</a:t>
            </a:r>
            <a:r>
              <a:rPr lang="en-US" dirty="0"/>
              <a:t> </a:t>
            </a:r>
            <a:r>
              <a:rPr lang="en-US" dirty="0" err="1"/>
              <a:t>kvalitāte</a:t>
            </a:r>
            <a:r>
              <a:rPr lang="en-US" dirty="0"/>
              <a:t> un </a:t>
            </a:r>
            <a:r>
              <a:rPr lang="en-US" dirty="0" err="1"/>
              <a:t>saprotamība</a:t>
            </a:r>
            <a:r>
              <a:rPr lang="en-US" dirty="0"/>
              <a:t>, </a:t>
            </a:r>
          </a:p>
          <a:p>
            <a:pPr marL="514350" indent="-514350">
              <a:buAutoNum type="arabicParenR"/>
            </a:pPr>
            <a:r>
              <a:rPr lang="en-US" dirty="0" err="1"/>
              <a:t>tiesneša</a:t>
            </a:r>
            <a:r>
              <a:rPr lang="en-US" dirty="0"/>
              <a:t> </a:t>
            </a:r>
            <a:r>
              <a:rPr lang="en-US" dirty="0" err="1"/>
              <a:t>darba</a:t>
            </a:r>
            <a:r>
              <a:rPr lang="en-US" dirty="0"/>
              <a:t> </a:t>
            </a:r>
            <a:r>
              <a:rPr lang="en-US" dirty="0" err="1"/>
              <a:t>vērtējums</a:t>
            </a:r>
            <a:r>
              <a:rPr lang="en-US" dirty="0"/>
              <a:t> </a:t>
            </a:r>
          </a:p>
          <a:p>
            <a:pPr marL="514350" indent="-514350">
              <a:buAutoNum type="arabicParenR"/>
            </a:pP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darba</a:t>
            </a:r>
            <a:r>
              <a:rPr lang="en-US" dirty="0"/>
              <a:t> </a:t>
            </a:r>
            <a:r>
              <a:rPr lang="en-US" dirty="0" err="1"/>
              <a:t>kvalitāte</a:t>
            </a:r>
            <a:r>
              <a:rPr lang="en-US" dirty="0"/>
              <a:t>, </a:t>
            </a:r>
            <a:r>
              <a:rPr lang="en-US" dirty="0" err="1"/>
              <a:t>skatot</a:t>
            </a:r>
            <a:r>
              <a:rPr lang="en-US" dirty="0"/>
              <a:t>  </a:t>
            </a:r>
            <a:r>
              <a:rPr lang="en-US" dirty="0" err="1"/>
              <a:t>dažādas</a:t>
            </a:r>
            <a:r>
              <a:rPr lang="en-US" dirty="0"/>
              <a:t> </a:t>
            </a:r>
            <a:r>
              <a:rPr lang="en-US" dirty="0" err="1"/>
              <a:t>lietu</a:t>
            </a:r>
            <a:r>
              <a:rPr lang="en-US" dirty="0"/>
              <a:t> </a:t>
            </a:r>
            <a:r>
              <a:rPr lang="en-US" dirty="0" err="1"/>
              <a:t>kategorijas</a:t>
            </a:r>
            <a:r>
              <a:rPr lang="en-US" dirty="0"/>
              <a:t> </a:t>
            </a:r>
          </a:p>
          <a:p>
            <a:pPr marL="514350" indent="-514350">
              <a:buAutoNum type="arabicParenR"/>
            </a:pPr>
            <a:r>
              <a:rPr lang="en-US" dirty="0" err="1"/>
              <a:t>individuālu</a:t>
            </a:r>
            <a:r>
              <a:rPr lang="en-US" dirty="0"/>
              <a:t> </a:t>
            </a:r>
            <a:r>
              <a:rPr lang="en-US" dirty="0" err="1"/>
              <a:t>tiesnešu</a:t>
            </a:r>
            <a:r>
              <a:rPr lang="en-US" dirty="0"/>
              <a:t> </a:t>
            </a:r>
            <a:r>
              <a:rPr lang="en-US" dirty="0" err="1"/>
              <a:t>darba</a:t>
            </a:r>
            <a:r>
              <a:rPr lang="en-US" dirty="0"/>
              <a:t> </a:t>
            </a:r>
            <a:r>
              <a:rPr lang="en-US" dirty="0" err="1"/>
              <a:t>vērtējums</a:t>
            </a:r>
            <a:r>
              <a:rPr lang="en-US" dirty="0"/>
              <a:t> </a:t>
            </a:r>
          </a:p>
          <a:p>
            <a:pPr marL="514350" indent="-514350">
              <a:buAutoNum type="arabicParenR"/>
            </a:pPr>
            <a:r>
              <a:rPr lang="en-US" dirty="0" err="1"/>
              <a:t>citi</a:t>
            </a:r>
            <a:r>
              <a:rPr lang="en-US" dirty="0"/>
              <a:t> </a:t>
            </a:r>
            <a:r>
              <a:rPr lang="en-US" dirty="0" err="1"/>
              <a:t>jautājumi</a:t>
            </a:r>
            <a:r>
              <a:rPr lang="lv-LV" dirty="0"/>
              <a:t> par tiesu darbu</a:t>
            </a:r>
            <a:r>
              <a:rPr lang="en-US" dirty="0"/>
              <a:t> (</a:t>
            </a:r>
            <a:r>
              <a:rPr lang="lv-LV" dirty="0"/>
              <a:t>identificēt citas problēmas, novērtēt tiesas procesa norisi video konferenču režīmā, sniegt vērtējumu par e-pakalpojuma portālu manas.tiesas.lv  un  </a:t>
            </a:r>
            <a:r>
              <a:rPr lang="en-US" dirty="0"/>
              <a:t>s</a:t>
            </a:r>
            <a:r>
              <a:rPr lang="lv-LV" dirty="0" err="1"/>
              <a:t>niegt</a:t>
            </a:r>
            <a:r>
              <a:rPr lang="lv-LV" dirty="0"/>
              <a:t> ieteikumus kur būtu īpaši noderīgi apkopot tiesu praksi/judikatūru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9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Tieslietu</a:t>
            </a:r>
            <a:r>
              <a:rPr lang="en-US" dirty="0"/>
              <a:t> </a:t>
            </a:r>
            <a:r>
              <a:rPr lang="en-US" dirty="0" err="1"/>
              <a:t>jomas</a:t>
            </a:r>
            <a:r>
              <a:rPr lang="en-US" dirty="0"/>
              <a:t> </a:t>
            </a:r>
            <a:r>
              <a:rPr lang="en-US" dirty="0" err="1"/>
              <a:t>speciālistu</a:t>
            </a:r>
            <a:r>
              <a:rPr lang="en-US" dirty="0"/>
              <a:t> </a:t>
            </a:r>
            <a:r>
              <a:rPr lang="en-US" dirty="0" err="1"/>
              <a:t>anketa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2 </a:t>
            </a:r>
            <a:r>
              <a:rPr lang="en-US" dirty="0" err="1"/>
              <a:t>mēnešos</a:t>
            </a:r>
            <a:r>
              <a:rPr lang="en-US" dirty="0"/>
              <a:t> 58 </a:t>
            </a:r>
            <a:r>
              <a:rPr lang="en-US" dirty="0" err="1"/>
              <a:t>anketas</a:t>
            </a:r>
            <a:endParaRPr lang="en-US" dirty="0"/>
          </a:p>
          <a:p>
            <a:r>
              <a:rPr lang="en-US" dirty="0"/>
              <a:t>l</a:t>
            </a:r>
            <a:r>
              <a:rPr lang="lv-LV" dirty="0" err="1"/>
              <a:t>ielākā</a:t>
            </a:r>
            <a:r>
              <a:rPr lang="lv-LV" dirty="0"/>
              <a:t> daļa no respondentiem ar Latvijas tiesām ir strādājuši vairāk nekā 10 gadus, tātad labi pārzina notiekošo tiesu sistēmā un var sniegt vērtējumu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073436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1399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Tieslietu</a:t>
            </a:r>
            <a:r>
              <a:rPr lang="en-US" dirty="0"/>
              <a:t> </a:t>
            </a:r>
            <a:r>
              <a:rPr lang="en-US" dirty="0" err="1"/>
              <a:t>jomas</a:t>
            </a:r>
            <a:r>
              <a:rPr lang="en-US" dirty="0"/>
              <a:t> </a:t>
            </a:r>
            <a:r>
              <a:rPr lang="en-US" dirty="0" err="1"/>
              <a:t>speciālistu</a:t>
            </a:r>
            <a:r>
              <a:rPr lang="en-US" dirty="0"/>
              <a:t> </a:t>
            </a:r>
            <a:r>
              <a:rPr lang="en-US" dirty="0" err="1"/>
              <a:t>anketēšanas</a:t>
            </a:r>
            <a:r>
              <a:rPr lang="en-US" dirty="0"/>
              <a:t> </a:t>
            </a:r>
            <a:r>
              <a:rPr lang="en-US" dirty="0" err="1"/>
              <a:t>rezultāti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90110141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4260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3039" t="-3224" r="3039" b="3224"/>
          <a:stretch/>
        </p:blipFill>
        <p:spPr>
          <a:xfrm>
            <a:off x="-5549153" y="-1813112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527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Šādi</a:t>
            </a:r>
            <a:r>
              <a:rPr lang="en-US" dirty="0"/>
              <a:t> </a:t>
            </a:r>
            <a:r>
              <a:rPr lang="en-US" dirty="0" err="1"/>
              <a:t>organizēts</a:t>
            </a:r>
            <a:r>
              <a:rPr lang="en-US" dirty="0"/>
              <a:t> </a:t>
            </a:r>
            <a:r>
              <a:rPr lang="en-US" dirty="0" err="1"/>
              <a:t>anketēšanas</a:t>
            </a:r>
            <a:r>
              <a:rPr lang="en-US" dirty="0"/>
              <a:t> process </a:t>
            </a:r>
            <a:r>
              <a:rPr lang="en-US" dirty="0" err="1"/>
              <a:t>ļauj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uzzināt</a:t>
            </a:r>
            <a:r>
              <a:rPr lang="en-US" b="1" dirty="0"/>
              <a:t> </a:t>
            </a:r>
            <a:r>
              <a:rPr lang="en-US" b="1" dirty="0" err="1"/>
              <a:t>ekspertu</a:t>
            </a:r>
            <a:r>
              <a:rPr lang="en-US" b="1" dirty="0"/>
              <a:t> </a:t>
            </a:r>
            <a:r>
              <a:rPr lang="en-US" b="1" dirty="0" err="1"/>
              <a:t>viedokli</a:t>
            </a:r>
            <a:r>
              <a:rPr lang="en-US" b="1" dirty="0"/>
              <a:t> par </a:t>
            </a:r>
            <a:r>
              <a:rPr lang="en-US" b="1" dirty="0" err="1"/>
              <a:t>tiesu</a:t>
            </a:r>
            <a:r>
              <a:rPr lang="en-US" b="1" dirty="0"/>
              <a:t> </a:t>
            </a:r>
            <a:r>
              <a:rPr lang="en-US" b="1" dirty="0" err="1"/>
              <a:t>nolēmumu</a:t>
            </a:r>
            <a:r>
              <a:rPr lang="en-US" b="1" dirty="0"/>
              <a:t> </a:t>
            </a:r>
            <a:r>
              <a:rPr lang="en-US" b="1" dirty="0" err="1"/>
              <a:t>kvalitāti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piemēram</a:t>
            </a:r>
            <a:r>
              <a:rPr lang="en-US" dirty="0"/>
              <a:t>, </a:t>
            </a:r>
            <a:r>
              <a:rPr lang="en-US" dirty="0" err="1"/>
              <a:t>eksperti</a:t>
            </a:r>
            <a:r>
              <a:rPr lang="en-US" dirty="0"/>
              <a:t> </a:t>
            </a:r>
            <a:r>
              <a:rPr lang="en-US" dirty="0" err="1"/>
              <a:t>atzinīgi</a:t>
            </a:r>
            <a:r>
              <a:rPr lang="en-US" dirty="0"/>
              <a:t> </a:t>
            </a:r>
            <a:r>
              <a:rPr lang="en-US" dirty="0" err="1"/>
              <a:t>vērtē</a:t>
            </a:r>
            <a:r>
              <a:rPr lang="en-US" dirty="0"/>
              <a:t>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nolēmumu</a:t>
            </a:r>
            <a:r>
              <a:rPr lang="en-US" dirty="0"/>
              <a:t> </a:t>
            </a:r>
            <a:r>
              <a:rPr lang="en-US" dirty="0" err="1"/>
              <a:t>motivāciju</a:t>
            </a:r>
            <a:r>
              <a:rPr lang="en-US" dirty="0"/>
              <a:t> </a:t>
            </a:r>
            <a:r>
              <a:rPr lang="en-US" dirty="0" err="1"/>
              <a:t>administratīvajās</a:t>
            </a:r>
            <a:r>
              <a:rPr lang="en-US" dirty="0"/>
              <a:t> </a:t>
            </a:r>
            <a:r>
              <a:rPr lang="en-US" dirty="0" err="1"/>
              <a:t>lietās</a:t>
            </a:r>
            <a:r>
              <a:rPr lang="en-US" dirty="0"/>
              <a:t> un </a:t>
            </a:r>
            <a:r>
              <a:rPr lang="en-US" dirty="0" err="1"/>
              <a:t>civillietās</a:t>
            </a:r>
            <a:r>
              <a:rPr lang="en-US" dirty="0"/>
              <a:t>, </a:t>
            </a:r>
            <a:r>
              <a:rPr lang="en-US" dirty="0" err="1"/>
              <a:t>taču</a:t>
            </a:r>
            <a:r>
              <a:rPr lang="en-US" dirty="0"/>
              <a:t> </a:t>
            </a:r>
            <a:r>
              <a:rPr lang="en-US" dirty="0" err="1"/>
              <a:t>norāda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problēmām</a:t>
            </a:r>
            <a:r>
              <a:rPr lang="en-US" dirty="0"/>
              <a:t> </a:t>
            </a:r>
            <a:r>
              <a:rPr lang="en-US" dirty="0" err="1"/>
              <a:t>attiecībā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 </a:t>
            </a:r>
            <a:r>
              <a:rPr lang="en-US" dirty="0" err="1"/>
              <a:t>nolēmumu</a:t>
            </a:r>
            <a:r>
              <a:rPr lang="en-US" dirty="0"/>
              <a:t> </a:t>
            </a:r>
            <a:r>
              <a:rPr lang="en-US" dirty="0" err="1"/>
              <a:t>kvalitāti</a:t>
            </a:r>
            <a:r>
              <a:rPr lang="en-US" dirty="0"/>
              <a:t> </a:t>
            </a:r>
            <a:r>
              <a:rPr lang="en-US" dirty="0" err="1"/>
              <a:t>krimināllietās</a:t>
            </a:r>
            <a:r>
              <a:rPr lang="en-US" dirty="0"/>
              <a:t> un </a:t>
            </a:r>
            <a:r>
              <a:rPr lang="en-US" dirty="0" err="1"/>
              <a:t>administratīvo</a:t>
            </a:r>
            <a:r>
              <a:rPr lang="en-US" dirty="0"/>
              <a:t> </a:t>
            </a:r>
            <a:r>
              <a:rPr lang="en-US" dirty="0" err="1"/>
              <a:t>pārkāpumu</a:t>
            </a:r>
            <a:r>
              <a:rPr lang="en-US" dirty="0"/>
              <a:t> </a:t>
            </a:r>
            <a:r>
              <a:rPr lang="en-US" dirty="0" err="1"/>
              <a:t>lietās</a:t>
            </a:r>
            <a:r>
              <a:rPr lang="en-US" dirty="0"/>
              <a:t>);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uzzināt</a:t>
            </a:r>
            <a:r>
              <a:rPr lang="en-US" b="1" dirty="0"/>
              <a:t> </a:t>
            </a:r>
            <a:r>
              <a:rPr lang="en-US" b="1" dirty="0" err="1"/>
              <a:t>ekspertu</a:t>
            </a:r>
            <a:r>
              <a:rPr lang="en-US" b="1" dirty="0"/>
              <a:t> </a:t>
            </a:r>
            <a:r>
              <a:rPr lang="en-US" b="1" dirty="0" err="1"/>
              <a:t>viedokli</a:t>
            </a:r>
            <a:r>
              <a:rPr lang="en-US" b="1" dirty="0"/>
              <a:t> par </a:t>
            </a:r>
            <a:r>
              <a:rPr lang="en-US" b="1" dirty="0" err="1"/>
              <a:t>vajadzībām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piemēram</a:t>
            </a:r>
            <a:r>
              <a:rPr lang="en-US" dirty="0"/>
              <a:t>, </a:t>
            </a:r>
            <a:r>
              <a:rPr lang="en-US" dirty="0" err="1"/>
              <a:t>uzzināt</a:t>
            </a:r>
            <a:r>
              <a:rPr lang="en-US" dirty="0"/>
              <a:t> par </a:t>
            </a:r>
            <a:r>
              <a:rPr lang="en-US" dirty="0" err="1"/>
              <a:t>kuriem</a:t>
            </a:r>
            <a:r>
              <a:rPr lang="en-US" dirty="0"/>
              <a:t> </a:t>
            </a:r>
            <a:r>
              <a:rPr lang="en-US" dirty="0" err="1"/>
              <a:t>jautājumiem</a:t>
            </a:r>
            <a:r>
              <a:rPr lang="en-US" dirty="0"/>
              <a:t> </a:t>
            </a:r>
            <a:r>
              <a:rPr lang="en-US" dirty="0" err="1"/>
              <a:t>būtu</a:t>
            </a:r>
            <a:r>
              <a:rPr lang="en-US" dirty="0"/>
              <a:t> </a:t>
            </a:r>
            <a:r>
              <a:rPr lang="en-US" dirty="0" err="1"/>
              <a:t>noderīgi</a:t>
            </a:r>
            <a:r>
              <a:rPr lang="en-US" dirty="0"/>
              <a:t> </a:t>
            </a:r>
            <a:r>
              <a:rPr lang="en-US" dirty="0" err="1"/>
              <a:t>apkopot</a:t>
            </a:r>
            <a:r>
              <a:rPr lang="en-US" dirty="0"/>
              <a:t>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/</a:t>
            </a:r>
            <a:r>
              <a:rPr lang="en-US" dirty="0" err="1"/>
              <a:t>judikatūru</a:t>
            </a:r>
            <a:r>
              <a:rPr lang="en-US" dirty="0"/>
              <a:t>).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985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Kopsavelkot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Abas </a:t>
            </a:r>
            <a:r>
              <a:rPr lang="en-US" dirty="0" err="1"/>
              <a:t>anketas</a:t>
            </a:r>
            <a:r>
              <a:rPr lang="en-US" dirty="0"/>
              <a:t> </a:t>
            </a:r>
            <a:r>
              <a:rPr lang="en-US" dirty="0" err="1"/>
              <a:t>vērtīgas</a:t>
            </a:r>
            <a:r>
              <a:rPr lang="en-US" dirty="0"/>
              <a:t>, jo </a:t>
            </a:r>
            <a:r>
              <a:rPr lang="en-US" dirty="0" err="1"/>
              <a:t>mērķtiecīgi</a:t>
            </a:r>
            <a:r>
              <a:rPr lang="en-US" dirty="0"/>
              <a:t> </a:t>
            </a:r>
            <a:r>
              <a:rPr lang="en-US" dirty="0" err="1"/>
              <a:t>tiek</a:t>
            </a:r>
            <a:r>
              <a:rPr lang="en-US" dirty="0"/>
              <a:t> </a:t>
            </a:r>
            <a:r>
              <a:rPr lang="en-US" dirty="0" err="1"/>
              <a:t>uzrunāti</a:t>
            </a:r>
            <a:r>
              <a:rPr lang="en-US" dirty="0"/>
              <a:t> </a:t>
            </a:r>
            <a:r>
              <a:rPr lang="en-US" dirty="0" err="1"/>
              <a:t>adresāti</a:t>
            </a:r>
            <a:r>
              <a:rPr lang="en-US" dirty="0"/>
              <a:t> = </a:t>
            </a:r>
            <a:r>
              <a:rPr lang="en-US" dirty="0" err="1"/>
              <a:t>saņemam</a:t>
            </a:r>
            <a:r>
              <a:rPr lang="en-US" dirty="0"/>
              <a:t> </a:t>
            </a:r>
            <a:r>
              <a:rPr lang="en-US" dirty="0" err="1"/>
              <a:t>jēgpilnu</a:t>
            </a:r>
            <a:r>
              <a:rPr lang="en-US" dirty="0"/>
              <a:t> </a:t>
            </a:r>
            <a:r>
              <a:rPr lang="en-US" dirty="0" err="1"/>
              <a:t>rezultātu</a:t>
            </a:r>
            <a:endParaRPr lang="en-US" dirty="0"/>
          </a:p>
          <a:p>
            <a:r>
              <a:rPr lang="en-US" dirty="0"/>
              <a:t>Abas </a:t>
            </a:r>
            <a:r>
              <a:rPr lang="en-US" dirty="0" err="1"/>
              <a:t>anketas</a:t>
            </a:r>
            <a:r>
              <a:rPr lang="en-US" dirty="0"/>
              <a:t> </a:t>
            </a:r>
            <a:r>
              <a:rPr lang="en-US" dirty="0" err="1"/>
              <a:t>ļauj</a:t>
            </a:r>
            <a:r>
              <a:rPr lang="en-US" dirty="0"/>
              <a:t> </a:t>
            </a:r>
            <a:r>
              <a:rPr lang="en-US" dirty="0" err="1"/>
              <a:t>gan</a:t>
            </a:r>
            <a:r>
              <a:rPr lang="en-US" dirty="0"/>
              <a:t>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priekšsēdētājiem</a:t>
            </a:r>
            <a:r>
              <a:rPr lang="en-US" dirty="0"/>
              <a:t>, </a:t>
            </a:r>
            <a:r>
              <a:rPr lang="en-US" dirty="0" err="1"/>
              <a:t>gan</a:t>
            </a:r>
            <a:r>
              <a:rPr lang="en-US" dirty="0"/>
              <a:t> </a:t>
            </a:r>
            <a:r>
              <a:rPr lang="en-US" dirty="0" err="1"/>
              <a:t>citiem</a:t>
            </a:r>
            <a:r>
              <a:rPr lang="en-US" dirty="0"/>
              <a:t> (TM, TS, TP) “</a:t>
            </a:r>
            <a:r>
              <a:rPr lang="en-US" dirty="0" err="1"/>
              <a:t>nomērīt</a:t>
            </a:r>
            <a:r>
              <a:rPr lang="en-US" dirty="0"/>
              <a:t> </a:t>
            </a:r>
            <a:r>
              <a:rPr lang="en-US" dirty="0" err="1"/>
              <a:t>temperatūru</a:t>
            </a:r>
            <a:r>
              <a:rPr lang="en-US" dirty="0"/>
              <a:t> </a:t>
            </a:r>
            <a:r>
              <a:rPr lang="en-US" dirty="0" err="1"/>
              <a:t>tiesās</a:t>
            </a:r>
            <a:r>
              <a:rPr lang="en-US" dirty="0"/>
              <a:t>”, </a:t>
            </a:r>
            <a:r>
              <a:rPr lang="en-US" dirty="0" err="1"/>
              <a:t>uzzināt</a:t>
            </a:r>
            <a:r>
              <a:rPr lang="en-US" dirty="0"/>
              <a:t> </a:t>
            </a:r>
            <a:r>
              <a:rPr lang="en-US" dirty="0" err="1"/>
              <a:t>vajadzības</a:t>
            </a:r>
            <a:r>
              <a:rPr lang="en-US" dirty="0"/>
              <a:t>, </a:t>
            </a:r>
            <a:r>
              <a:rPr lang="en-US" dirty="0" err="1"/>
              <a:t>saprast</a:t>
            </a:r>
            <a:r>
              <a:rPr lang="en-US" dirty="0"/>
              <a:t> </a:t>
            </a:r>
            <a:r>
              <a:rPr lang="en-US" dirty="0" err="1"/>
              <a:t>izaicinājumus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28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Vajadzīgie</a:t>
            </a:r>
            <a:r>
              <a:rPr lang="en-US" dirty="0"/>
              <a:t> </a:t>
            </a:r>
            <a:r>
              <a:rPr lang="en-US" dirty="0" err="1"/>
              <a:t>nākošie</a:t>
            </a:r>
            <a:r>
              <a:rPr lang="en-US" dirty="0"/>
              <a:t> </a:t>
            </a:r>
            <a:r>
              <a:rPr lang="en-US" dirty="0" err="1"/>
              <a:t>soļi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Turpināt</a:t>
            </a:r>
            <a:r>
              <a:rPr lang="en-US" dirty="0"/>
              <a:t> </a:t>
            </a:r>
            <a:r>
              <a:rPr lang="en-US" dirty="0" err="1"/>
              <a:t>abus</a:t>
            </a:r>
            <a:r>
              <a:rPr lang="en-US" dirty="0"/>
              <a:t> </a:t>
            </a:r>
            <a:r>
              <a:rPr lang="en-US" dirty="0" err="1"/>
              <a:t>anketēšanas</a:t>
            </a:r>
            <a:r>
              <a:rPr lang="en-US" dirty="0"/>
              <a:t> </a:t>
            </a:r>
            <a:r>
              <a:rPr lang="en-US" dirty="0" err="1"/>
              <a:t>procesus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Atsākt</a:t>
            </a:r>
            <a:r>
              <a:rPr lang="en-US" dirty="0"/>
              <a:t> </a:t>
            </a:r>
            <a:r>
              <a:rPr lang="en-US" dirty="0" err="1"/>
              <a:t>klātienes</a:t>
            </a:r>
            <a:r>
              <a:rPr lang="en-US" dirty="0"/>
              <a:t> </a:t>
            </a:r>
            <a:r>
              <a:rPr lang="en-US" dirty="0" err="1"/>
              <a:t>anketēšanu</a:t>
            </a:r>
            <a:r>
              <a:rPr lang="en-US" dirty="0"/>
              <a:t> (</a:t>
            </a:r>
            <a:r>
              <a:rPr lang="en-US" dirty="0" err="1"/>
              <a:t>drukātas</a:t>
            </a:r>
            <a:r>
              <a:rPr lang="en-US" dirty="0"/>
              <a:t> </a:t>
            </a:r>
            <a:r>
              <a:rPr lang="en-US" dirty="0" err="1"/>
              <a:t>anketas</a:t>
            </a:r>
            <a:r>
              <a:rPr lang="en-US" dirty="0"/>
              <a:t>, </a:t>
            </a:r>
            <a:r>
              <a:rPr lang="en-US" dirty="0" err="1"/>
              <a:t>slēgtas</a:t>
            </a:r>
            <a:r>
              <a:rPr lang="en-US" dirty="0"/>
              <a:t> </a:t>
            </a:r>
            <a:r>
              <a:rPr lang="en-US" dirty="0" err="1"/>
              <a:t>urnas</a:t>
            </a:r>
            <a:r>
              <a:rPr lang="en-US" dirty="0"/>
              <a:t> </a:t>
            </a:r>
            <a:r>
              <a:rPr lang="en-US" dirty="0" err="1"/>
              <a:t>savākšanai</a:t>
            </a:r>
            <a:r>
              <a:rPr lang="en-US" dirty="0"/>
              <a:t>, TA </a:t>
            </a:r>
            <a:r>
              <a:rPr lang="en-US" dirty="0" err="1"/>
              <a:t>apkopo</a:t>
            </a:r>
            <a:r>
              <a:rPr lang="en-US" dirty="0"/>
              <a:t> </a:t>
            </a:r>
            <a:r>
              <a:rPr lang="en-US" dirty="0" err="1"/>
              <a:t>rezultātus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Turpināt</a:t>
            </a:r>
            <a:r>
              <a:rPr lang="en-US" dirty="0"/>
              <a:t> </a:t>
            </a:r>
            <a:r>
              <a:rPr lang="en-US" dirty="0" err="1"/>
              <a:t>ekspertu</a:t>
            </a:r>
            <a:r>
              <a:rPr lang="en-US" dirty="0"/>
              <a:t> </a:t>
            </a:r>
            <a:r>
              <a:rPr lang="en-US" dirty="0" err="1"/>
              <a:t>anketēšanu</a:t>
            </a:r>
            <a:r>
              <a:rPr lang="en-US" dirty="0"/>
              <a:t> – </a:t>
            </a:r>
            <a:r>
              <a:rPr lang="en-US" dirty="0" err="1"/>
              <a:t>decembris</a:t>
            </a:r>
            <a:r>
              <a:rPr lang="en-US" dirty="0"/>
              <a:t>, </a:t>
            </a:r>
            <a:r>
              <a:rPr lang="en-US" dirty="0" err="1"/>
              <a:t>janvāris</a:t>
            </a:r>
            <a:r>
              <a:rPr lang="en-US" dirty="0"/>
              <a:t> (+/- gads </a:t>
            </a:r>
            <a:r>
              <a:rPr lang="en-US" dirty="0" err="1"/>
              <a:t>kopš</a:t>
            </a:r>
            <a:r>
              <a:rPr lang="en-US" dirty="0"/>
              <a:t> </a:t>
            </a:r>
            <a:r>
              <a:rPr lang="en-US" dirty="0" err="1"/>
              <a:t>iepriekšējiem</a:t>
            </a:r>
            <a:r>
              <a:rPr lang="en-US" dirty="0"/>
              <a:t> </a:t>
            </a:r>
            <a:r>
              <a:rPr lang="en-US" dirty="0" err="1"/>
              <a:t>rezultātiem</a:t>
            </a:r>
            <a:r>
              <a:rPr lang="en-US" dirty="0"/>
              <a:t>)</a:t>
            </a:r>
          </a:p>
          <a:p>
            <a:r>
              <a:rPr lang="en-US" dirty="0" err="1"/>
              <a:t>Saglabāt</a:t>
            </a:r>
            <a:r>
              <a:rPr lang="en-US" dirty="0"/>
              <a:t> </a:t>
            </a:r>
            <a:r>
              <a:rPr lang="en-US" dirty="0" err="1"/>
              <a:t>anketas</a:t>
            </a:r>
            <a:r>
              <a:rPr lang="en-US" dirty="0"/>
              <a:t> +/- </a:t>
            </a:r>
            <a:r>
              <a:rPr lang="en-US" dirty="0" err="1"/>
              <a:t>nemainīgas</a:t>
            </a:r>
            <a:r>
              <a:rPr lang="en-US" dirty="0"/>
              <a:t>, </a:t>
            </a:r>
            <a:r>
              <a:rPr lang="en-US" dirty="0" err="1"/>
              <a:t>lai</a:t>
            </a:r>
            <a:r>
              <a:rPr lang="en-US" dirty="0"/>
              <a:t> </a:t>
            </a:r>
            <a:r>
              <a:rPr lang="en-US" dirty="0" err="1"/>
              <a:t>redz</a:t>
            </a:r>
            <a:r>
              <a:rPr lang="en-US" dirty="0"/>
              <a:t> tendencies (</a:t>
            </a:r>
            <a:r>
              <a:rPr lang="en-US" dirty="0" err="1"/>
              <a:t>vismaz</a:t>
            </a:r>
            <a:r>
              <a:rPr lang="en-US" dirty="0"/>
              <a:t> 3 </a:t>
            </a:r>
            <a:r>
              <a:rPr lang="en-US" dirty="0" err="1"/>
              <a:t>gadus</a:t>
            </a:r>
            <a:r>
              <a:rPr lang="en-US" dirty="0"/>
              <a:t>)</a:t>
            </a:r>
          </a:p>
          <a:p>
            <a:r>
              <a:rPr lang="en-US" dirty="0" err="1"/>
              <a:t>Turpināt</a:t>
            </a:r>
            <a:r>
              <a:rPr lang="en-US" dirty="0"/>
              <a:t> </a:t>
            </a:r>
            <a:r>
              <a:rPr lang="en-US" dirty="0" err="1"/>
              <a:t>darbu</a:t>
            </a:r>
            <a:r>
              <a:rPr lang="en-US" dirty="0"/>
              <a:t> </a:t>
            </a:r>
            <a:r>
              <a:rPr lang="en-US" dirty="0" err="1"/>
              <a:t>komandā</a:t>
            </a:r>
            <a:r>
              <a:rPr lang="en-US" dirty="0"/>
              <a:t> – </a:t>
            </a:r>
            <a:r>
              <a:rPr lang="en-US" dirty="0" err="1"/>
              <a:t>izvērtēt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/</a:t>
            </a:r>
            <a:r>
              <a:rPr lang="en-US" dirty="0" err="1"/>
              <a:t>kur</a:t>
            </a:r>
            <a:r>
              <a:rPr lang="en-US" dirty="0"/>
              <a:t>/</a:t>
            </a:r>
            <a:r>
              <a:rPr lang="en-US" dirty="0" err="1"/>
              <a:t>kā</a:t>
            </a:r>
            <a:r>
              <a:rPr lang="en-US" dirty="0"/>
              <a:t> </a:t>
            </a:r>
            <a:r>
              <a:rPr lang="en-US" dirty="0" err="1"/>
              <a:t>anketēšana</a:t>
            </a:r>
            <a:r>
              <a:rPr lang="en-US" dirty="0"/>
              <a:t> </a:t>
            </a:r>
            <a:r>
              <a:rPr lang="en-US" dirty="0" err="1"/>
              <a:t>veicama</a:t>
            </a:r>
            <a:r>
              <a:rPr lang="en-US" dirty="0"/>
              <a:t>, </a:t>
            </a:r>
            <a:r>
              <a:rPr lang="en-US" dirty="0" err="1"/>
              <a:t>izanalizēt</a:t>
            </a:r>
            <a:r>
              <a:rPr lang="en-US" dirty="0"/>
              <a:t> </a:t>
            </a:r>
            <a:r>
              <a:rPr lang="en-US" dirty="0" err="1"/>
              <a:t>rezultātus</a:t>
            </a:r>
            <a:r>
              <a:rPr lang="en-US" dirty="0"/>
              <a:t>, </a:t>
            </a:r>
            <a:r>
              <a:rPr lang="en-US" dirty="0" err="1"/>
              <a:t>utt</a:t>
            </a:r>
            <a:r>
              <a:rPr lang="en-US" dirty="0"/>
              <a:t>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90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V_krasai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18021" y="450326"/>
            <a:ext cx="3038078" cy="72494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129858" y="2391917"/>
            <a:ext cx="428974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solidFill>
                  <a:srgbClr val="1E207E"/>
                </a:solidFill>
                <a:hlinkClick r:id="rId3"/>
              </a:rPr>
              <a:t>Agnese </a:t>
            </a:r>
            <a:r>
              <a:rPr lang="en-US" sz="2300" dirty="0" err="1">
                <a:solidFill>
                  <a:srgbClr val="1E207E"/>
                </a:solidFill>
                <a:hlinkClick r:id="rId3"/>
              </a:rPr>
              <a:t>Frīdenberga</a:t>
            </a:r>
            <a:endParaRPr lang="en-US" sz="2300" dirty="0">
              <a:solidFill>
                <a:srgbClr val="1E207E"/>
              </a:solidFill>
              <a:hlinkClick r:id="rId3"/>
            </a:endParaRPr>
          </a:p>
          <a:p>
            <a:r>
              <a:rPr lang="lv-LV" sz="2300" dirty="0">
                <a:solidFill>
                  <a:srgbClr val="1E207E"/>
                </a:solidFill>
                <a:hlinkClick r:id="rId3"/>
              </a:rPr>
              <a:t>www.providus.lv</a:t>
            </a:r>
            <a:endParaRPr lang="lv-LV" sz="2300" dirty="0">
              <a:solidFill>
                <a:srgbClr val="1E207E"/>
              </a:solidFill>
            </a:endParaRPr>
          </a:p>
        </p:txBody>
      </p:sp>
      <p:pic>
        <p:nvPicPr>
          <p:cNvPr id="13" name="Picture 12" descr="faceboo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19537" y="3501008"/>
            <a:ext cx="1082087" cy="720080"/>
          </a:xfrm>
          <a:prstGeom prst="rect">
            <a:avLst/>
          </a:prstGeom>
        </p:spPr>
      </p:pic>
      <p:pic>
        <p:nvPicPr>
          <p:cNvPr id="14" name="Picture 13" descr="twitt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99656" y="3491322"/>
            <a:ext cx="720080" cy="72976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063552" y="4356394"/>
            <a:ext cx="288032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lv-LV" sz="1600" dirty="0" err="1">
                <a:solidFill>
                  <a:schemeClr val="tx2"/>
                </a:solidFill>
                <a:hlinkClick r:id="rId6"/>
              </a:rPr>
              <a:t>www.twitter.com</a:t>
            </a:r>
            <a:r>
              <a:rPr lang="lv-LV" sz="1600" dirty="0">
                <a:solidFill>
                  <a:schemeClr val="tx2"/>
                </a:solidFill>
                <a:hlinkClick r:id="rId6"/>
              </a:rPr>
              <a:t>/</a:t>
            </a:r>
            <a:r>
              <a:rPr lang="lv-LV" sz="1600" dirty="0" err="1">
                <a:solidFill>
                  <a:schemeClr val="tx2"/>
                </a:solidFill>
                <a:hlinkClick r:id="rId6"/>
              </a:rPr>
              <a:t>providuslv</a:t>
            </a:r>
            <a:r>
              <a:rPr lang="lv-LV" sz="1600" dirty="0">
                <a:solidFill>
                  <a:schemeClr val="tx2"/>
                </a:solidFill>
              </a:rPr>
              <a:t> </a:t>
            </a:r>
          </a:p>
          <a:p>
            <a:r>
              <a:rPr lang="lv-LV" sz="1600" dirty="0" err="1">
                <a:solidFill>
                  <a:schemeClr val="tx2"/>
                </a:solidFill>
                <a:hlinkClick r:id="rId7"/>
              </a:rPr>
              <a:t>www.facebook.com</a:t>
            </a:r>
            <a:r>
              <a:rPr lang="lv-LV" sz="1600" dirty="0">
                <a:solidFill>
                  <a:schemeClr val="tx2"/>
                </a:solidFill>
                <a:hlinkClick r:id="rId7"/>
              </a:rPr>
              <a:t>/</a:t>
            </a:r>
            <a:r>
              <a:rPr lang="lv-LV" sz="1600" dirty="0" err="1">
                <a:solidFill>
                  <a:schemeClr val="tx2"/>
                </a:solidFill>
                <a:hlinkClick r:id="rId7"/>
              </a:rPr>
              <a:t>providuslv</a:t>
            </a:r>
            <a:r>
              <a:rPr lang="lv-LV" sz="1600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16" name="Picture 15" descr="emai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72065" y="3495278"/>
            <a:ext cx="703527" cy="725810"/>
          </a:xfrm>
          <a:prstGeom prst="rect">
            <a:avLst/>
          </a:prstGeom>
        </p:spPr>
      </p:pic>
      <p:pic>
        <p:nvPicPr>
          <p:cNvPr id="17" name="Picture 16" descr="phone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608168" y="3537570"/>
            <a:ext cx="683518" cy="68351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225866" y="4408783"/>
            <a:ext cx="295232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tx2"/>
                </a:solidFill>
                <a:hlinkClick r:id="rId10"/>
              </a:rPr>
              <a:t>agnese.fridenberga</a:t>
            </a:r>
            <a:r>
              <a:rPr lang="lv-LV" sz="1600" dirty="0">
                <a:solidFill>
                  <a:schemeClr val="tx2"/>
                </a:solidFill>
                <a:hlinkClick r:id="rId10"/>
              </a:rPr>
              <a:t>@providus.lv</a:t>
            </a:r>
            <a:endParaRPr lang="lv-LV" sz="1600" dirty="0">
              <a:solidFill>
                <a:schemeClr val="tx2"/>
              </a:solidFill>
            </a:endParaRPr>
          </a:p>
          <a:p>
            <a:r>
              <a:rPr lang="lv-LV" sz="1600" dirty="0" err="1">
                <a:solidFill>
                  <a:schemeClr val="tx2"/>
                </a:solidFill>
                <a:hlinkClick r:id="rId11"/>
              </a:rPr>
              <a:t>providus@providus.lv</a:t>
            </a:r>
            <a:endParaRPr lang="lv-LV" sz="1600" dirty="0">
              <a:solidFill>
                <a:schemeClr val="tx2"/>
              </a:solidFill>
            </a:endParaRPr>
          </a:p>
          <a:p>
            <a:r>
              <a:rPr lang="lv-LV" sz="1600" dirty="0"/>
              <a:t>+37167039251</a:t>
            </a:r>
            <a:endParaRPr lang="lv-LV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45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Vajadzība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Vērtējumu</a:t>
            </a:r>
            <a:r>
              <a:rPr lang="en-US" dirty="0"/>
              <a:t> par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darbu</a:t>
            </a:r>
            <a:r>
              <a:rPr lang="en-US" dirty="0"/>
              <a:t> </a:t>
            </a:r>
            <a:r>
              <a:rPr lang="en-US" dirty="0" err="1"/>
              <a:t>iegūstam</a:t>
            </a:r>
            <a:r>
              <a:rPr lang="en-US" dirty="0"/>
              <a:t> no SKDS </a:t>
            </a:r>
            <a:r>
              <a:rPr lang="en-US" dirty="0" err="1"/>
              <a:t>aptaujām</a:t>
            </a:r>
            <a:endParaRPr lang="en-US" dirty="0"/>
          </a:p>
          <a:p>
            <a:r>
              <a:rPr lang="en-US" dirty="0" err="1"/>
              <a:t>Tātad</a:t>
            </a:r>
            <a:r>
              <a:rPr lang="en-US" dirty="0"/>
              <a:t> </a:t>
            </a:r>
            <a:r>
              <a:rPr lang="en-US" dirty="0" err="1"/>
              <a:t>tiek</a:t>
            </a:r>
            <a:r>
              <a:rPr lang="en-US" dirty="0"/>
              <a:t> </a:t>
            </a:r>
            <a:r>
              <a:rPr lang="en-US" dirty="0" err="1"/>
              <a:t>aptautājs</a:t>
            </a:r>
            <a:r>
              <a:rPr lang="en-US" dirty="0"/>
              <a:t> SKDS respondents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lielu</a:t>
            </a:r>
            <a:r>
              <a:rPr lang="en-US" dirty="0"/>
              <a:t> </a:t>
            </a:r>
            <a:r>
              <a:rPr lang="en-US" dirty="0" err="1"/>
              <a:t>varbūtību</a:t>
            </a:r>
            <a:r>
              <a:rPr lang="en-US" dirty="0"/>
              <a:t>, </a:t>
            </a:r>
            <a:r>
              <a:rPr lang="en-US" dirty="0" err="1"/>
              <a:t>ka</a:t>
            </a:r>
            <a:r>
              <a:rPr lang="en-US" dirty="0"/>
              <a:t> persona NAV </a:t>
            </a:r>
            <a:r>
              <a:rPr lang="en-US" dirty="0" err="1"/>
              <a:t>saskārusies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tiesas</a:t>
            </a:r>
            <a:r>
              <a:rPr lang="en-US" dirty="0"/>
              <a:t> </a:t>
            </a:r>
            <a:r>
              <a:rPr lang="en-US" dirty="0" err="1"/>
              <a:t>darbu</a:t>
            </a:r>
            <a:endParaRPr lang="en-US" dirty="0"/>
          </a:p>
          <a:p>
            <a:r>
              <a:rPr lang="en-US" dirty="0"/>
              <a:t>Tiesas.lv </a:t>
            </a:r>
            <a:r>
              <a:rPr lang="en-US" dirty="0" err="1"/>
              <a:t>ir</a:t>
            </a:r>
            <a:r>
              <a:rPr lang="en-US" dirty="0"/>
              <a:t> online </a:t>
            </a:r>
            <a:r>
              <a:rPr lang="en-US" dirty="0" err="1"/>
              <a:t>aptauja</a:t>
            </a:r>
            <a:r>
              <a:rPr lang="en-US" dirty="0"/>
              <a:t>, </a:t>
            </a:r>
            <a:r>
              <a:rPr lang="en-US" dirty="0" err="1"/>
              <a:t>kura</a:t>
            </a:r>
            <a:r>
              <a:rPr lang="en-US" dirty="0"/>
              <a:t> </a:t>
            </a:r>
            <a:r>
              <a:rPr lang="en-US" dirty="0" err="1"/>
              <a:t>pieejama</a:t>
            </a:r>
            <a:r>
              <a:rPr lang="en-US" dirty="0"/>
              <a:t> </a:t>
            </a:r>
            <a:r>
              <a:rPr lang="en-US" dirty="0" err="1"/>
              <a:t>ikvienam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u="sng" dirty="0"/>
              <a:t>= </a:t>
            </a:r>
            <a:r>
              <a:rPr lang="en-US" b="1" u="sng" dirty="0" err="1"/>
              <a:t>nav</a:t>
            </a:r>
            <a:r>
              <a:rPr lang="en-US" b="1" u="sng" dirty="0"/>
              <a:t> </a:t>
            </a:r>
            <a:r>
              <a:rPr lang="en-US" b="1" u="sng" dirty="0" err="1"/>
              <a:t>objektīva</a:t>
            </a:r>
            <a:r>
              <a:rPr lang="en-US" b="1" u="sng" dirty="0"/>
              <a:t> un </a:t>
            </a:r>
            <a:r>
              <a:rPr lang="en-US" b="1" u="sng" dirty="0" err="1"/>
              <a:t>jēgpilna</a:t>
            </a:r>
            <a:r>
              <a:rPr lang="en-US" b="1" u="sng" dirty="0"/>
              <a:t> </a:t>
            </a:r>
            <a:r>
              <a:rPr lang="en-US" b="1" u="sng" dirty="0" err="1"/>
              <a:t>novērtējuma</a:t>
            </a:r>
            <a:r>
              <a:rPr lang="en-US" b="1" u="sng" dirty="0"/>
              <a:t> par </a:t>
            </a:r>
            <a:r>
              <a:rPr lang="en-US" b="1" u="sng" dirty="0" err="1"/>
              <a:t>tiesu</a:t>
            </a:r>
            <a:r>
              <a:rPr lang="en-US" b="1" u="sng" dirty="0"/>
              <a:t> </a:t>
            </a:r>
            <a:r>
              <a:rPr lang="en-US" b="1" u="sng" dirty="0" err="1"/>
              <a:t>darbu</a:t>
            </a:r>
            <a:r>
              <a:rPr lang="en-US" b="1" u="sng" dirty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91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Komanda</a:t>
            </a:r>
            <a:r>
              <a:rPr lang="en-US" dirty="0"/>
              <a:t>/process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PROVIDUS </a:t>
            </a:r>
            <a:r>
              <a:rPr lang="en-US" dirty="0" err="1"/>
              <a:t>uzrunāja</a:t>
            </a:r>
            <a:r>
              <a:rPr lang="en-US" dirty="0"/>
              <a:t> TA, TM, </a:t>
            </a:r>
            <a:r>
              <a:rPr lang="en-US" dirty="0" err="1"/>
              <a:t>Ģenerālprokuratūru</a:t>
            </a:r>
            <a:r>
              <a:rPr lang="en-US" dirty="0"/>
              <a:t>, </a:t>
            </a:r>
            <a:r>
              <a:rPr lang="en-US" dirty="0" err="1"/>
              <a:t>Zvērinātu</a:t>
            </a:r>
            <a:r>
              <a:rPr lang="en-US" dirty="0"/>
              <a:t> </a:t>
            </a:r>
            <a:r>
              <a:rPr lang="en-US" dirty="0" err="1"/>
              <a:t>advokātu</a:t>
            </a:r>
            <a:r>
              <a:rPr lang="en-US" dirty="0"/>
              <a:t> </a:t>
            </a:r>
            <a:r>
              <a:rPr lang="en-US" dirty="0" err="1"/>
              <a:t>padomi</a:t>
            </a:r>
            <a:r>
              <a:rPr lang="en-US" dirty="0"/>
              <a:t>, </a:t>
            </a:r>
            <a:r>
              <a:rPr lang="en-US" dirty="0" err="1"/>
              <a:t>notārus</a:t>
            </a:r>
            <a:r>
              <a:rPr lang="en-US" dirty="0"/>
              <a:t>, </a:t>
            </a:r>
            <a:r>
              <a:rPr lang="en-US" dirty="0" err="1"/>
              <a:t>tiesnešus</a:t>
            </a:r>
            <a:endParaRPr lang="en-US" dirty="0"/>
          </a:p>
          <a:p>
            <a:r>
              <a:rPr lang="en-US" dirty="0" err="1"/>
              <a:t>Izveidojām</a:t>
            </a:r>
            <a:r>
              <a:rPr lang="en-US" dirty="0"/>
              <a:t> </a:t>
            </a:r>
            <a:r>
              <a:rPr lang="en-US" dirty="0" err="1"/>
              <a:t>darba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un </a:t>
            </a:r>
            <a:r>
              <a:rPr lang="en-US" dirty="0" err="1"/>
              <a:t>izstrādājām</a:t>
            </a:r>
            <a:r>
              <a:rPr lang="en-US" dirty="0"/>
              <a:t> 2 </a:t>
            </a:r>
            <a:r>
              <a:rPr lang="en-US" dirty="0" err="1"/>
              <a:t>anketas</a:t>
            </a:r>
            <a:r>
              <a:rPr lang="en-US" dirty="0"/>
              <a:t>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darba</a:t>
            </a:r>
            <a:r>
              <a:rPr lang="en-US" dirty="0"/>
              <a:t> </a:t>
            </a:r>
            <a:r>
              <a:rPr lang="en-US" dirty="0" err="1"/>
              <a:t>novērtējumam</a:t>
            </a:r>
            <a:endParaRPr lang="en-US" dirty="0"/>
          </a:p>
          <a:p>
            <a:r>
              <a:rPr lang="en-US" b="1" dirty="0" err="1"/>
              <a:t>Anketu</a:t>
            </a:r>
            <a:r>
              <a:rPr lang="en-US" b="1" dirty="0"/>
              <a:t> </a:t>
            </a:r>
            <a:r>
              <a:rPr lang="en-US" b="1" dirty="0" err="1"/>
              <a:t>mērķis</a:t>
            </a:r>
            <a:r>
              <a:rPr lang="en-US" b="1" dirty="0"/>
              <a:t> – </a:t>
            </a:r>
            <a:r>
              <a:rPr lang="lv-LV" b="1" dirty="0"/>
              <a:t>mērķtiecīgi </a:t>
            </a:r>
            <a:r>
              <a:rPr lang="lv-LV" b="1" dirty="0" err="1"/>
              <a:t>sasnie</a:t>
            </a:r>
            <a:r>
              <a:rPr lang="en-US" b="1" dirty="0" err="1"/>
              <a:t>gt</a:t>
            </a:r>
            <a:r>
              <a:rPr lang="lv-LV" b="1" dirty="0"/>
              <a:t> auditoriju un </a:t>
            </a:r>
            <a:r>
              <a:rPr lang="en-US" b="1" dirty="0" err="1"/>
              <a:t>iegūt</a:t>
            </a:r>
            <a:r>
              <a:rPr lang="lv-LV" b="1" dirty="0"/>
              <a:t> izvērstu un pamatotu redzējumu par tiesu darba novērtējumu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8617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Anketas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Anketa</a:t>
            </a:r>
            <a:r>
              <a:rPr lang="en-US" b="1" dirty="0"/>
              <a:t> </a:t>
            </a:r>
            <a:r>
              <a:rPr lang="en-US" b="1" dirty="0" err="1"/>
              <a:t>tiesu</a:t>
            </a:r>
            <a:r>
              <a:rPr lang="en-US" b="1" dirty="0"/>
              <a:t> </a:t>
            </a:r>
            <a:r>
              <a:rPr lang="en-US" b="1" dirty="0" err="1"/>
              <a:t>apmeklētājiem</a:t>
            </a:r>
            <a:endParaRPr lang="en-US" b="1" dirty="0"/>
          </a:p>
          <a:p>
            <a:r>
              <a:rPr lang="en-US" dirty="0"/>
              <a:t>M</a:t>
            </a:r>
            <a:r>
              <a:rPr lang="lv-LV" dirty="0" err="1"/>
              <a:t>ērķis</a:t>
            </a:r>
            <a:r>
              <a:rPr lang="lv-LV" dirty="0"/>
              <a:t> </a:t>
            </a:r>
            <a:r>
              <a:rPr lang="en-US" dirty="0"/>
              <a:t>- </a:t>
            </a:r>
            <a:r>
              <a:rPr lang="lv-LV" dirty="0"/>
              <a:t>novērtēt kā tiesā jūtas tiesas apmeklētājs </a:t>
            </a:r>
            <a:endParaRPr lang="en-US" dirty="0"/>
          </a:p>
          <a:p>
            <a:r>
              <a:rPr lang="en-US" dirty="0" err="1"/>
              <a:t>Auditorija</a:t>
            </a:r>
            <a:r>
              <a:rPr lang="en-US" dirty="0"/>
              <a:t> – </a:t>
            </a:r>
            <a:r>
              <a:rPr lang="en-US" dirty="0" err="1"/>
              <a:t>personas,kurām</a:t>
            </a:r>
            <a:r>
              <a:rPr lang="en-US" dirty="0"/>
              <a:t> </a:t>
            </a:r>
            <a:r>
              <a:rPr lang="en-US" dirty="0" err="1"/>
              <a:t>aktīvs</a:t>
            </a:r>
            <a:r>
              <a:rPr lang="en-US" dirty="0"/>
              <a:t> </a:t>
            </a:r>
            <a:r>
              <a:rPr lang="en-US" dirty="0" err="1"/>
              <a:t>tiesvedības</a:t>
            </a:r>
            <a:r>
              <a:rPr lang="en-US" dirty="0"/>
              <a:t> process </a:t>
            </a:r>
          </a:p>
          <a:p>
            <a:r>
              <a:rPr lang="en-US" dirty="0" err="1"/>
              <a:t>Veids</a:t>
            </a:r>
            <a:r>
              <a:rPr lang="en-US" dirty="0"/>
              <a:t> – </a:t>
            </a:r>
            <a:r>
              <a:rPr lang="en-US" dirty="0" err="1"/>
              <a:t>papīra</a:t>
            </a:r>
            <a:r>
              <a:rPr lang="en-US" dirty="0"/>
              <a:t> </a:t>
            </a:r>
            <a:r>
              <a:rPr lang="en-US" dirty="0" err="1"/>
              <a:t>anketa</a:t>
            </a:r>
            <a:r>
              <a:rPr lang="en-US" dirty="0"/>
              <a:t> </a:t>
            </a:r>
            <a:r>
              <a:rPr lang="en-US" dirty="0" err="1"/>
              <a:t>uzreiz</a:t>
            </a:r>
            <a:r>
              <a:rPr lang="en-US" dirty="0"/>
              <a:t> </a:t>
            </a:r>
            <a:r>
              <a:rPr lang="en-US" dirty="0" err="1"/>
              <a:t>pēc</a:t>
            </a:r>
            <a:r>
              <a:rPr lang="en-US" dirty="0"/>
              <a:t> </a:t>
            </a:r>
            <a:r>
              <a:rPr lang="en-US" dirty="0" err="1"/>
              <a:t>tiesas</a:t>
            </a:r>
            <a:r>
              <a:rPr lang="en-US" dirty="0"/>
              <a:t> </a:t>
            </a:r>
            <a:r>
              <a:rPr lang="en-US" dirty="0" err="1"/>
              <a:t>sēdes</a:t>
            </a:r>
            <a:r>
              <a:rPr lang="en-US" dirty="0"/>
              <a:t> + </a:t>
            </a:r>
            <a:r>
              <a:rPr lang="en-US" dirty="0" err="1"/>
              <a:t>slēgta</a:t>
            </a:r>
            <a:r>
              <a:rPr lang="en-US" dirty="0"/>
              <a:t> </a:t>
            </a:r>
            <a:r>
              <a:rPr lang="en-US" dirty="0" err="1"/>
              <a:t>kaste</a:t>
            </a:r>
            <a:r>
              <a:rPr lang="en-US" dirty="0"/>
              <a:t> </a:t>
            </a:r>
            <a:r>
              <a:rPr lang="en-US" dirty="0" err="1"/>
              <a:t>ievietošanai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2160" y="1825625"/>
            <a:ext cx="550164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Anketa</a:t>
            </a:r>
            <a:r>
              <a:rPr lang="en-US" b="1" dirty="0"/>
              <a:t> </a:t>
            </a:r>
            <a:r>
              <a:rPr lang="en-US" b="1" dirty="0" err="1"/>
              <a:t>tieslietu</a:t>
            </a:r>
            <a:r>
              <a:rPr lang="en-US" b="1" dirty="0"/>
              <a:t> </a:t>
            </a:r>
            <a:r>
              <a:rPr lang="en-US" b="1" dirty="0" err="1"/>
              <a:t>jomas</a:t>
            </a:r>
            <a:r>
              <a:rPr lang="en-US" b="1" dirty="0"/>
              <a:t> </a:t>
            </a:r>
            <a:r>
              <a:rPr lang="en-US" b="1" dirty="0" err="1"/>
              <a:t>speciālistiem</a:t>
            </a:r>
            <a:endParaRPr lang="en-US" b="1" dirty="0"/>
          </a:p>
          <a:p>
            <a:r>
              <a:rPr lang="en-US" dirty="0" err="1"/>
              <a:t>Mērķis</a:t>
            </a:r>
            <a:r>
              <a:rPr lang="en-US" dirty="0"/>
              <a:t> -</a:t>
            </a:r>
            <a:r>
              <a:rPr lang="en-US" b="1" dirty="0"/>
              <a:t> </a:t>
            </a:r>
            <a:r>
              <a:rPr lang="en-US" dirty="0" err="1"/>
              <a:t>noskaidrotu</a:t>
            </a:r>
            <a:r>
              <a:rPr lang="en-US" dirty="0"/>
              <a:t>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ekspertu</a:t>
            </a:r>
            <a:r>
              <a:rPr lang="en-US" dirty="0"/>
              <a:t> </a:t>
            </a:r>
            <a:r>
              <a:rPr lang="en-US" dirty="0" err="1"/>
              <a:t>viedokli</a:t>
            </a:r>
            <a:r>
              <a:rPr lang="en-US" dirty="0"/>
              <a:t> par </a:t>
            </a:r>
            <a:r>
              <a:rPr lang="en-US" dirty="0" err="1"/>
              <a:t>aktualitātēm</a:t>
            </a:r>
            <a:r>
              <a:rPr lang="en-US" dirty="0"/>
              <a:t> un </a:t>
            </a:r>
            <a:r>
              <a:rPr lang="en-US" dirty="0" err="1"/>
              <a:t>vajadzībām</a:t>
            </a:r>
            <a:endParaRPr lang="en-US" dirty="0"/>
          </a:p>
          <a:p>
            <a:r>
              <a:rPr lang="en-US" dirty="0" err="1"/>
              <a:t>Auditorija</a:t>
            </a:r>
            <a:r>
              <a:rPr lang="en-US" dirty="0"/>
              <a:t> - </a:t>
            </a:r>
            <a:r>
              <a:rPr lang="en-US" dirty="0" err="1"/>
              <a:t>advokāti</a:t>
            </a:r>
            <a:r>
              <a:rPr lang="en-US" dirty="0"/>
              <a:t>, </a:t>
            </a:r>
            <a:r>
              <a:rPr lang="en-US" dirty="0" err="1"/>
              <a:t>juristi</a:t>
            </a:r>
            <a:r>
              <a:rPr lang="en-US" dirty="0"/>
              <a:t>, </a:t>
            </a:r>
            <a:r>
              <a:rPr lang="en-US" dirty="0" err="1"/>
              <a:t>prokurori</a:t>
            </a:r>
            <a:r>
              <a:rPr lang="en-US" dirty="0"/>
              <a:t> </a:t>
            </a:r>
          </a:p>
          <a:p>
            <a:r>
              <a:rPr lang="en-US" dirty="0" err="1"/>
              <a:t>Veids</a:t>
            </a:r>
            <a:r>
              <a:rPr lang="en-US" dirty="0"/>
              <a:t> – online </a:t>
            </a:r>
            <a:r>
              <a:rPr lang="en-US" dirty="0" err="1"/>
              <a:t>anketa</a:t>
            </a:r>
            <a:r>
              <a:rPr lang="en-US" dirty="0"/>
              <a:t>, </a:t>
            </a:r>
            <a:r>
              <a:rPr lang="en-US" dirty="0" err="1"/>
              <a:t>tiek</a:t>
            </a:r>
            <a:r>
              <a:rPr lang="en-US" dirty="0"/>
              <a:t> </a:t>
            </a:r>
            <a:r>
              <a:rPr lang="en-US" dirty="0" err="1"/>
              <a:t>nosūtīta</a:t>
            </a:r>
            <a:r>
              <a:rPr lang="en-US" dirty="0"/>
              <a:t> </a:t>
            </a:r>
            <a:r>
              <a:rPr lang="en-US" dirty="0" err="1"/>
              <a:t>izmantojot</a:t>
            </a:r>
            <a:r>
              <a:rPr lang="en-US" dirty="0"/>
              <a:t> manas.tiesas.lv</a:t>
            </a:r>
          </a:p>
        </p:txBody>
      </p:sp>
    </p:spTree>
    <p:extLst>
      <p:ext uri="{BB962C8B-B14F-4D97-AF65-F5344CB8AC3E}">
        <p14:creationId xmlns:p14="http://schemas.microsoft.com/office/powerpoint/2010/main" val="368051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apmeklētāju</a:t>
            </a:r>
            <a:r>
              <a:rPr lang="en-US" dirty="0"/>
              <a:t> </a:t>
            </a:r>
            <a:r>
              <a:rPr lang="en-US" dirty="0" err="1"/>
              <a:t>anketēšanas</a:t>
            </a:r>
            <a:r>
              <a:rPr lang="en-US" dirty="0"/>
              <a:t>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2 </a:t>
            </a:r>
            <a:r>
              <a:rPr lang="en-US" b="1" dirty="0" err="1"/>
              <a:t>pilotprojekti</a:t>
            </a:r>
            <a:r>
              <a:rPr lang="en-US" b="1" dirty="0"/>
              <a:t>: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 err="1"/>
              <a:t>Papīra</a:t>
            </a:r>
            <a:r>
              <a:rPr lang="en-US" dirty="0"/>
              <a:t> </a:t>
            </a:r>
            <a:r>
              <a:rPr lang="en-US" dirty="0" err="1"/>
              <a:t>anketas</a:t>
            </a:r>
            <a:r>
              <a:rPr lang="en-US" dirty="0"/>
              <a:t> </a:t>
            </a:r>
            <a:r>
              <a:rPr lang="en-US" dirty="0" err="1"/>
              <a:t>Rīgas</a:t>
            </a:r>
            <a:r>
              <a:rPr lang="en-US" dirty="0"/>
              <a:t> </a:t>
            </a:r>
            <a:r>
              <a:rPr lang="en-US" dirty="0" err="1"/>
              <a:t>rajona</a:t>
            </a:r>
            <a:r>
              <a:rPr lang="en-US" dirty="0"/>
              <a:t> </a:t>
            </a:r>
            <a:r>
              <a:rPr lang="en-US" dirty="0" err="1"/>
              <a:t>tiesās</a:t>
            </a:r>
            <a:r>
              <a:rPr lang="en-US" dirty="0"/>
              <a:t> (</a:t>
            </a:r>
            <a:r>
              <a:rPr lang="en-US" dirty="0" err="1"/>
              <a:t>Jūrmala</a:t>
            </a:r>
            <a:r>
              <a:rPr lang="en-US" dirty="0"/>
              <a:t>, </a:t>
            </a:r>
            <a:r>
              <a:rPr lang="en-US" dirty="0" err="1"/>
              <a:t>Sigulda</a:t>
            </a:r>
            <a:r>
              <a:rPr lang="en-US" dirty="0"/>
              <a:t>, </a:t>
            </a:r>
            <a:r>
              <a:rPr lang="en-US" dirty="0" err="1"/>
              <a:t>Rīga</a:t>
            </a:r>
            <a:r>
              <a:rPr lang="en-US" dirty="0"/>
              <a:t>) un </a:t>
            </a:r>
            <a:r>
              <a:rPr lang="en-US" dirty="0" err="1"/>
              <a:t>Rīgas</a:t>
            </a:r>
            <a:r>
              <a:rPr lang="en-US" dirty="0"/>
              <a:t> </a:t>
            </a:r>
            <a:r>
              <a:rPr lang="en-US" dirty="0" err="1"/>
              <a:t>apgabaltiesā</a:t>
            </a:r>
            <a:r>
              <a:rPr lang="en-US" dirty="0"/>
              <a:t> (2019.gada </a:t>
            </a:r>
            <a:r>
              <a:rPr lang="en-US" dirty="0" err="1"/>
              <a:t>septembris</a:t>
            </a:r>
            <a:r>
              <a:rPr lang="en-US" dirty="0"/>
              <a:t> – </a:t>
            </a:r>
            <a:r>
              <a:rPr lang="en-US" dirty="0" err="1"/>
              <a:t>decembris</a:t>
            </a:r>
            <a:r>
              <a:rPr lang="en-US" dirty="0"/>
              <a:t>, 709 </a:t>
            </a:r>
            <a:r>
              <a:rPr lang="en-US" dirty="0" err="1"/>
              <a:t>aizpildītas</a:t>
            </a:r>
            <a:r>
              <a:rPr lang="en-US" dirty="0"/>
              <a:t> </a:t>
            </a:r>
            <a:r>
              <a:rPr lang="en-US" dirty="0" err="1"/>
              <a:t>anketas</a:t>
            </a:r>
            <a:r>
              <a:rPr lang="en-US" dirty="0"/>
              <a:t>)</a:t>
            </a:r>
          </a:p>
          <a:p>
            <a:pPr marL="514350" indent="-514350">
              <a:buAutoNum type="arabicParenR"/>
            </a:pPr>
            <a:r>
              <a:rPr lang="en-US" dirty="0"/>
              <a:t>Online </a:t>
            </a:r>
            <a:r>
              <a:rPr lang="en-US" dirty="0" err="1"/>
              <a:t>anketa</a:t>
            </a:r>
            <a:r>
              <a:rPr lang="en-US" dirty="0"/>
              <a:t> </a:t>
            </a:r>
            <a:r>
              <a:rPr lang="lv-LV" dirty="0"/>
              <a:t>Zemgales tiesu apgabala tiesās</a:t>
            </a:r>
            <a:r>
              <a:rPr lang="en-US" dirty="0"/>
              <a:t> (</a:t>
            </a:r>
            <a:r>
              <a:rPr lang="pt-BR" dirty="0"/>
              <a:t>2020.gada 1.septembris - 31.oktobris) (nenozīmīga atsaucība)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807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794" t="16284" r="9024" b="6063"/>
          <a:stretch/>
        </p:blipFill>
        <p:spPr>
          <a:xfrm>
            <a:off x="592183" y="174811"/>
            <a:ext cx="10842171" cy="668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26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apmeklētāju</a:t>
            </a:r>
            <a:r>
              <a:rPr lang="en-US" dirty="0"/>
              <a:t> </a:t>
            </a:r>
            <a:r>
              <a:rPr lang="en-US" dirty="0" err="1"/>
              <a:t>anketēšanas</a:t>
            </a:r>
            <a:r>
              <a:rPr lang="en-US" dirty="0"/>
              <a:t> </a:t>
            </a:r>
            <a:r>
              <a:rPr lang="en-US" dirty="0" err="1"/>
              <a:t>rezultāti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lv-LV" sz="1400" dirty="0"/>
              <a:t>Kopējais apmeklētāju apmierinātības līmenis ar tiesu darbu ir bijis augsts: vidējais vērtējums ir 4,4 balles no 5. 86% no novērtētajiem tiesu darbu aspektiem saņēmuši vērtējumus 4 un 5. </a:t>
            </a:r>
            <a:endParaRPr lang="en-US" sz="1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Tiesnešu</a:t>
            </a:r>
            <a:r>
              <a:rPr lang="en-US" dirty="0"/>
              <a:t> </a:t>
            </a:r>
            <a:r>
              <a:rPr lang="en-US" dirty="0" err="1"/>
              <a:t>objektivitāti</a:t>
            </a:r>
            <a:r>
              <a:rPr lang="en-US" dirty="0"/>
              <a:t>/</a:t>
            </a:r>
            <a:r>
              <a:rPr lang="en-US" dirty="0" err="1"/>
              <a:t>neitralitāti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vidēji</a:t>
            </a:r>
            <a:r>
              <a:rPr lang="en-US" dirty="0"/>
              <a:t> </a:t>
            </a:r>
            <a:r>
              <a:rPr lang="en-US" dirty="0" err="1"/>
              <a:t>novērtējuši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4.3 </a:t>
            </a:r>
            <a:r>
              <a:rPr lang="en-US" dirty="0" err="1"/>
              <a:t>ballēm</a:t>
            </a:r>
            <a:r>
              <a:rPr lang="en-US" dirty="0"/>
              <a:t> no 5.</a:t>
            </a:r>
          </a:p>
          <a:p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apmeklētāji</a:t>
            </a:r>
            <a:r>
              <a:rPr lang="en-US" dirty="0"/>
              <a:t> </a:t>
            </a:r>
            <a:r>
              <a:rPr lang="en-US" dirty="0" err="1"/>
              <a:t>procesuālās</a:t>
            </a:r>
            <a:r>
              <a:rPr lang="en-US" dirty="0"/>
              <a:t> </a:t>
            </a:r>
            <a:r>
              <a:rPr lang="en-US" dirty="0" err="1"/>
              <a:t>kārtības</a:t>
            </a:r>
            <a:r>
              <a:rPr lang="en-US" dirty="0"/>
              <a:t> un </a:t>
            </a:r>
            <a:r>
              <a:rPr lang="en-US" dirty="0" err="1"/>
              <a:t>savu</a:t>
            </a:r>
            <a:r>
              <a:rPr lang="en-US" dirty="0"/>
              <a:t> </a:t>
            </a:r>
            <a:r>
              <a:rPr lang="en-US" dirty="0" err="1"/>
              <a:t>tiesību</a:t>
            </a:r>
            <a:r>
              <a:rPr lang="en-US" dirty="0"/>
              <a:t> </a:t>
            </a:r>
            <a:r>
              <a:rPr lang="en-US" dirty="0" err="1"/>
              <a:t>saprotamību</a:t>
            </a:r>
            <a:r>
              <a:rPr lang="en-US" dirty="0"/>
              <a:t> </a:t>
            </a:r>
            <a:r>
              <a:rPr lang="en-US" dirty="0" err="1"/>
              <a:t>novērtējuši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4.5 </a:t>
            </a:r>
            <a:r>
              <a:rPr lang="en-US" dirty="0" err="1"/>
              <a:t>ballēm</a:t>
            </a:r>
            <a:r>
              <a:rPr lang="en-US" dirty="0"/>
              <a:t> no 5.</a:t>
            </a:r>
            <a:r>
              <a:rPr lang="en-US" b="1" dirty="0"/>
              <a:t> </a:t>
            </a:r>
          </a:p>
          <a:p>
            <a:r>
              <a:rPr lang="en-US" b="1" dirty="0" err="1"/>
              <a:t>Problemātika</a:t>
            </a:r>
            <a:r>
              <a:rPr lang="en-US" b="1" dirty="0"/>
              <a:t> - </a:t>
            </a:r>
            <a:r>
              <a:rPr lang="en-US" b="1" dirty="0" err="1"/>
              <a:t>precīzs</a:t>
            </a:r>
            <a:r>
              <a:rPr lang="en-US" b="1" dirty="0"/>
              <a:t> </a:t>
            </a:r>
            <a:r>
              <a:rPr lang="en-US" b="1" dirty="0" err="1"/>
              <a:t>tiesas</a:t>
            </a:r>
            <a:r>
              <a:rPr lang="en-US" b="1" dirty="0"/>
              <a:t> </a:t>
            </a:r>
            <a:r>
              <a:rPr lang="en-US" b="1" dirty="0" err="1"/>
              <a:t>sēdes</a:t>
            </a:r>
            <a:r>
              <a:rPr lang="en-US" b="1" dirty="0"/>
              <a:t> </a:t>
            </a:r>
            <a:r>
              <a:rPr lang="en-US" b="1" dirty="0" err="1"/>
              <a:t>sākuma</a:t>
            </a:r>
            <a:r>
              <a:rPr lang="en-US" b="1" dirty="0"/>
              <a:t> </a:t>
            </a:r>
            <a:r>
              <a:rPr lang="en-US" b="1" dirty="0" err="1"/>
              <a:t>laiks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657236"/>
            <a:ext cx="5118463" cy="376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89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Šādi</a:t>
            </a:r>
            <a:r>
              <a:rPr lang="en-US" dirty="0"/>
              <a:t> </a:t>
            </a:r>
            <a:r>
              <a:rPr lang="en-US" dirty="0" err="1"/>
              <a:t>organizēts</a:t>
            </a:r>
            <a:r>
              <a:rPr lang="en-US" dirty="0"/>
              <a:t> </a:t>
            </a:r>
            <a:r>
              <a:rPr lang="en-US" dirty="0" err="1"/>
              <a:t>anketēšanas</a:t>
            </a:r>
            <a:r>
              <a:rPr lang="en-US" dirty="0"/>
              <a:t> process </a:t>
            </a:r>
            <a:r>
              <a:rPr lang="en-US" dirty="0" err="1"/>
              <a:t>ļauj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novērtēt</a:t>
            </a:r>
            <a:r>
              <a:rPr lang="en-US" b="1" dirty="0"/>
              <a:t> </a:t>
            </a:r>
            <a:r>
              <a:rPr lang="en-US" b="1" dirty="0" err="1"/>
              <a:t>tiesu</a:t>
            </a:r>
            <a:r>
              <a:rPr lang="en-US" b="1" dirty="0"/>
              <a:t> </a:t>
            </a:r>
            <a:r>
              <a:rPr lang="en-US" b="1" dirty="0" err="1"/>
              <a:t>apmeklētāju</a:t>
            </a:r>
            <a:r>
              <a:rPr lang="en-US" b="1" dirty="0"/>
              <a:t> </a:t>
            </a:r>
            <a:r>
              <a:rPr lang="en-US" b="1" dirty="0" err="1"/>
              <a:t>apmierinātības</a:t>
            </a:r>
            <a:r>
              <a:rPr lang="en-US" b="1" dirty="0"/>
              <a:t> </a:t>
            </a:r>
            <a:r>
              <a:rPr lang="en-US" b="1" dirty="0" err="1"/>
              <a:t>līmeni</a:t>
            </a:r>
            <a:r>
              <a:rPr lang="en-US" b="1" dirty="0"/>
              <a:t> </a:t>
            </a:r>
            <a:r>
              <a:rPr lang="en-US" b="1" dirty="0" err="1"/>
              <a:t>ar</a:t>
            </a:r>
            <a:r>
              <a:rPr lang="en-US" b="1" dirty="0"/>
              <a:t> </a:t>
            </a:r>
            <a:r>
              <a:rPr lang="en-US" b="1" dirty="0" err="1"/>
              <a:t>tiesu</a:t>
            </a:r>
            <a:r>
              <a:rPr lang="en-US" b="1" dirty="0"/>
              <a:t> </a:t>
            </a:r>
            <a:r>
              <a:rPr lang="en-US" b="1" dirty="0" err="1"/>
              <a:t>darbu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pilotpētījums</a:t>
            </a:r>
            <a:r>
              <a:rPr lang="en-US" dirty="0"/>
              <a:t> </a:t>
            </a:r>
            <a:r>
              <a:rPr lang="en-US" dirty="0" err="1"/>
              <a:t>rāda</a:t>
            </a:r>
            <a:r>
              <a:rPr lang="en-US" dirty="0"/>
              <a:t>, </a:t>
            </a:r>
            <a:r>
              <a:rPr lang="en-US" dirty="0" err="1"/>
              <a:t>ka</a:t>
            </a:r>
            <a:r>
              <a:rPr lang="en-US" dirty="0"/>
              <a:t>  </a:t>
            </a:r>
            <a:r>
              <a:rPr lang="en-US" dirty="0" err="1"/>
              <a:t>apmierinātības</a:t>
            </a:r>
            <a:r>
              <a:rPr lang="en-US" dirty="0"/>
              <a:t> </a:t>
            </a:r>
            <a:r>
              <a:rPr lang="en-US" dirty="0" err="1"/>
              <a:t>līmenis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darbu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bijis</a:t>
            </a:r>
            <a:r>
              <a:rPr lang="en-US" dirty="0"/>
              <a:t> </a:t>
            </a:r>
            <a:r>
              <a:rPr lang="en-US" dirty="0" err="1"/>
              <a:t>augsts</a:t>
            </a:r>
            <a:r>
              <a:rPr lang="en-US" dirty="0"/>
              <a:t>);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uzzināt</a:t>
            </a:r>
            <a:r>
              <a:rPr lang="en-US" b="1" dirty="0"/>
              <a:t> </a:t>
            </a:r>
            <a:r>
              <a:rPr lang="en-US" b="1" dirty="0" err="1"/>
              <a:t>tiesu</a:t>
            </a:r>
            <a:r>
              <a:rPr lang="en-US" b="1" dirty="0"/>
              <a:t> </a:t>
            </a:r>
            <a:r>
              <a:rPr lang="en-US" b="1" dirty="0" err="1"/>
              <a:t>apmeklētāju</a:t>
            </a:r>
            <a:r>
              <a:rPr lang="en-US" b="1" dirty="0"/>
              <a:t> </a:t>
            </a:r>
            <a:r>
              <a:rPr lang="en-US" b="1" dirty="0" err="1"/>
              <a:t>viedokli</a:t>
            </a:r>
            <a:r>
              <a:rPr lang="en-US" b="1" dirty="0"/>
              <a:t> par </a:t>
            </a:r>
            <a:r>
              <a:rPr lang="en-US" b="1" dirty="0" err="1"/>
              <a:t>konkrētu</a:t>
            </a:r>
            <a:r>
              <a:rPr lang="en-US" b="1" dirty="0"/>
              <a:t> </a:t>
            </a:r>
            <a:r>
              <a:rPr lang="en-US" b="1" dirty="0" err="1"/>
              <a:t>tiesu</a:t>
            </a:r>
            <a:r>
              <a:rPr lang="en-US" b="1" dirty="0"/>
              <a:t> </a:t>
            </a:r>
            <a:r>
              <a:rPr lang="en-US" b="1" dirty="0" err="1"/>
              <a:t>procesu</a:t>
            </a:r>
            <a:r>
              <a:rPr lang="en-US" b="1" dirty="0"/>
              <a:t> </a:t>
            </a:r>
            <a:r>
              <a:rPr lang="en-US" b="1" dirty="0" err="1"/>
              <a:t>kvalitāti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piemēram</a:t>
            </a:r>
            <a:r>
              <a:rPr lang="en-US" dirty="0"/>
              <a:t>, pats </a:t>
            </a:r>
            <a:r>
              <a:rPr lang="en-US" dirty="0" err="1"/>
              <a:t>biežākais</a:t>
            </a:r>
            <a:r>
              <a:rPr lang="en-US" dirty="0"/>
              <a:t> </a:t>
            </a:r>
            <a:r>
              <a:rPr lang="en-US" dirty="0" err="1"/>
              <a:t>pamats</a:t>
            </a:r>
            <a:r>
              <a:rPr lang="en-US" dirty="0"/>
              <a:t> </a:t>
            </a:r>
            <a:r>
              <a:rPr lang="en-US" dirty="0" err="1"/>
              <a:t>neapmierinātībai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tiesu</a:t>
            </a:r>
            <a:r>
              <a:rPr lang="en-US" dirty="0"/>
              <a:t> </a:t>
            </a:r>
            <a:r>
              <a:rPr lang="en-US" dirty="0" err="1"/>
              <a:t>darbu</a:t>
            </a:r>
            <a:r>
              <a:rPr lang="en-US" dirty="0"/>
              <a:t> – </a:t>
            </a:r>
            <a:r>
              <a:rPr lang="en-US" dirty="0" err="1"/>
              <a:t>novēlots</a:t>
            </a:r>
            <a:r>
              <a:rPr lang="en-US" dirty="0"/>
              <a:t> </a:t>
            </a:r>
            <a:r>
              <a:rPr lang="en-US" dirty="0" err="1"/>
              <a:t>tiesas</a:t>
            </a:r>
            <a:r>
              <a:rPr lang="en-US" dirty="0"/>
              <a:t> </a:t>
            </a:r>
            <a:r>
              <a:rPr lang="en-US" dirty="0" err="1"/>
              <a:t>sēdes</a:t>
            </a:r>
            <a:r>
              <a:rPr lang="en-US" dirty="0"/>
              <a:t> </a:t>
            </a:r>
            <a:r>
              <a:rPr lang="en-US" dirty="0" err="1"/>
              <a:t>sākums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94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Tieslietu</a:t>
            </a:r>
            <a:r>
              <a:rPr lang="en-US" b="1" dirty="0"/>
              <a:t> </a:t>
            </a:r>
            <a:r>
              <a:rPr lang="en-US" b="1" dirty="0" err="1"/>
              <a:t>jomas</a:t>
            </a:r>
            <a:r>
              <a:rPr lang="en-US" b="1" dirty="0"/>
              <a:t> </a:t>
            </a:r>
            <a:r>
              <a:rPr lang="en-US" b="1" dirty="0" err="1"/>
              <a:t>speciālistu</a:t>
            </a:r>
            <a:r>
              <a:rPr lang="en-US" b="1" dirty="0"/>
              <a:t> </a:t>
            </a:r>
            <a:r>
              <a:rPr lang="en-US" b="1" dirty="0" err="1"/>
              <a:t>anketēšanas</a:t>
            </a:r>
            <a:r>
              <a:rPr lang="en-US" b="1" dirty="0"/>
              <a:t>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No 2020.gada novembra </a:t>
            </a:r>
            <a:r>
              <a:rPr lang="en-US" dirty="0"/>
              <a:t>-</a:t>
            </a:r>
            <a:r>
              <a:rPr lang="lv-LV" dirty="0"/>
              <a:t> 2020.gada decembrim </a:t>
            </a:r>
            <a:r>
              <a:rPr lang="en-US" dirty="0"/>
              <a:t>TA </a:t>
            </a:r>
            <a:r>
              <a:rPr lang="lv-LV" dirty="0"/>
              <a:t>veica pilotprojektu, anketa tika: ievietota portālā manas.tiesas.lv kā pirmais </a:t>
            </a:r>
            <a:r>
              <a:rPr lang="lv-LV" dirty="0" err="1"/>
              <a:t>baneris</a:t>
            </a:r>
            <a:r>
              <a:rPr lang="en-US" dirty="0"/>
              <a:t> un </a:t>
            </a:r>
            <a:r>
              <a:rPr lang="lv-LV" dirty="0"/>
              <a:t>ievietota portālā manas.tiesas.lv sadaļā “Aktualitātes”. </a:t>
            </a:r>
          </a:p>
          <a:p>
            <a:r>
              <a:rPr lang="en-US" dirty="0" err="1"/>
              <a:t>Anketas</a:t>
            </a:r>
            <a:r>
              <a:rPr lang="en-US" dirty="0"/>
              <a:t> </a:t>
            </a:r>
            <a:r>
              <a:rPr lang="en-US" dirty="0" err="1"/>
              <a:t>specifika</a:t>
            </a:r>
            <a:r>
              <a:rPr lang="en-US" dirty="0"/>
              <a:t> – </a:t>
            </a:r>
            <a:r>
              <a:rPr lang="en-US" dirty="0" err="1"/>
              <a:t>jāatkārto</a:t>
            </a:r>
            <a:r>
              <a:rPr lang="en-US" dirty="0"/>
              <a:t> </a:t>
            </a:r>
            <a:r>
              <a:rPr lang="en-US" dirty="0" err="1"/>
              <a:t>regulāri</a:t>
            </a:r>
            <a:r>
              <a:rPr lang="en-US" dirty="0"/>
              <a:t> (1x </a:t>
            </a:r>
            <a:r>
              <a:rPr lang="en-US" dirty="0" err="1"/>
              <a:t>gadā</a:t>
            </a:r>
            <a:r>
              <a:rPr lang="en-US" dirty="0"/>
              <a:t>), </a:t>
            </a:r>
            <a:r>
              <a:rPr lang="en-US" dirty="0" err="1"/>
              <a:t>lai</a:t>
            </a:r>
            <a:r>
              <a:rPr lang="en-US" dirty="0"/>
              <a:t> </a:t>
            </a:r>
            <a:r>
              <a:rPr lang="en-US" dirty="0" err="1"/>
              <a:t>redz</a:t>
            </a:r>
            <a:r>
              <a:rPr lang="en-US" dirty="0"/>
              <a:t> </a:t>
            </a:r>
            <a:r>
              <a:rPr lang="en-US" dirty="0" err="1"/>
              <a:t>tendences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528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767</Words>
  <Application>Microsoft Office PowerPoint</Application>
  <PresentationFormat>Widescreen</PresentationFormat>
  <Paragraphs>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Tiesu darba novērtējuma aptauja</vt:lpstr>
      <vt:lpstr>Vajadzība</vt:lpstr>
      <vt:lpstr>Komanda/process</vt:lpstr>
      <vt:lpstr>Anketas</vt:lpstr>
      <vt:lpstr>Tiesu apmeklētāju anketēšanas process</vt:lpstr>
      <vt:lpstr>PowerPoint Presentation</vt:lpstr>
      <vt:lpstr>Tiesu apmeklētāju anketēšanas rezultāti</vt:lpstr>
      <vt:lpstr>Šādi organizēts anketēšanas process ļauj</vt:lpstr>
      <vt:lpstr>Tieslietu jomas speciālistu anketēšanas process</vt:lpstr>
      <vt:lpstr>Tieslietu jomas speciālistu anketas tvērums</vt:lpstr>
      <vt:lpstr>Tieslietu jomas speciālistu anketa</vt:lpstr>
      <vt:lpstr>Tieslietu jomas speciālistu anketēšanas rezultāti</vt:lpstr>
      <vt:lpstr>PowerPoint Presentation</vt:lpstr>
      <vt:lpstr>Šādi organizēts anketēšanas process ļauj</vt:lpstr>
      <vt:lpstr>Kopsavelkot</vt:lpstr>
      <vt:lpstr>Vajadzīgie nākošie soļi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Sociāli atbildīgs publiskais iepirkums</dc:title>
  <dc:creator>Agnese Frīdenberga</dc:creator>
  <cp:lastModifiedBy>Alla Spale</cp:lastModifiedBy>
  <cp:revision>45</cp:revision>
  <dcterms:created xsi:type="dcterms:W3CDTF">2021-11-01T14:40:03Z</dcterms:created>
  <dcterms:modified xsi:type="dcterms:W3CDTF">2021-11-12T08:31:06Z</dcterms:modified>
</cp:coreProperties>
</file>